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4005" r:id="rId1"/>
  </p:sldMasterIdLst>
  <p:notesMasterIdLst>
    <p:notesMasterId r:id="rId71"/>
  </p:notesMasterIdLst>
  <p:handoutMasterIdLst>
    <p:handoutMasterId r:id="rId72"/>
  </p:handoutMasterIdLst>
  <p:sldIdLst>
    <p:sldId id="543" r:id="rId2"/>
    <p:sldId id="288" r:id="rId3"/>
    <p:sldId id="541" r:id="rId4"/>
    <p:sldId id="542" r:id="rId5"/>
    <p:sldId id="453" r:id="rId6"/>
    <p:sldId id="364" r:id="rId7"/>
    <p:sldId id="455" r:id="rId8"/>
    <p:sldId id="537" r:id="rId9"/>
    <p:sldId id="403" r:id="rId10"/>
    <p:sldId id="538" r:id="rId11"/>
    <p:sldId id="423" r:id="rId12"/>
    <p:sldId id="456" r:id="rId13"/>
    <p:sldId id="383" r:id="rId14"/>
    <p:sldId id="410" r:id="rId15"/>
    <p:sldId id="411" r:id="rId16"/>
    <p:sldId id="463" r:id="rId17"/>
    <p:sldId id="399" r:id="rId18"/>
    <p:sldId id="369" r:id="rId19"/>
    <p:sldId id="370" r:id="rId20"/>
    <p:sldId id="544" r:id="rId21"/>
    <p:sldId id="466" r:id="rId22"/>
    <p:sldId id="467" r:id="rId23"/>
    <p:sldId id="468" r:id="rId24"/>
    <p:sldId id="469" r:id="rId25"/>
    <p:sldId id="484" r:id="rId26"/>
    <p:sldId id="472" r:id="rId27"/>
    <p:sldId id="474" r:id="rId28"/>
    <p:sldId id="475" r:id="rId29"/>
    <p:sldId id="476" r:id="rId30"/>
    <p:sldId id="477" r:id="rId31"/>
    <p:sldId id="478" r:id="rId32"/>
    <p:sldId id="479" r:id="rId33"/>
    <p:sldId id="496" r:id="rId34"/>
    <p:sldId id="497" r:id="rId35"/>
    <p:sldId id="498" r:id="rId36"/>
    <p:sldId id="500" r:id="rId37"/>
    <p:sldId id="504" r:id="rId38"/>
    <p:sldId id="505" r:id="rId39"/>
    <p:sldId id="506" r:id="rId40"/>
    <p:sldId id="507" r:id="rId41"/>
    <p:sldId id="508" r:id="rId42"/>
    <p:sldId id="509" r:id="rId43"/>
    <p:sldId id="510" r:id="rId44"/>
    <p:sldId id="511" r:id="rId45"/>
    <p:sldId id="512" r:id="rId46"/>
    <p:sldId id="513" r:id="rId47"/>
    <p:sldId id="514" r:id="rId48"/>
    <p:sldId id="515" r:id="rId49"/>
    <p:sldId id="516" r:id="rId50"/>
    <p:sldId id="517" r:id="rId51"/>
    <p:sldId id="518" r:id="rId52"/>
    <p:sldId id="519" r:id="rId53"/>
    <p:sldId id="520" r:id="rId54"/>
    <p:sldId id="521" r:id="rId55"/>
    <p:sldId id="522" r:id="rId56"/>
    <p:sldId id="523" r:id="rId57"/>
    <p:sldId id="526" r:id="rId58"/>
    <p:sldId id="527" r:id="rId59"/>
    <p:sldId id="528" r:id="rId60"/>
    <p:sldId id="529" r:id="rId61"/>
    <p:sldId id="486" r:id="rId62"/>
    <p:sldId id="530" r:id="rId63"/>
    <p:sldId id="531" r:id="rId64"/>
    <p:sldId id="532" r:id="rId65"/>
    <p:sldId id="534" r:id="rId66"/>
    <p:sldId id="535" r:id="rId67"/>
    <p:sldId id="533" r:id="rId68"/>
    <p:sldId id="536" r:id="rId69"/>
    <p:sldId id="376" r:id="rId70"/>
  </p:sldIdLst>
  <p:sldSz cx="9144000" cy="6858000" type="screen4x3"/>
  <p:notesSz cx="7023100" cy="9309100"/>
  <p:custDataLst>
    <p:tags r:id="rId73"/>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EBCEC563-A9C8-49BE-AB0A-340EBCF7F7ED}">
          <p14:sldIdLst>
            <p14:sldId id="543"/>
            <p14:sldId id="288"/>
            <p14:sldId id="541"/>
            <p14:sldId id="542"/>
          </p14:sldIdLst>
        </p14:section>
        <p14:section name="1. Security Deposits" id="{4C202104-675B-4987-98AD-150BB38466D3}">
          <p14:sldIdLst>
            <p14:sldId id="453"/>
            <p14:sldId id="364"/>
            <p14:sldId id="455"/>
            <p14:sldId id="537"/>
          </p14:sldIdLst>
        </p14:section>
        <p14:section name="2. Real Estate Licensee Mistakes" id="{9529FE14-D119-4D03-9C27-1566700AF667}">
          <p14:sldIdLst>
            <p14:sldId id="403"/>
            <p14:sldId id="538"/>
            <p14:sldId id="423"/>
            <p14:sldId id="456"/>
            <p14:sldId id="383"/>
            <p14:sldId id="410"/>
            <p14:sldId id="411"/>
            <p14:sldId id="463"/>
          </p14:sldIdLst>
        </p14:section>
        <p14:section name="3. Fair Housing Laws" id="{8BBF3940-FA52-455E-9B2A-1A96D0639948}">
          <p14:sldIdLst>
            <p14:sldId id="399"/>
            <p14:sldId id="369"/>
            <p14:sldId id="370"/>
            <p14:sldId id="544"/>
            <p14:sldId id="466"/>
            <p14:sldId id="467"/>
            <p14:sldId id="468"/>
            <p14:sldId id="469"/>
            <p14:sldId id="484"/>
            <p14:sldId id="472"/>
            <p14:sldId id="474"/>
            <p14:sldId id="475"/>
            <p14:sldId id="476"/>
            <p14:sldId id="477"/>
            <p14:sldId id="478"/>
            <p14:sldId id="479"/>
            <p14:sldId id="496"/>
            <p14:sldId id="497"/>
            <p14:sldId id="498"/>
            <p14:sldId id="500"/>
            <p14:sldId id="504"/>
            <p14:sldId id="505"/>
            <p14:sldId id="506"/>
            <p14:sldId id="507"/>
            <p14:sldId id="508"/>
            <p14:sldId id="509"/>
            <p14:sldId id="510"/>
            <p14:sldId id="511"/>
            <p14:sldId id="512"/>
            <p14:sldId id="513"/>
            <p14:sldId id="514"/>
            <p14:sldId id="515"/>
            <p14:sldId id="516"/>
            <p14:sldId id="517"/>
            <p14:sldId id="518"/>
            <p14:sldId id="519"/>
            <p14:sldId id="520"/>
            <p14:sldId id="521"/>
            <p14:sldId id="522"/>
            <p14:sldId id="523"/>
            <p14:sldId id="526"/>
            <p14:sldId id="527"/>
            <p14:sldId id="528"/>
            <p14:sldId id="529"/>
            <p14:sldId id="486"/>
            <p14:sldId id="530"/>
          </p14:sldIdLst>
        </p14:section>
        <p14:section name="4. NAR Principles" id="{4B8FA5EA-1C54-42A9-8837-0782F75CE8D5}">
          <p14:sldIdLst>
            <p14:sldId id="531"/>
            <p14:sldId id="532"/>
            <p14:sldId id="534"/>
            <p14:sldId id="535"/>
            <p14:sldId id="533"/>
            <p14:sldId id="536"/>
            <p14:sldId id="376"/>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2" userDrawn="1">
          <p15:clr>
            <a:srgbClr val="A4A3A4"/>
          </p15:clr>
        </p15:guide>
        <p15:guide id="2" pos="221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8126"/>
    <a:srgbClr val="100656"/>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992" autoAdjust="0"/>
    <p:restoredTop sz="70356" autoAdjust="0"/>
  </p:normalViewPr>
  <p:slideViewPr>
    <p:cSldViewPr>
      <p:cViewPr varScale="1">
        <p:scale>
          <a:sx n="59" d="100"/>
          <a:sy n="59" d="100"/>
        </p:scale>
        <p:origin x="1162" y="67"/>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p:scale>
          <a:sx n="100" d="100"/>
          <a:sy n="100" d="100"/>
        </p:scale>
        <p:origin x="-940" y="-48"/>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3"/>
            <a:ext cx="3043238" cy="466725"/>
          </a:xfrm>
          <a:prstGeom prst="rect">
            <a:avLst/>
          </a:prstGeom>
        </p:spPr>
        <p:txBody>
          <a:bodyPr vert="horz" lIns="91413" tIns="45705" rIns="91413" bIns="45705" rtlCol="0"/>
          <a:lstStyle>
            <a:lvl1pPr algn="l">
              <a:defRPr sz="1200"/>
            </a:lvl1pPr>
          </a:lstStyle>
          <a:p>
            <a:endParaRPr lang="en-US"/>
          </a:p>
        </p:txBody>
      </p:sp>
      <p:sp>
        <p:nvSpPr>
          <p:cNvPr id="3" name="Date Placeholder 2"/>
          <p:cNvSpPr>
            <a:spLocks noGrp="1"/>
          </p:cNvSpPr>
          <p:nvPr>
            <p:ph type="dt" sz="quarter" idx="1"/>
          </p:nvPr>
        </p:nvSpPr>
        <p:spPr>
          <a:xfrm>
            <a:off x="3978278" y="3"/>
            <a:ext cx="3043238" cy="466725"/>
          </a:xfrm>
          <a:prstGeom prst="rect">
            <a:avLst/>
          </a:prstGeom>
        </p:spPr>
        <p:txBody>
          <a:bodyPr vert="horz" lIns="91413" tIns="45705" rIns="91413" bIns="45705" rtlCol="0"/>
          <a:lstStyle>
            <a:lvl1pPr algn="r">
              <a:defRPr sz="1200"/>
            </a:lvl1pPr>
          </a:lstStyle>
          <a:p>
            <a:fld id="{93C5AACC-2EBC-4981-8E25-A2261406509C}" type="datetimeFigureOut">
              <a:rPr lang="en-US" smtClean="0"/>
              <a:t>4/23/2018</a:t>
            </a:fld>
            <a:endParaRPr lang="en-US"/>
          </a:p>
        </p:txBody>
      </p:sp>
      <p:sp>
        <p:nvSpPr>
          <p:cNvPr id="4" name="Footer Placeholder 3"/>
          <p:cNvSpPr>
            <a:spLocks noGrp="1"/>
          </p:cNvSpPr>
          <p:nvPr>
            <p:ph type="ftr" sz="quarter" idx="2"/>
          </p:nvPr>
        </p:nvSpPr>
        <p:spPr>
          <a:xfrm>
            <a:off x="3" y="8842375"/>
            <a:ext cx="3043238" cy="466725"/>
          </a:xfrm>
          <a:prstGeom prst="rect">
            <a:avLst/>
          </a:prstGeom>
        </p:spPr>
        <p:txBody>
          <a:bodyPr vert="horz" lIns="91413" tIns="45705" rIns="91413" bIns="45705" rtlCol="0" anchor="b"/>
          <a:lstStyle>
            <a:lvl1pPr algn="l">
              <a:defRPr sz="1200"/>
            </a:lvl1pPr>
          </a:lstStyle>
          <a:p>
            <a:endParaRPr lang="en-US"/>
          </a:p>
        </p:txBody>
      </p:sp>
      <p:sp>
        <p:nvSpPr>
          <p:cNvPr id="5" name="Slide Number Placeholder 4"/>
          <p:cNvSpPr>
            <a:spLocks noGrp="1"/>
          </p:cNvSpPr>
          <p:nvPr>
            <p:ph type="sldNum" sz="quarter" idx="3"/>
          </p:nvPr>
        </p:nvSpPr>
        <p:spPr>
          <a:xfrm>
            <a:off x="3978278" y="8842375"/>
            <a:ext cx="3043238" cy="466725"/>
          </a:xfrm>
          <a:prstGeom prst="rect">
            <a:avLst/>
          </a:prstGeom>
        </p:spPr>
        <p:txBody>
          <a:bodyPr vert="horz" lIns="91413" tIns="45705" rIns="91413" bIns="45705" rtlCol="0" anchor="b"/>
          <a:lstStyle>
            <a:lvl1pPr algn="r">
              <a:defRPr sz="1200"/>
            </a:lvl1pPr>
          </a:lstStyle>
          <a:p>
            <a:fld id="{36771B15-C330-4D14-A015-BF3677CC4B0C}" type="slidenum">
              <a:rPr lang="en-US" smtClean="0"/>
              <a:t>‹#›</a:t>
            </a:fld>
            <a:endParaRPr lang="en-US"/>
          </a:p>
        </p:txBody>
      </p:sp>
    </p:spTree>
    <p:extLst>
      <p:ext uri="{BB962C8B-B14F-4D97-AF65-F5344CB8AC3E}">
        <p14:creationId xmlns:p14="http://schemas.microsoft.com/office/powerpoint/2010/main" val="11481627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7" y="5"/>
            <a:ext cx="3043979" cy="465774"/>
          </a:xfrm>
          <a:prstGeom prst="rect">
            <a:avLst/>
          </a:prstGeom>
          <a:noFill/>
          <a:ln w="9525">
            <a:noFill/>
            <a:miter lim="800000"/>
            <a:headEnd/>
            <a:tailEnd/>
          </a:ln>
          <a:effectLst/>
        </p:spPr>
        <p:txBody>
          <a:bodyPr vert="horz" wrap="square" lIns="93262" tIns="46629" rIns="93262" bIns="46629" numCol="1" anchor="t" anchorCtr="0" compatLnSpc="1">
            <a:prstTxWarp prst="textNoShape">
              <a:avLst/>
            </a:prstTxWarp>
          </a:bodyPr>
          <a:lstStyle>
            <a:lvl1pPr>
              <a:defRPr sz="1200"/>
            </a:lvl1pPr>
          </a:lstStyle>
          <a:p>
            <a:pPr>
              <a:defRPr/>
            </a:pPr>
            <a:endParaRPr lang="en-US"/>
          </a:p>
        </p:txBody>
      </p:sp>
      <p:sp>
        <p:nvSpPr>
          <p:cNvPr id="5123" name="Rectangle 3"/>
          <p:cNvSpPr>
            <a:spLocks noGrp="1" noChangeArrowheads="1"/>
          </p:cNvSpPr>
          <p:nvPr>
            <p:ph type="dt" idx="1"/>
          </p:nvPr>
        </p:nvSpPr>
        <p:spPr bwMode="auto">
          <a:xfrm>
            <a:off x="3977537" y="5"/>
            <a:ext cx="3043979" cy="465774"/>
          </a:xfrm>
          <a:prstGeom prst="rect">
            <a:avLst/>
          </a:prstGeom>
          <a:noFill/>
          <a:ln w="9525">
            <a:noFill/>
            <a:miter lim="800000"/>
            <a:headEnd/>
            <a:tailEnd/>
          </a:ln>
          <a:effectLst/>
        </p:spPr>
        <p:txBody>
          <a:bodyPr vert="horz" wrap="square" lIns="93262" tIns="46629" rIns="93262" bIns="46629" numCol="1" anchor="t" anchorCtr="0" compatLnSpc="1">
            <a:prstTxWarp prst="textNoShape">
              <a:avLst/>
            </a:prstTxWarp>
          </a:bodyPr>
          <a:lstStyle>
            <a:lvl1pPr algn="r">
              <a:defRPr sz="1200"/>
            </a:lvl1pPr>
          </a:lstStyle>
          <a:p>
            <a:pPr>
              <a:defRPr/>
            </a:pPr>
            <a:endParaRPr lang="en-US"/>
          </a:p>
        </p:txBody>
      </p:sp>
      <p:sp>
        <p:nvSpPr>
          <p:cNvPr id="64516" name="Rectangle 4"/>
          <p:cNvSpPr>
            <a:spLocks noGrp="1" noRot="1" noChangeAspect="1" noChangeArrowheads="1" noTextEdit="1"/>
          </p:cNvSpPr>
          <p:nvPr>
            <p:ph type="sldImg" idx="2"/>
          </p:nvPr>
        </p:nvSpPr>
        <p:spPr bwMode="auto">
          <a:xfrm>
            <a:off x="1182688" y="696913"/>
            <a:ext cx="4657725" cy="3492500"/>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702952" y="4422464"/>
            <a:ext cx="5617207" cy="4188778"/>
          </a:xfrm>
          <a:prstGeom prst="rect">
            <a:avLst/>
          </a:prstGeom>
          <a:noFill/>
          <a:ln w="9525">
            <a:noFill/>
            <a:miter lim="800000"/>
            <a:headEnd/>
            <a:tailEnd/>
          </a:ln>
          <a:effectLst/>
        </p:spPr>
        <p:txBody>
          <a:bodyPr vert="horz" wrap="square" lIns="93262" tIns="46629" rIns="93262" bIns="4662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6" name="Rectangle 6"/>
          <p:cNvSpPr>
            <a:spLocks noGrp="1" noChangeArrowheads="1"/>
          </p:cNvSpPr>
          <p:nvPr>
            <p:ph type="ftr" sz="quarter" idx="4"/>
          </p:nvPr>
        </p:nvSpPr>
        <p:spPr bwMode="auto">
          <a:xfrm>
            <a:off x="7" y="8841738"/>
            <a:ext cx="3043979" cy="465774"/>
          </a:xfrm>
          <a:prstGeom prst="rect">
            <a:avLst/>
          </a:prstGeom>
          <a:noFill/>
          <a:ln w="9525">
            <a:noFill/>
            <a:miter lim="800000"/>
            <a:headEnd/>
            <a:tailEnd/>
          </a:ln>
          <a:effectLst/>
        </p:spPr>
        <p:txBody>
          <a:bodyPr vert="horz" wrap="square" lIns="93262" tIns="46629" rIns="93262" bIns="46629" numCol="1" anchor="b" anchorCtr="0" compatLnSpc="1">
            <a:prstTxWarp prst="textNoShape">
              <a:avLst/>
            </a:prstTxWarp>
          </a:bodyPr>
          <a:lstStyle>
            <a:lvl1pPr>
              <a:defRPr sz="1200"/>
            </a:lvl1pPr>
          </a:lstStyle>
          <a:p>
            <a:pPr>
              <a:defRPr/>
            </a:pPr>
            <a:endParaRPr lang="en-US"/>
          </a:p>
        </p:txBody>
      </p:sp>
      <p:sp>
        <p:nvSpPr>
          <p:cNvPr id="5127" name="Rectangle 7"/>
          <p:cNvSpPr>
            <a:spLocks noGrp="1" noChangeArrowheads="1"/>
          </p:cNvSpPr>
          <p:nvPr>
            <p:ph type="sldNum" sz="quarter" idx="5"/>
          </p:nvPr>
        </p:nvSpPr>
        <p:spPr bwMode="auto">
          <a:xfrm>
            <a:off x="3977537" y="8841738"/>
            <a:ext cx="3043979" cy="465774"/>
          </a:xfrm>
          <a:prstGeom prst="rect">
            <a:avLst/>
          </a:prstGeom>
          <a:noFill/>
          <a:ln w="9525">
            <a:noFill/>
            <a:miter lim="800000"/>
            <a:headEnd/>
            <a:tailEnd/>
          </a:ln>
          <a:effectLst/>
        </p:spPr>
        <p:txBody>
          <a:bodyPr vert="horz" wrap="square" lIns="93262" tIns="46629" rIns="93262" bIns="46629" numCol="1" anchor="b" anchorCtr="0" compatLnSpc="1">
            <a:prstTxWarp prst="textNoShape">
              <a:avLst/>
            </a:prstTxWarp>
          </a:bodyPr>
          <a:lstStyle>
            <a:lvl1pPr algn="r">
              <a:defRPr sz="1200"/>
            </a:lvl1pPr>
          </a:lstStyle>
          <a:p>
            <a:pPr>
              <a:defRPr/>
            </a:pPr>
            <a:fld id="{5B5B0718-006C-4C1B-B00C-257D4641DAAB}" type="slidenum">
              <a:rPr lang="en-US"/>
              <a:pPr>
                <a:defRPr/>
              </a:pPr>
              <a:t>‹#›</a:t>
            </a:fld>
            <a:endParaRPr lang="en-US"/>
          </a:p>
        </p:txBody>
      </p:sp>
    </p:spTree>
    <p:extLst>
      <p:ext uri="{BB962C8B-B14F-4D97-AF65-F5344CB8AC3E}">
        <p14:creationId xmlns:p14="http://schemas.microsoft.com/office/powerpoint/2010/main" val="279584282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pPr defTabSz="457886">
              <a:defRPr/>
            </a:pPr>
            <a:fld id="{CE4BE2D8-619D-48EF-AF05-16B559AA14B7}" type="slidenum">
              <a:rPr lang="en-US">
                <a:solidFill>
                  <a:srgbClr val="000000"/>
                </a:solidFill>
                <a:latin typeface="Calibri"/>
              </a:rPr>
              <a:pPr defTabSz="457886">
                <a:defRPr/>
              </a:pPr>
              <a:t>1</a:t>
            </a:fld>
            <a:endParaRPr lang="en-US">
              <a:solidFill>
                <a:srgbClr val="000000"/>
              </a:solidFill>
              <a:latin typeface="Calibri"/>
            </a:endParaRPr>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eaLnBrk="1" hangingPunct="1">
              <a:buFont typeface="Symbol" pitchFamily="18" charset="2"/>
              <a:buNone/>
            </a:pPr>
            <a:endParaRPr lang="en-US"/>
          </a:p>
        </p:txBody>
      </p:sp>
    </p:spTree>
    <p:extLst>
      <p:ext uri="{BB962C8B-B14F-4D97-AF65-F5344CB8AC3E}">
        <p14:creationId xmlns:p14="http://schemas.microsoft.com/office/powerpoint/2010/main" val="33073451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B5B0718-006C-4C1B-B00C-257D4641DAAB}" type="slidenum">
              <a:rPr lang="en-US" smtClean="0"/>
              <a:pPr>
                <a:defRPr/>
              </a:pPr>
              <a:t>10</a:t>
            </a:fld>
            <a:endParaRPr lang="en-US"/>
          </a:p>
        </p:txBody>
      </p:sp>
    </p:spTree>
    <p:extLst>
      <p:ext uri="{BB962C8B-B14F-4D97-AF65-F5344CB8AC3E}">
        <p14:creationId xmlns:p14="http://schemas.microsoft.com/office/powerpoint/2010/main" val="35481965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B5B0718-006C-4C1B-B00C-257D4641DAAB}" type="slidenum">
              <a:rPr lang="en-US" smtClean="0"/>
              <a:pPr>
                <a:defRPr/>
              </a:pPr>
              <a:t>11</a:t>
            </a:fld>
            <a:endParaRPr lang="en-US"/>
          </a:p>
        </p:txBody>
      </p:sp>
    </p:spTree>
    <p:extLst>
      <p:ext uri="{BB962C8B-B14F-4D97-AF65-F5344CB8AC3E}">
        <p14:creationId xmlns:p14="http://schemas.microsoft.com/office/powerpoint/2010/main" val="25907068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Smart MLS Rules and Regulations regarding “Coming Soon” listings were revised on March 14, 2018.  Section 5.9.2  states that:</a:t>
            </a:r>
          </a:p>
          <a:p>
            <a:endParaRPr lang="en-US" sz="1200" b="0" i="0" u="none" strike="noStrike" baseline="0" dirty="0" smtClean="0">
              <a:solidFill>
                <a:srgbClr val="000000"/>
              </a:solidFill>
              <a:latin typeface="Times New Roman" panose="02020603050405020304" pitchFamily="18" charset="0"/>
            </a:endParaRPr>
          </a:p>
          <a:p>
            <a:r>
              <a:rPr lang="en-US" sz="1200" b="0" i="0" u="none" strike="noStrike" baseline="0" dirty="0" smtClean="0">
                <a:solidFill>
                  <a:srgbClr val="000000"/>
                </a:solidFill>
                <a:latin typeface="Times New Roman" panose="02020603050405020304" pitchFamily="18" charset="0"/>
              </a:rPr>
              <a:t>Prior to being entered into the System or advertised, all Coming Soon Listings must have a valid, fully executed: </a:t>
            </a:r>
          </a:p>
          <a:p>
            <a:r>
              <a:rPr lang="en-US" sz="1200" b="0" i="0" u="none" strike="noStrike" baseline="0" dirty="0" smtClean="0">
                <a:solidFill>
                  <a:srgbClr val="000000"/>
                </a:solidFill>
                <a:latin typeface="Times New Roman" panose="02020603050405020304" pitchFamily="18" charset="0"/>
              </a:rPr>
              <a:t>1. Exclusive Right to Sell listing agreement, or </a:t>
            </a:r>
          </a:p>
          <a:p>
            <a:r>
              <a:rPr lang="en-US" sz="1200" b="0" i="0" u="none" strike="noStrike" baseline="0" dirty="0" smtClean="0">
                <a:solidFill>
                  <a:srgbClr val="000000"/>
                </a:solidFill>
                <a:latin typeface="Times New Roman" panose="02020603050405020304" pitchFamily="18" charset="0"/>
              </a:rPr>
              <a:t>2. Exclusive Agency to Sell, or </a:t>
            </a:r>
          </a:p>
          <a:p>
            <a:r>
              <a:rPr lang="en-US" sz="1200" b="0" i="0" u="none" strike="noStrike" baseline="0" dirty="0" smtClean="0">
                <a:solidFill>
                  <a:srgbClr val="000000"/>
                </a:solidFill>
                <a:latin typeface="Times New Roman" panose="02020603050405020304" pitchFamily="18" charset="0"/>
              </a:rPr>
              <a:t>3. Exclusive Right to Lease, or </a:t>
            </a:r>
          </a:p>
          <a:p>
            <a:r>
              <a:rPr lang="en-US" sz="1200" b="0" i="0" u="none" strike="noStrike" baseline="0" dirty="0" smtClean="0">
                <a:solidFill>
                  <a:srgbClr val="000000"/>
                </a:solidFill>
                <a:latin typeface="Times New Roman" panose="02020603050405020304" pitchFamily="18" charset="0"/>
              </a:rPr>
              <a:t>4. Exclusive Agency to Lease </a:t>
            </a:r>
          </a:p>
          <a:p>
            <a:endParaRPr lang="en-US" sz="1200" b="0" i="0" u="none" strike="noStrike" baseline="0" dirty="0" smtClean="0">
              <a:solidFill>
                <a:srgbClr val="000000"/>
              </a:solidFill>
              <a:latin typeface="Times New Roman" panose="02020603050405020304" pitchFamily="18" charset="0"/>
            </a:endParaRPr>
          </a:p>
          <a:p>
            <a:r>
              <a:rPr lang="en-US" sz="1200" b="0" i="0" u="none" strike="noStrike" baseline="0" dirty="0" smtClean="0">
                <a:solidFill>
                  <a:srgbClr val="000000"/>
                </a:solidFill>
                <a:latin typeface="Times New Roman" panose="02020603050405020304" pitchFamily="18" charset="0"/>
              </a:rPr>
              <a:t>Coming Soon listings must:</a:t>
            </a:r>
          </a:p>
          <a:p>
            <a:pPr marL="228600" indent="-228600">
              <a:buAutoNum type="arabicPeriod"/>
            </a:pPr>
            <a:r>
              <a:rPr lang="en-US" sz="1200" b="0" i="0" u="none" strike="noStrike" baseline="0" dirty="0" smtClean="0">
                <a:solidFill>
                  <a:srgbClr val="000000"/>
                </a:solidFill>
                <a:latin typeface="Times New Roman" panose="02020603050405020304" pitchFamily="18" charset="0"/>
              </a:rPr>
              <a:t>include a disclaimer that the listing is not available for showings and must include at least one exterior photo of the listing.</a:t>
            </a:r>
          </a:p>
          <a:p>
            <a:pPr marL="228600" indent="-228600">
              <a:buAutoNum type="arabicPeriod"/>
            </a:pPr>
            <a:r>
              <a:rPr lang="en-US" sz="1200" b="0" i="0" u="none" strike="noStrike" baseline="0" dirty="0" smtClean="0">
                <a:solidFill>
                  <a:srgbClr val="000000"/>
                </a:solidFill>
                <a:latin typeface="Times New Roman" panose="02020603050405020304" pitchFamily="18" charset="0"/>
              </a:rPr>
              <a:t>have a valid, fully executed Smart MLS Coming Soon Listing Addendum which shall be uploaded to the MLS system at the time of entry.</a:t>
            </a:r>
          </a:p>
          <a:p>
            <a:pPr marL="228600" indent="-228600">
              <a:buAutoNum type="arabicPeriod"/>
            </a:pPr>
            <a:r>
              <a:rPr lang="en-US" sz="1200" b="0" i="0" u="none" strike="noStrike" baseline="0" dirty="0" smtClean="0">
                <a:solidFill>
                  <a:srgbClr val="000000"/>
                </a:solidFill>
                <a:latin typeface="Times New Roman" panose="02020603050405020304" pitchFamily="18" charset="0"/>
              </a:rPr>
              <a:t>include an offer of cooperation and compensation that becomes effective on the Go-Active Date.</a:t>
            </a:r>
          </a:p>
          <a:p>
            <a:pPr marL="228600" indent="-228600">
              <a:buAutoNum type="arabicPeriod"/>
            </a:pPr>
            <a:r>
              <a:rPr lang="en-US" sz="1200" b="0" i="0" u="none" strike="noStrike" baseline="0" dirty="0" smtClean="0">
                <a:solidFill>
                  <a:srgbClr val="000000"/>
                </a:solidFill>
                <a:latin typeface="Times New Roman" panose="02020603050405020304" pitchFamily="18" charset="0"/>
              </a:rPr>
              <a:t>include a Go-Active Date which must be no later than fourteen (14) days after the entry date.</a:t>
            </a:r>
          </a:p>
          <a:p>
            <a:pPr marL="228600" indent="-228600">
              <a:buAutoNum type="arabicPeriod"/>
            </a:pPr>
            <a:r>
              <a:rPr lang="en-US" sz="1200" b="0" i="0" u="none" strike="noStrike" baseline="0" dirty="0" smtClean="0">
                <a:solidFill>
                  <a:srgbClr val="000000"/>
                </a:solidFill>
                <a:latin typeface="Times New Roman" panose="02020603050405020304" pitchFamily="18" charset="0"/>
              </a:rPr>
              <a:t>shall automatically convert to active status on the Go- Active Date. The Go-Active Date cannot be shortened.</a:t>
            </a:r>
          </a:p>
          <a:p>
            <a:pPr marL="228600" indent="-228600">
              <a:buAutoNum type="arabicPeriod"/>
            </a:pPr>
            <a:r>
              <a:rPr lang="en-US" sz="1200" b="0" i="0" u="none" strike="noStrike" baseline="0" dirty="0" smtClean="0">
                <a:solidFill>
                  <a:srgbClr val="000000"/>
                </a:solidFill>
                <a:latin typeface="Times New Roman" panose="02020603050405020304" pitchFamily="18" charset="0"/>
              </a:rPr>
              <a:t>be included in listing history in the MLS record of the listing. ADOM will calculate from the date the listing becomes Active. </a:t>
            </a:r>
          </a:p>
          <a:p>
            <a:endParaRPr lang="en-US" sz="1200" b="0" i="0" u="none" strike="noStrike" baseline="0" dirty="0" smtClean="0">
              <a:solidFill>
                <a:srgbClr val="000000"/>
              </a:solidFill>
              <a:latin typeface="Times New Roman" panose="02020603050405020304" pitchFamily="18" charset="0"/>
            </a:endParaRPr>
          </a:p>
          <a:p>
            <a:r>
              <a:rPr lang="en-US" sz="1200" b="0" i="0" u="none" strike="noStrike" baseline="0" dirty="0" smtClean="0">
                <a:solidFill>
                  <a:srgbClr val="000000"/>
                </a:solidFill>
                <a:latin typeface="Times New Roman" panose="02020603050405020304" pitchFamily="18" charset="0"/>
              </a:rPr>
              <a:t>Violations of Section 5.9.2 are subject to a fine of up to $5,000, per occurrence and/or suspension from the MLS.</a:t>
            </a:r>
            <a:endParaRPr lang="en-US" dirty="0"/>
          </a:p>
        </p:txBody>
      </p:sp>
      <p:sp>
        <p:nvSpPr>
          <p:cNvPr id="4" name="Slide Number Placeholder 3"/>
          <p:cNvSpPr>
            <a:spLocks noGrp="1"/>
          </p:cNvSpPr>
          <p:nvPr>
            <p:ph type="sldNum" sz="quarter" idx="10"/>
          </p:nvPr>
        </p:nvSpPr>
        <p:spPr/>
        <p:txBody>
          <a:bodyPr/>
          <a:lstStyle/>
          <a:p>
            <a:pPr>
              <a:defRPr/>
            </a:pPr>
            <a:fld id="{5B5B0718-006C-4C1B-B00C-257D4641DAAB}" type="slidenum">
              <a:rPr lang="en-US" smtClean="0"/>
              <a:pPr>
                <a:defRPr/>
              </a:pPr>
              <a:t>12</a:t>
            </a:fld>
            <a:endParaRPr lang="en-US"/>
          </a:p>
        </p:txBody>
      </p:sp>
    </p:spTree>
    <p:extLst>
      <p:ext uri="{BB962C8B-B14F-4D97-AF65-F5344CB8AC3E}">
        <p14:creationId xmlns:p14="http://schemas.microsoft.com/office/powerpoint/2010/main" val="36708398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B5B0718-006C-4C1B-B00C-257D4641DAAB}" type="slidenum">
              <a:rPr lang="en-US" smtClean="0"/>
              <a:pPr>
                <a:defRPr/>
              </a:pPr>
              <a:t>13</a:t>
            </a:fld>
            <a:endParaRPr lang="en-US"/>
          </a:p>
        </p:txBody>
      </p:sp>
    </p:spTree>
    <p:extLst>
      <p:ext uri="{BB962C8B-B14F-4D97-AF65-F5344CB8AC3E}">
        <p14:creationId xmlns:p14="http://schemas.microsoft.com/office/powerpoint/2010/main" val="321120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u="sng" dirty="0" smtClean="0">
                <a:solidFill>
                  <a:schemeClr val="tx1"/>
                </a:solidFill>
              </a:rPr>
              <a:t>CGS </a:t>
            </a:r>
            <a:r>
              <a:rPr lang="en-US" i="1" u="sng" dirty="0">
                <a:solidFill>
                  <a:schemeClr val="tx1"/>
                </a:solidFill>
                <a:latin typeface="Arial Narrow" panose="020B0606020202030204" pitchFamily="34" charset="0"/>
              </a:rPr>
              <a:t>§</a:t>
            </a:r>
            <a:r>
              <a:rPr lang="en-US" i="0" u="sng" dirty="0" smtClean="0">
                <a:solidFill>
                  <a:schemeClr val="tx1"/>
                </a:solidFill>
                <a:latin typeface="Arial Narrow" panose="020B0606020202030204" pitchFamily="34" charset="0"/>
              </a:rPr>
              <a:t>20-320</a:t>
            </a:r>
            <a:r>
              <a:rPr lang="en-US" i="0" u="none" baseline="0" dirty="0" smtClean="0">
                <a:solidFill>
                  <a:schemeClr val="tx1"/>
                </a:solidFill>
                <a:latin typeface="Arial Narrow" panose="020B0606020202030204" pitchFamily="34" charset="0"/>
              </a:rPr>
              <a:t> </a:t>
            </a:r>
            <a:r>
              <a:rPr lang="en-US" i="0" u="none" dirty="0" smtClean="0"/>
              <a:t>prohibits</a:t>
            </a:r>
            <a:r>
              <a:rPr lang="en-US" dirty="0" smtClean="0"/>
              <a:t> a real estate licensee from receiving</a:t>
            </a:r>
            <a:r>
              <a:rPr lang="en-US" baseline="0" dirty="0" smtClean="0"/>
              <a:t> any type of compensation for the referral of a buyer to an attorney or lender.  CGS Section 20-328-8a prohibits payment of any portion of a real estate commission to someone who is engaging in the real estate business without a license.  This restriction does not apply to buyers or sellers in their own transactions, so a licensee can offer a rebate to a party to a transaction who buys or sells through that licensee.</a:t>
            </a:r>
            <a:endParaRPr lang="en-US" dirty="0"/>
          </a:p>
        </p:txBody>
      </p:sp>
      <p:sp>
        <p:nvSpPr>
          <p:cNvPr id="4" name="Slide Number Placeholder 3"/>
          <p:cNvSpPr>
            <a:spLocks noGrp="1"/>
          </p:cNvSpPr>
          <p:nvPr>
            <p:ph type="sldNum" sz="quarter" idx="10"/>
          </p:nvPr>
        </p:nvSpPr>
        <p:spPr/>
        <p:txBody>
          <a:bodyPr/>
          <a:lstStyle/>
          <a:p>
            <a:fld id="{F4F99975-3B61-4944-9504-7A705F40E3AC}" type="slidenum">
              <a:rPr lang="en-US" smtClean="0"/>
              <a:pPr/>
              <a:t>14</a:t>
            </a:fld>
            <a:endParaRPr lang="en-US"/>
          </a:p>
        </p:txBody>
      </p:sp>
    </p:spTree>
    <p:extLst>
      <p:ext uri="{BB962C8B-B14F-4D97-AF65-F5344CB8AC3E}">
        <p14:creationId xmlns:p14="http://schemas.microsoft.com/office/powerpoint/2010/main" val="22307591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F99975-3B61-4944-9504-7A705F40E3AC}" type="slidenum">
              <a:rPr lang="en-US" smtClean="0"/>
              <a:pPr/>
              <a:t>15</a:t>
            </a:fld>
            <a:endParaRPr lang="en-US"/>
          </a:p>
        </p:txBody>
      </p:sp>
    </p:spTree>
    <p:extLst>
      <p:ext uri="{BB962C8B-B14F-4D97-AF65-F5344CB8AC3E}">
        <p14:creationId xmlns:p14="http://schemas.microsoft.com/office/powerpoint/2010/main" val="33274310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70250">
              <a:defRPr/>
            </a:pPr>
            <a:endParaRPr lang="en-US" dirty="0"/>
          </a:p>
        </p:txBody>
      </p:sp>
      <p:sp>
        <p:nvSpPr>
          <p:cNvPr id="4" name="Slide Number Placeholder 3"/>
          <p:cNvSpPr>
            <a:spLocks noGrp="1"/>
          </p:cNvSpPr>
          <p:nvPr>
            <p:ph type="sldNum" sz="quarter" idx="10"/>
          </p:nvPr>
        </p:nvSpPr>
        <p:spPr/>
        <p:txBody>
          <a:bodyPr/>
          <a:lstStyle/>
          <a:p>
            <a:fld id="{F4F99975-3B61-4944-9504-7A705F40E3AC}" type="slidenum">
              <a:rPr lang="en-US" smtClean="0"/>
              <a:pPr/>
              <a:t>16</a:t>
            </a:fld>
            <a:endParaRPr lang="en-US"/>
          </a:p>
        </p:txBody>
      </p:sp>
    </p:spTree>
    <p:extLst>
      <p:ext uri="{BB962C8B-B14F-4D97-AF65-F5344CB8AC3E}">
        <p14:creationId xmlns:p14="http://schemas.microsoft.com/office/powerpoint/2010/main" val="11085287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56835" indent="-291089">
              <a:spcBef>
                <a:spcPct val="30000"/>
              </a:spcBef>
              <a:defRPr sz="1200">
                <a:solidFill>
                  <a:schemeClr val="tx1"/>
                </a:solidFill>
                <a:latin typeface="Times New Roman" panose="02020603050405020304" pitchFamily="18" charset="0"/>
              </a:defRPr>
            </a:lvl2pPr>
            <a:lvl3pPr marL="1164359" indent="-232871">
              <a:spcBef>
                <a:spcPct val="30000"/>
              </a:spcBef>
              <a:defRPr sz="1200">
                <a:solidFill>
                  <a:schemeClr val="tx1"/>
                </a:solidFill>
                <a:latin typeface="Times New Roman" panose="02020603050405020304" pitchFamily="18" charset="0"/>
              </a:defRPr>
            </a:lvl3pPr>
            <a:lvl4pPr marL="1630103" indent="-232871">
              <a:spcBef>
                <a:spcPct val="30000"/>
              </a:spcBef>
              <a:defRPr sz="1200">
                <a:solidFill>
                  <a:schemeClr val="tx1"/>
                </a:solidFill>
                <a:latin typeface="Times New Roman" panose="02020603050405020304" pitchFamily="18" charset="0"/>
              </a:defRPr>
            </a:lvl4pPr>
            <a:lvl5pPr marL="2095847" indent="-232871">
              <a:spcBef>
                <a:spcPct val="30000"/>
              </a:spcBef>
              <a:defRPr sz="1200">
                <a:solidFill>
                  <a:schemeClr val="tx1"/>
                </a:solidFill>
                <a:latin typeface="Times New Roman" panose="02020603050405020304" pitchFamily="18" charset="0"/>
              </a:defRPr>
            </a:lvl5pPr>
            <a:lvl6pPr marL="2561590" indent="-232871" eaLnBrk="0" fontAlgn="base" hangingPunct="0">
              <a:spcBef>
                <a:spcPct val="30000"/>
              </a:spcBef>
              <a:spcAft>
                <a:spcPct val="0"/>
              </a:spcAft>
              <a:defRPr sz="1200">
                <a:solidFill>
                  <a:schemeClr val="tx1"/>
                </a:solidFill>
                <a:latin typeface="Times New Roman" panose="02020603050405020304" pitchFamily="18" charset="0"/>
              </a:defRPr>
            </a:lvl6pPr>
            <a:lvl7pPr marL="3027334" indent="-232871" eaLnBrk="0" fontAlgn="base" hangingPunct="0">
              <a:spcBef>
                <a:spcPct val="30000"/>
              </a:spcBef>
              <a:spcAft>
                <a:spcPct val="0"/>
              </a:spcAft>
              <a:defRPr sz="1200">
                <a:solidFill>
                  <a:schemeClr val="tx1"/>
                </a:solidFill>
                <a:latin typeface="Times New Roman" panose="02020603050405020304" pitchFamily="18" charset="0"/>
              </a:defRPr>
            </a:lvl7pPr>
            <a:lvl8pPr marL="3493078" indent="-232871" eaLnBrk="0" fontAlgn="base" hangingPunct="0">
              <a:spcBef>
                <a:spcPct val="30000"/>
              </a:spcBef>
              <a:spcAft>
                <a:spcPct val="0"/>
              </a:spcAft>
              <a:defRPr sz="1200">
                <a:solidFill>
                  <a:schemeClr val="tx1"/>
                </a:solidFill>
                <a:latin typeface="Times New Roman" panose="02020603050405020304" pitchFamily="18" charset="0"/>
              </a:defRPr>
            </a:lvl8pPr>
            <a:lvl9pPr marL="3958822" indent="-232871"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D45C7418-3019-4F3D-9D5E-6E41DD839DFA}" type="slidenum">
              <a:rPr lang="en-US" altLang="en-US">
                <a:latin typeface="Tahoma" panose="020B0604030504040204" pitchFamily="34" charset="0"/>
              </a:rPr>
              <a:pPr>
                <a:spcBef>
                  <a:spcPct val="0"/>
                </a:spcBef>
              </a:pPr>
              <a:t>17</a:t>
            </a:fld>
            <a:endParaRPr lang="en-US" altLang="en-US">
              <a:latin typeface="Tahoma" panose="020B0604030504040204" pitchFamily="34" charset="0"/>
            </a:endParaRPr>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p:spPr>
        <p:txBody>
          <a:bodyPr/>
          <a:lstStyle/>
          <a:p>
            <a:pPr eaLnBrk="1" hangingPunct="1"/>
            <a:endParaRPr lang="en-US" altLang="en-US" dirty="0" smtClean="0">
              <a:latin typeface="Times New Roman" panose="02020603050405020304" pitchFamily="18" charset="0"/>
            </a:endParaRPr>
          </a:p>
        </p:txBody>
      </p:sp>
    </p:spTree>
    <p:extLst>
      <p:ext uri="{BB962C8B-B14F-4D97-AF65-F5344CB8AC3E}">
        <p14:creationId xmlns:p14="http://schemas.microsoft.com/office/powerpoint/2010/main" val="23514907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es Placeholder 2"/>
          <p:cNvSpPr>
            <a:spLocks noGrp="1"/>
          </p:cNvSpPr>
          <p:nvPr>
            <p:ph type="body" idx="1"/>
          </p:nvPr>
        </p:nvSpPr>
        <p:spPr bwMode="auto">
          <a:xfrm>
            <a:off x="279400" y="4191000"/>
            <a:ext cx="6527800" cy="5105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972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eorgia" panose="02040502050405020303" pitchFamily="18" charset="0"/>
              </a:defRPr>
            </a:lvl1pPr>
            <a:lvl2pPr marL="742570" indent="-285605">
              <a:defRPr>
                <a:solidFill>
                  <a:schemeClr val="tx1"/>
                </a:solidFill>
                <a:latin typeface="Georgia" panose="02040502050405020303" pitchFamily="18" charset="0"/>
              </a:defRPr>
            </a:lvl2pPr>
            <a:lvl3pPr marL="1142415" indent="-228480">
              <a:defRPr>
                <a:solidFill>
                  <a:schemeClr val="tx1"/>
                </a:solidFill>
                <a:latin typeface="Georgia" panose="02040502050405020303" pitchFamily="18" charset="0"/>
              </a:defRPr>
            </a:lvl3pPr>
            <a:lvl4pPr marL="1599380" indent="-228480">
              <a:defRPr>
                <a:solidFill>
                  <a:schemeClr val="tx1"/>
                </a:solidFill>
                <a:latin typeface="Georgia" panose="02040502050405020303" pitchFamily="18" charset="0"/>
              </a:defRPr>
            </a:lvl4pPr>
            <a:lvl5pPr marL="2056347" indent="-228480">
              <a:defRPr>
                <a:solidFill>
                  <a:schemeClr val="tx1"/>
                </a:solidFill>
                <a:latin typeface="Georgia" panose="02040502050405020303" pitchFamily="18" charset="0"/>
              </a:defRPr>
            </a:lvl5pPr>
            <a:lvl6pPr marL="2513312" indent="-228480" eaLnBrk="0" fontAlgn="base" hangingPunct="0">
              <a:spcBef>
                <a:spcPct val="0"/>
              </a:spcBef>
              <a:spcAft>
                <a:spcPct val="0"/>
              </a:spcAft>
              <a:defRPr>
                <a:solidFill>
                  <a:schemeClr val="tx1"/>
                </a:solidFill>
                <a:latin typeface="Georgia" panose="02040502050405020303" pitchFamily="18" charset="0"/>
              </a:defRPr>
            </a:lvl6pPr>
            <a:lvl7pPr marL="2970280" indent="-228480" eaLnBrk="0" fontAlgn="base" hangingPunct="0">
              <a:spcBef>
                <a:spcPct val="0"/>
              </a:spcBef>
              <a:spcAft>
                <a:spcPct val="0"/>
              </a:spcAft>
              <a:defRPr>
                <a:solidFill>
                  <a:schemeClr val="tx1"/>
                </a:solidFill>
                <a:latin typeface="Georgia" panose="02040502050405020303" pitchFamily="18" charset="0"/>
              </a:defRPr>
            </a:lvl7pPr>
            <a:lvl8pPr marL="3427245" indent="-228480" eaLnBrk="0" fontAlgn="base" hangingPunct="0">
              <a:spcBef>
                <a:spcPct val="0"/>
              </a:spcBef>
              <a:spcAft>
                <a:spcPct val="0"/>
              </a:spcAft>
              <a:defRPr>
                <a:solidFill>
                  <a:schemeClr val="tx1"/>
                </a:solidFill>
                <a:latin typeface="Georgia" panose="02040502050405020303" pitchFamily="18" charset="0"/>
              </a:defRPr>
            </a:lvl8pPr>
            <a:lvl9pPr marL="3884211" indent="-228480" eaLnBrk="0" fontAlgn="base" hangingPunct="0">
              <a:spcBef>
                <a:spcPct val="0"/>
              </a:spcBef>
              <a:spcAft>
                <a:spcPct val="0"/>
              </a:spcAft>
              <a:defRPr>
                <a:solidFill>
                  <a:schemeClr val="tx1"/>
                </a:solidFill>
                <a:latin typeface="Georgia" panose="02040502050405020303" pitchFamily="18" charset="0"/>
              </a:defRPr>
            </a:lvl9pPr>
          </a:lstStyle>
          <a:p>
            <a:pPr fontAlgn="base">
              <a:spcBef>
                <a:spcPct val="0"/>
              </a:spcBef>
              <a:spcAft>
                <a:spcPct val="0"/>
              </a:spcAft>
            </a:pPr>
            <a:fld id="{94C6F451-9912-48C3-BE81-5B3A5F52A111}" type="slidenum">
              <a:rPr lang="en-US" altLang="en-US" smtClean="0">
                <a:latin typeface="Calibri" panose="020F0502020204030204" pitchFamily="34" charset="0"/>
              </a:rPr>
              <a:pPr fontAlgn="base">
                <a:spcBef>
                  <a:spcPct val="0"/>
                </a:spcBef>
                <a:spcAft>
                  <a:spcPct val="0"/>
                </a:spcAft>
              </a:pPr>
              <a:t>18</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5188747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es Placeholder 2"/>
          <p:cNvSpPr>
            <a:spLocks noGrp="1"/>
          </p:cNvSpPr>
          <p:nvPr>
            <p:ph type="body" idx="1"/>
          </p:nvPr>
        </p:nvSpPr>
        <p:spPr bwMode="auto">
          <a:xfrm>
            <a:off x="279400" y="4191000"/>
            <a:ext cx="6527800" cy="5105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972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eorgia" panose="02040502050405020303" pitchFamily="18" charset="0"/>
              </a:defRPr>
            </a:lvl1pPr>
            <a:lvl2pPr marL="742570" indent="-285605">
              <a:defRPr>
                <a:solidFill>
                  <a:schemeClr val="tx1"/>
                </a:solidFill>
                <a:latin typeface="Georgia" panose="02040502050405020303" pitchFamily="18" charset="0"/>
              </a:defRPr>
            </a:lvl2pPr>
            <a:lvl3pPr marL="1142415" indent="-228480">
              <a:defRPr>
                <a:solidFill>
                  <a:schemeClr val="tx1"/>
                </a:solidFill>
                <a:latin typeface="Georgia" panose="02040502050405020303" pitchFamily="18" charset="0"/>
              </a:defRPr>
            </a:lvl3pPr>
            <a:lvl4pPr marL="1599380" indent="-228480">
              <a:defRPr>
                <a:solidFill>
                  <a:schemeClr val="tx1"/>
                </a:solidFill>
                <a:latin typeface="Georgia" panose="02040502050405020303" pitchFamily="18" charset="0"/>
              </a:defRPr>
            </a:lvl4pPr>
            <a:lvl5pPr marL="2056347" indent="-228480">
              <a:defRPr>
                <a:solidFill>
                  <a:schemeClr val="tx1"/>
                </a:solidFill>
                <a:latin typeface="Georgia" panose="02040502050405020303" pitchFamily="18" charset="0"/>
              </a:defRPr>
            </a:lvl5pPr>
            <a:lvl6pPr marL="2513312" indent="-228480" eaLnBrk="0" fontAlgn="base" hangingPunct="0">
              <a:spcBef>
                <a:spcPct val="0"/>
              </a:spcBef>
              <a:spcAft>
                <a:spcPct val="0"/>
              </a:spcAft>
              <a:defRPr>
                <a:solidFill>
                  <a:schemeClr val="tx1"/>
                </a:solidFill>
                <a:latin typeface="Georgia" panose="02040502050405020303" pitchFamily="18" charset="0"/>
              </a:defRPr>
            </a:lvl6pPr>
            <a:lvl7pPr marL="2970280" indent="-228480" eaLnBrk="0" fontAlgn="base" hangingPunct="0">
              <a:spcBef>
                <a:spcPct val="0"/>
              </a:spcBef>
              <a:spcAft>
                <a:spcPct val="0"/>
              </a:spcAft>
              <a:defRPr>
                <a:solidFill>
                  <a:schemeClr val="tx1"/>
                </a:solidFill>
                <a:latin typeface="Georgia" panose="02040502050405020303" pitchFamily="18" charset="0"/>
              </a:defRPr>
            </a:lvl7pPr>
            <a:lvl8pPr marL="3427245" indent="-228480" eaLnBrk="0" fontAlgn="base" hangingPunct="0">
              <a:spcBef>
                <a:spcPct val="0"/>
              </a:spcBef>
              <a:spcAft>
                <a:spcPct val="0"/>
              </a:spcAft>
              <a:defRPr>
                <a:solidFill>
                  <a:schemeClr val="tx1"/>
                </a:solidFill>
                <a:latin typeface="Georgia" panose="02040502050405020303" pitchFamily="18" charset="0"/>
              </a:defRPr>
            </a:lvl8pPr>
            <a:lvl9pPr marL="3884211" indent="-228480" eaLnBrk="0" fontAlgn="base" hangingPunct="0">
              <a:spcBef>
                <a:spcPct val="0"/>
              </a:spcBef>
              <a:spcAft>
                <a:spcPct val="0"/>
              </a:spcAft>
              <a:defRPr>
                <a:solidFill>
                  <a:schemeClr val="tx1"/>
                </a:solidFill>
                <a:latin typeface="Georgia" panose="02040502050405020303" pitchFamily="18" charset="0"/>
              </a:defRPr>
            </a:lvl9pPr>
          </a:lstStyle>
          <a:p>
            <a:pPr fontAlgn="base">
              <a:spcBef>
                <a:spcPct val="0"/>
              </a:spcBef>
              <a:spcAft>
                <a:spcPct val="0"/>
              </a:spcAft>
            </a:pPr>
            <a:fld id="{94C6F451-9912-48C3-BE81-5B3A5F52A111}" type="slidenum">
              <a:rPr lang="en-US" altLang="en-US" smtClean="0">
                <a:latin typeface="Calibri" panose="020F0502020204030204" pitchFamily="34" charset="0"/>
              </a:rPr>
              <a:pPr fontAlgn="base">
                <a:spcBef>
                  <a:spcPct val="0"/>
                </a:spcBef>
                <a:spcAft>
                  <a:spcPct val="0"/>
                </a:spcAft>
              </a:pPr>
              <a:t>19</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26280536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ED807DAA-9D13-4258-895D-ABA1DE710130}" type="slidenum">
              <a:rPr lang="en-US" smtClean="0"/>
              <a:pPr/>
              <a:t>2</a:t>
            </a:fld>
            <a:endParaRPr lang="en-US" smtClean="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eaLnBrk="1" hangingPunct="1"/>
            <a:endParaRPr lang="en-US" dirty="0" smtClean="0"/>
          </a:p>
          <a:p>
            <a:pPr eaLnBrk="1" hangingPunct="1"/>
            <a:endParaRPr lang="en-US" dirty="0" smtClean="0"/>
          </a:p>
          <a:p>
            <a:pPr eaLnBrk="1" hangingPunct="1"/>
            <a:endParaRPr lang="en-US" dirty="0"/>
          </a:p>
        </p:txBody>
      </p:sp>
    </p:spTree>
    <p:extLst>
      <p:ext uri="{BB962C8B-B14F-4D97-AF65-F5344CB8AC3E}">
        <p14:creationId xmlns:p14="http://schemas.microsoft.com/office/powerpoint/2010/main" val="17702411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es Placeholder 2"/>
          <p:cNvSpPr>
            <a:spLocks noGrp="1"/>
          </p:cNvSpPr>
          <p:nvPr>
            <p:ph type="body" idx="1"/>
          </p:nvPr>
        </p:nvSpPr>
        <p:spPr bwMode="auto">
          <a:xfrm>
            <a:off x="278895" y="4185282"/>
            <a:ext cx="6515996" cy="509843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972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eorgia" panose="02040502050405020303" pitchFamily="18" charset="0"/>
              </a:defRPr>
            </a:lvl1pPr>
            <a:lvl2pPr marL="741458" indent="-285177">
              <a:defRPr>
                <a:solidFill>
                  <a:schemeClr val="tx1"/>
                </a:solidFill>
                <a:latin typeface="Georgia" panose="02040502050405020303" pitchFamily="18" charset="0"/>
              </a:defRPr>
            </a:lvl2pPr>
            <a:lvl3pPr marL="1140704" indent="-228138">
              <a:defRPr>
                <a:solidFill>
                  <a:schemeClr val="tx1"/>
                </a:solidFill>
                <a:latin typeface="Georgia" panose="02040502050405020303" pitchFamily="18" charset="0"/>
              </a:defRPr>
            </a:lvl3pPr>
            <a:lvl4pPr marL="1596985" indent="-228138">
              <a:defRPr>
                <a:solidFill>
                  <a:schemeClr val="tx1"/>
                </a:solidFill>
                <a:latin typeface="Georgia" panose="02040502050405020303" pitchFamily="18" charset="0"/>
              </a:defRPr>
            </a:lvl4pPr>
            <a:lvl5pPr marL="2053267" indent="-228138">
              <a:defRPr>
                <a:solidFill>
                  <a:schemeClr val="tx1"/>
                </a:solidFill>
                <a:latin typeface="Georgia" panose="02040502050405020303" pitchFamily="18" charset="0"/>
              </a:defRPr>
            </a:lvl5pPr>
            <a:lvl6pPr marL="2509548" indent="-228138" eaLnBrk="0" fontAlgn="base" hangingPunct="0">
              <a:spcBef>
                <a:spcPct val="0"/>
              </a:spcBef>
              <a:spcAft>
                <a:spcPct val="0"/>
              </a:spcAft>
              <a:defRPr>
                <a:solidFill>
                  <a:schemeClr val="tx1"/>
                </a:solidFill>
                <a:latin typeface="Georgia" panose="02040502050405020303" pitchFamily="18" charset="0"/>
              </a:defRPr>
            </a:lvl6pPr>
            <a:lvl7pPr marL="2965831" indent="-228138" eaLnBrk="0" fontAlgn="base" hangingPunct="0">
              <a:spcBef>
                <a:spcPct val="0"/>
              </a:spcBef>
              <a:spcAft>
                <a:spcPct val="0"/>
              </a:spcAft>
              <a:defRPr>
                <a:solidFill>
                  <a:schemeClr val="tx1"/>
                </a:solidFill>
                <a:latin typeface="Georgia" panose="02040502050405020303" pitchFamily="18" charset="0"/>
              </a:defRPr>
            </a:lvl7pPr>
            <a:lvl8pPr marL="3422112" indent="-228138" eaLnBrk="0" fontAlgn="base" hangingPunct="0">
              <a:spcBef>
                <a:spcPct val="0"/>
              </a:spcBef>
              <a:spcAft>
                <a:spcPct val="0"/>
              </a:spcAft>
              <a:defRPr>
                <a:solidFill>
                  <a:schemeClr val="tx1"/>
                </a:solidFill>
                <a:latin typeface="Georgia" panose="02040502050405020303" pitchFamily="18" charset="0"/>
              </a:defRPr>
            </a:lvl8pPr>
            <a:lvl9pPr marL="3878393" indent="-228138" eaLnBrk="0" fontAlgn="base" hangingPunct="0">
              <a:spcBef>
                <a:spcPct val="0"/>
              </a:spcBef>
              <a:spcAft>
                <a:spcPct val="0"/>
              </a:spcAft>
              <a:defRPr>
                <a:solidFill>
                  <a:schemeClr val="tx1"/>
                </a:solidFill>
                <a:latin typeface="Georgia" panose="02040502050405020303" pitchFamily="18" charset="0"/>
              </a:defRPr>
            </a:lvl9pPr>
          </a:lstStyle>
          <a:p>
            <a:pPr defTabSz="456376" fontAlgn="base">
              <a:spcBef>
                <a:spcPct val="0"/>
              </a:spcBef>
              <a:spcAft>
                <a:spcPct val="0"/>
              </a:spcAft>
              <a:defRPr/>
            </a:pPr>
            <a:fld id="{94C6F451-9912-48C3-BE81-5B3A5F52A111}" type="slidenum">
              <a:rPr lang="en-US" altLang="en-US">
                <a:solidFill>
                  <a:srgbClr val="000000"/>
                </a:solidFill>
                <a:latin typeface="Calibri" panose="020F0502020204030204" pitchFamily="34" charset="0"/>
              </a:rPr>
              <a:pPr defTabSz="456376" fontAlgn="base">
                <a:spcBef>
                  <a:spcPct val="0"/>
                </a:spcBef>
                <a:spcAft>
                  <a:spcPct val="0"/>
                </a:spcAft>
                <a:defRPr/>
              </a:pPr>
              <a:t>20</a:t>
            </a:fld>
            <a:endParaRPr lang="en-US" altLang="en-US">
              <a:solidFill>
                <a:srgbClr val="000000"/>
              </a:solidFill>
              <a:latin typeface="Calibri" panose="020F0502020204030204" pitchFamily="34" charset="0"/>
            </a:endParaRPr>
          </a:p>
        </p:txBody>
      </p:sp>
    </p:spTree>
    <p:extLst>
      <p:ext uri="{BB962C8B-B14F-4D97-AF65-F5344CB8AC3E}">
        <p14:creationId xmlns:p14="http://schemas.microsoft.com/office/powerpoint/2010/main" val="18413532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B5B0718-006C-4C1B-B00C-257D4641DAAB}" type="slidenum">
              <a:rPr lang="en-US" smtClean="0"/>
              <a:pPr>
                <a:defRPr/>
              </a:pPr>
              <a:t>21</a:t>
            </a:fld>
            <a:endParaRPr lang="en-US"/>
          </a:p>
        </p:txBody>
      </p:sp>
    </p:spTree>
    <p:extLst>
      <p:ext uri="{BB962C8B-B14F-4D97-AF65-F5344CB8AC3E}">
        <p14:creationId xmlns:p14="http://schemas.microsoft.com/office/powerpoint/2010/main" val="23158437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B5B0718-006C-4C1B-B00C-257D4641DAAB}" type="slidenum">
              <a:rPr lang="en-US" smtClean="0"/>
              <a:pPr>
                <a:defRPr/>
              </a:pPr>
              <a:t>22</a:t>
            </a:fld>
            <a:endParaRPr lang="en-US"/>
          </a:p>
        </p:txBody>
      </p:sp>
    </p:spTree>
    <p:extLst>
      <p:ext uri="{BB962C8B-B14F-4D97-AF65-F5344CB8AC3E}">
        <p14:creationId xmlns:p14="http://schemas.microsoft.com/office/powerpoint/2010/main" val="9444982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B5B0718-006C-4C1B-B00C-257D4641DAAB}" type="slidenum">
              <a:rPr lang="en-US" smtClean="0"/>
              <a:pPr>
                <a:defRPr/>
              </a:pPr>
              <a:t>23</a:t>
            </a:fld>
            <a:endParaRPr lang="en-US"/>
          </a:p>
        </p:txBody>
      </p:sp>
    </p:spTree>
    <p:extLst>
      <p:ext uri="{BB962C8B-B14F-4D97-AF65-F5344CB8AC3E}">
        <p14:creationId xmlns:p14="http://schemas.microsoft.com/office/powerpoint/2010/main" val="16892297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B5B0718-006C-4C1B-B00C-257D4641DAAB}" type="slidenum">
              <a:rPr lang="en-US" smtClean="0"/>
              <a:pPr>
                <a:defRPr/>
              </a:pPr>
              <a:t>24</a:t>
            </a:fld>
            <a:endParaRPr lang="en-US"/>
          </a:p>
        </p:txBody>
      </p:sp>
    </p:spTree>
    <p:extLst>
      <p:ext uri="{BB962C8B-B14F-4D97-AF65-F5344CB8AC3E}">
        <p14:creationId xmlns:p14="http://schemas.microsoft.com/office/powerpoint/2010/main" val="23521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Sec. 46a-64c. Discriminatory housing practices prohibited. Disposition of complaints. Penalty. (a) It shall be a discriminatory practice in violation of this section:</a:t>
            </a:r>
          </a:p>
          <a:p>
            <a:endParaRPr lang="en-US" dirty="0" smtClean="0"/>
          </a:p>
          <a:p>
            <a:r>
              <a:rPr lang="en-US" dirty="0" smtClean="0"/>
              <a:t>      (1) To refuse to sell or rent after the making of a bona fide offer, or to refuse to negotiate for the sale or rental of, or otherwise make unavailable or deny, a dwelling to any person because of </a:t>
            </a:r>
            <a:r>
              <a:rPr lang="en-US" dirty="0" smtClean="0">
                <a:solidFill>
                  <a:schemeClr val="tx1"/>
                </a:solidFill>
              </a:rPr>
              <a:t>race, creed, color, national origin, ancestry, sex, gender identity or expression, marital status, age, lawful source of income or familial status.</a:t>
            </a:r>
          </a:p>
          <a:p>
            <a:endParaRPr lang="en-US" dirty="0" smtClean="0"/>
          </a:p>
          <a:p>
            <a:r>
              <a:rPr lang="en-US" dirty="0" smtClean="0"/>
              <a:t>      (2) To discriminate against any person in the terms, conditions, or privileges of sale or rental of a dwelling, or in the provision of services or facilities in connection therewith, because of race, creed, color, national origin, ancestry, sex, gender identity or expression, marital status, age, lawful source of income or familial status.</a:t>
            </a:r>
          </a:p>
          <a:p>
            <a:endParaRPr lang="en-US" dirty="0" smtClean="0"/>
          </a:p>
          <a:p>
            <a:r>
              <a:rPr lang="en-US" dirty="0" smtClean="0"/>
              <a:t>      (3) To make, print or publish, or cause to be made, printed or published any notice, statement, or advertisement, with respect to the sale or rental of a dwelling that indicates any preference, limitation, or discrimination based on race, creed, color, national origin, ancestry, sex, gender identity or expression, marital status, age, lawful source of income, familial status, learning disability or physical or mental disability, or an intention to make any such preference, limitation or discrimination.</a:t>
            </a:r>
          </a:p>
          <a:p>
            <a:endParaRPr lang="en-US" dirty="0" smtClean="0"/>
          </a:p>
          <a:p>
            <a:r>
              <a:rPr lang="en-US" dirty="0" smtClean="0"/>
              <a:t>      (4) (A) To represent to any person because of race, creed, color, national origin, ancestry, sex, gender identity or expression, marital status, age, lawful source of income, familial status, learning disability or physical or mental disability that any dwelling is not available for inspection, sale or rental when such dwelling is in fact so available.</a:t>
            </a:r>
          </a:p>
          <a:p>
            <a:endParaRPr lang="en-US" dirty="0" smtClean="0"/>
          </a:p>
          <a:p>
            <a:r>
              <a:rPr lang="en-US" dirty="0" smtClean="0"/>
              <a:t>      (B) It shall be a violation of this subdivision for any person to restrict or attempt to restrict the choices of any buyer or renter to purchase or rent a dwelling (</a:t>
            </a:r>
            <a:r>
              <a:rPr lang="en-US" dirty="0" err="1" smtClean="0"/>
              <a:t>i</a:t>
            </a:r>
            <a:r>
              <a:rPr lang="en-US" dirty="0" smtClean="0"/>
              <a:t>) to an area which is substantially populated, even if less than a majority, by persons of the same protected class as the buyer or renter, (ii) while such person is authorized to offer for sale or rent another dwelling which meets the housing criteria as expressed by the buyer or renter to such person, and (iii) such other dwelling is in an area which is not substantially populated by persons of the same protected class as the buyer or renter. As used in this subdivision, "area" means municipality, neighborhood or other geographic subdivision which may include an apartment or condominium complex; and "protected class" means race, creed, color, national origin, ancestry, sex, gender identity or expression, marital status, age, lawful source of income, familial status, learning disability or physical or mental disability.</a:t>
            </a:r>
          </a:p>
          <a:p>
            <a:endParaRPr lang="en-US" dirty="0" smtClean="0"/>
          </a:p>
          <a:p>
            <a:r>
              <a:rPr lang="en-US" dirty="0" smtClean="0"/>
              <a:t>      (5) For profit, to induce or attempt to induce any person to sell or rent any dwelling by representations regarding the entry or prospective entry into the neighborhood of a person or persons of a particular race, creed, color, national origin, ancestry, sex, gender identity or expression, marital status, age, lawful source of income, familial status, learning disability or physical or mental disability.</a:t>
            </a:r>
          </a:p>
          <a:p>
            <a:endParaRPr lang="en-US" dirty="0" smtClean="0"/>
          </a:p>
          <a:p>
            <a:r>
              <a:rPr lang="en-US" dirty="0" smtClean="0"/>
              <a:t>      (6) (A) To discriminate in the sale or rental, or to otherwise make unavailable or deny, a dwelling to any buyer or renter because of a learning disability or physical or mental disability of: (</a:t>
            </a:r>
            <a:r>
              <a:rPr lang="en-US" dirty="0" err="1" smtClean="0"/>
              <a:t>i</a:t>
            </a:r>
            <a:r>
              <a:rPr lang="en-US" dirty="0" smtClean="0"/>
              <a:t>) Such buyer or renter; (ii) a person residing in or intending to reside in such dwelling after it is so sold, rented, or made available; or (iii) any person associated with such buyer or renter.</a:t>
            </a:r>
          </a:p>
          <a:p>
            <a:endParaRPr lang="en-US" dirty="0" smtClean="0"/>
          </a:p>
          <a:p>
            <a:r>
              <a:rPr lang="en-US" dirty="0" smtClean="0"/>
              <a:t>      (B) To discriminate against any person in the terms, conditions or privileges of sale or rental of a dwelling, or in the provision of services or facilities in connection with such dwelling, because of a learning disability or physical or mental disability of: (</a:t>
            </a:r>
            <a:r>
              <a:rPr lang="en-US" dirty="0" err="1" smtClean="0"/>
              <a:t>i</a:t>
            </a:r>
            <a:r>
              <a:rPr lang="en-US" dirty="0" smtClean="0"/>
              <a:t>) Such person; or (ii) a person residing in or intending to reside in such dwelling after it is so sold, rented, or made available; or (iii) any person associated with such person.</a:t>
            </a:r>
          </a:p>
          <a:p>
            <a:endParaRPr lang="en-US" dirty="0" smtClean="0"/>
          </a:p>
          <a:p>
            <a:r>
              <a:rPr lang="en-US" dirty="0" smtClean="0"/>
              <a:t>      (C) For purposes of this subdivision, discrimination includes: (</a:t>
            </a:r>
            <a:r>
              <a:rPr lang="en-US" dirty="0" err="1" smtClean="0"/>
              <a:t>i</a:t>
            </a:r>
            <a:r>
              <a:rPr lang="en-US" dirty="0" smtClean="0"/>
              <a:t>) A refusal to permit, at the expense of a person with a physical or mental disability, reasonable modifications of existing premises occupied or to be occupied by such person if such modifications may be necessary to afford such person full enjoyment of the premises; except that, in the case of a rental, the landlord may, where it is reasonable to do so, condition permission for a modification on the renter agreeing to restore the interior of the premises to the condition that existed before the modification, reasonable wear and tear excepted; (ii) a refusal to make reasonable accommodations in rules, policies, practices or services, when such accommodations may be necessary to afford such person equal opportunity to use and enjoy a dwelling; (iii) in connection with the design and construction of covered multifamily dwellings for the first occupancy after March 13, 1991, a failure to design and construct those dwellings in such manner that they comply with the requirements of Section 804(f) of the Fair Housing Act or the provisions of the state building code as adopted pursuant to the provisions of sections 29-269 and 29-273, whichever requires greater accommodation. "Covered multifamily dwellings" means buildings consisting of four or more units if such buildings have one or more elevators, and ground floor units in other buildings consisting of four or more units.</a:t>
            </a:r>
          </a:p>
          <a:p>
            <a:endParaRPr lang="en-US" dirty="0" smtClean="0"/>
          </a:p>
          <a:p>
            <a:r>
              <a:rPr lang="en-US" dirty="0" smtClean="0"/>
              <a:t>      (7) For any person or other entity engaging in residential real-estate-related transactions to discriminate against any person in making available such a transaction, or in the terms or conditions of such a transaction, because of race, creed, color, national origin, ancestry, sex, gender identity or expression, marital status, age, lawful source of income, familial status, learning disability or physical or mental disability.</a:t>
            </a:r>
          </a:p>
          <a:p>
            <a:endParaRPr lang="en-US" dirty="0" smtClean="0"/>
          </a:p>
          <a:p>
            <a:r>
              <a:rPr lang="en-US" dirty="0" smtClean="0"/>
              <a:t>      (8) To deny any person access to or membership or participation in any multiple-listing service, real estate brokers' organization or other service, organization, or facility relating to the business of selling or renting dwellings, or to discriminate against him in the terms or conditions of such access, membership or participation, on account of race, creed, color, national origin, ancestry, sex, gender identity or expression, marital status, age, lawful source of income, familial status, learning disability or physical or mental disability.</a:t>
            </a:r>
          </a:p>
          <a:p>
            <a:endParaRPr lang="en-US" dirty="0" smtClean="0"/>
          </a:p>
          <a:p>
            <a:r>
              <a:rPr lang="en-US" dirty="0" smtClean="0"/>
              <a:t>      (9) To coerce, intimidate, threaten, or interfere with any person in the exercise or enjoyment of, or on account of his having exercised or enjoyed, or on account of his having aided or encouraged any other person in the exercise or enjoyment of, any right granted or protected by this section.</a:t>
            </a:r>
          </a:p>
          <a:p>
            <a:endParaRPr lang="en-US" dirty="0" smtClean="0"/>
          </a:p>
          <a:p>
            <a:r>
              <a:rPr lang="en-US" dirty="0" smtClean="0"/>
              <a:t>      (b) (1) The provisions of this section shall not apply to (A) the rental of a room or rooms in a single-family dwelling unit if the owner actually maintains and occupies part of such living quarters as his residence or (B) a unit in a dwelling containing living quarters occupied or intended to be occupied by no more than two families living independently of each other, if the owner actually maintains and occupies the other such living quarters as his residence. (2) The provisions of this section with respect to the prohibition of discrimination on the basis of marital status shall not be construed to prohibit the denial of a dwelling to a man or a woman who are both unrelated by blood and not married to each other. (3) The provisions of this section with respect to the prohibition of discrimination on the basis of age shall not apply to minors, to special discount or other public or private programs to assist persons sixty years of age and older or to housing for older persons as defined in section 46a-64b, provided there is no discrimination on the basis of age among older persons eligible for such housing. (4) The provisions of this section with respect to the prohibition of discrimination on the basis of familial status shall not apply to housing for older persons as defined in section 46a-64b or to a unit in a dwelling containing units for no more than four families living independently of each other, if the owner of such dwelling resides in one of the units. (5) The provisions of this section with respect to the prohibition of discrimination on the basis of lawful source of income shall not prohibit the denial of full and equal accommodations solely on the basis of insufficient income. (6) The provisions of this section with respect to the prohibition of discrimination on the basis of sex shall not apply to the rental of sleeping accommodations to the extent they utilize shared bathroom facilities when such sleeping accommodations are provided by associations and organizations which rent such sleeping accommodations on a temporary or permanent basis for the exclusive use of persons of the same sex based on considerations of privacy and modesty.</a:t>
            </a:r>
          </a:p>
          <a:p>
            <a:endParaRPr lang="en-US" dirty="0" smtClean="0"/>
          </a:p>
          <a:p>
            <a:r>
              <a:rPr lang="en-US" dirty="0" smtClean="0"/>
              <a:t>      (c) Nothing in this section limits the applicability of any reasonable state statute or municipal ordinance restricting the maximum number of persons permitted to occupy a dwelling.</a:t>
            </a:r>
          </a:p>
          <a:p>
            <a:endParaRPr lang="en-US" dirty="0" smtClean="0"/>
          </a:p>
          <a:p>
            <a:r>
              <a:rPr lang="en-US" dirty="0" smtClean="0"/>
              <a:t>      (d) Nothing in this section or section 46a-64b shall be construed to invalidate or limit any state statute or municipal ordinance that requires dwellings to be designed and constructed in a manner that affords persons with physical or mental disabilities greater access than is required by this section or section 46a-64b.</a:t>
            </a:r>
          </a:p>
          <a:p>
            <a:endParaRPr lang="en-US" dirty="0" smtClean="0"/>
          </a:p>
          <a:p>
            <a:r>
              <a:rPr lang="en-US" dirty="0" smtClean="0"/>
              <a:t>      (e) Nothing in this section prohibits a person engaged in the business of furnishing appraisals of real property to take into consideration factors other than race, creed, color, national origin, ancestry, sex, gender identity or expression, marital status, age, lawful source of income, familial status, learning disability or physical or mental disability.</a:t>
            </a:r>
          </a:p>
          <a:p>
            <a:endParaRPr lang="en-US" dirty="0" smtClean="0"/>
          </a:p>
          <a:p>
            <a:r>
              <a:rPr lang="en-US" dirty="0" smtClean="0"/>
              <a:t>      (f) Notwithstanding any other provision of this chapter, complaints alleging a violation of this section shall be investigated within one hundred days of filing and a final administrative disposition shall be made within one year of filing unless it is impracticable to do so. If the Commission on Human Rights and Opportunities is unable to complete its investigation or make a final administrative determination within such time frames, it shall notify the complainant and the respondent in writing of the reasons for not doing so.</a:t>
            </a:r>
          </a:p>
          <a:p>
            <a:endParaRPr lang="en-US" dirty="0" smtClean="0"/>
          </a:p>
          <a:p>
            <a:r>
              <a:rPr lang="en-US" dirty="0" smtClean="0"/>
              <a:t>      (g) Any person who violates any provision of this section shall be fined not less than twenty-five dollars or more than one hundred dollars or imprisoned not more than thirty days, or both.</a:t>
            </a:r>
            <a:endParaRPr lang="en-US" dirty="0"/>
          </a:p>
        </p:txBody>
      </p:sp>
      <p:sp>
        <p:nvSpPr>
          <p:cNvPr id="4" name="Slide Number Placeholder 3"/>
          <p:cNvSpPr>
            <a:spLocks noGrp="1"/>
          </p:cNvSpPr>
          <p:nvPr>
            <p:ph type="sldNum" sz="quarter" idx="10"/>
          </p:nvPr>
        </p:nvSpPr>
        <p:spPr/>
        <p:txBody>
          <a:bodyPr/>
          <a:lstStyle/>
          <a:p>
            <a:pPr>
              <a:defRPr/>
            </a:pPr>
            <a:fld id="{5B5B0718-006C-4C1B-B00C-257D4641DAAB}" type="slidenum">
              <a:rPr lang="en-US" smtClean="0"/>
              <a:pPr>
                <a:defRPr/>
              </a:pPr>
              <a:t>25</a:t>
            </a:fld>
            <a:endParaRPr lang="en-US"/>
          </a:p>
        </p:txBody>
      </p:sp>
    </p:spTree>
    <p:extLst>
      <p:ext uri="{BB962C8B-B14F-4D97-AF65-F5344CB8AC3E}">
        <p14:creationId xmlns:p14="http://schemas.microsoft.com/office/powerpoint/2010/main" val="41790436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B5B0718-006C-4C1B-B00C-257D4641DAAB}" type="slidenum">
              <a:rPr lang="en-US" smtClean="0"/>
              <a:pPr>
                <a:defRPr/>
              </a:pPr>
              <a:t>26</a:t>
            </a:fld>
            <a:endParaRPr lang="en-US"/>
          </a:p>
        </p:txBody>
      </p:sp>
    </p:spTree>
    <p:extLst>
      <p:ext uri="{BB962C8B-B14F-4D97-AF65-F5344CB8AC3E}">
        <p14:creationId xmlns:p14="http://schemas.microsoft.com/office/powerpoint/2010/main" val="31704591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to Instructors:  “substantially limits” applies to both a</a:t>
            </a:r>
            <a:r>
              <a:rPr lang="en-US" baseline="0" dirty="0" smtClean="0"/>
              <a:t> temporary and permanent limitation.</a:t>
            </a:r>
            <a:endParaRPr lang="en-US" dirty="0"/>
          </a:p>
        </p:txBody>
      </p:sp>
      <p:sp>
        <p:nvSpPr>
          <p:cNvPr id="4" name="Slide Number Placeholder 3"/>
          <p:cNvSpPr>
            <a:spLocks noGrp="1"/>
          </p:cNvSpPr>
          <p:nvPr>
            <p:ph type="sldNum" sz="quarter" idx="10"/>
          </p:nvPr>
        </p:nvSpPr>
        <p:spPr/>
        <p:txBody>
          <a:bodyPr/>
          <a:lstStyle/>
          <a:p>
            <a:pPr>
              <a:defRPr/>
            </a:pPr>
            <a:fld id="{5B5B0718-006C-4C1B-B00C-257D4641DAAB}" type="slidenum">
              <a:rPr lang="en-US" smtClean="0"/>
              <a:pPr>
                <a:defRPr/>
              </a:pPr>
              <a:t>27</a:t>
            </a:fld>
            <a:endParaRPr lang="en-US"/>
          </a:p>
        </p:txBody>
      </p:sp>
    </p:spTree>
    <p:extLst>
      <p:ext uri="{BB962C8B-B14F-4D97-AF65-F5344CB8AC3E}">
        <p14:creationId xmlns:p14="http://schemas.microsoft.com/office/powerpoint/2010/main" val="8785271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B5B0718-006C-4C1B-B00C-257D4641DAAB}" type="slidenum">
              <a:rPr lang="en-US" smtClean="0"/>
              <a:pPr>
                <a:defRPr/>
              </a:pPr>
              <a:t>28</a:t>
            </a:fld>
            <a:endParaRPr lang="en-US"/>
          </a:p>
        </p:txBody>
      </p:sp>
    </p:spTree>
    <p:extLst>
      <p:ext uri="{BB962C8B-B14F-4D97-AF65-F5344CB8AC3E}">
        <p14:creationId xmlns:p14="http://schemas.microsoft.com/office/powerpoint/2010/main" val="28487367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B5B0718-006C-4C1B-B00C-257D4641DAAB}" type="slidenum">
              <a:rPr lang="en-US" smtClean="0"/>
              <a:pPr>
                <a:defRPr/>
              </a:pPr>
              <a:t>29</a:t>
            </a:fld>
            <a:endParaRPr lang="en-US"/>
          </a:p>
        </p:txBody>
      </p:sp>
    </p:spTree>
    <p:extLst>
      <p:ext uri="{BB962C8B-B14F-4D97-AF65-F5344CB8AC3E}">
        <p14:creationId xmlns:p14="http://schemas.microsoft.com/office/powerpoint/2010/main" val="37514251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0451190A-BF8D-4DF9-8667-1B397BFE3A6D}" type="slidenum">
              <a:rPr lang="en-US" smtClean="0"/>
              <a:pPr/>
              <a:t>3</a:t>
            </a:fld>
            <a:endParaRPr lang="en-US" smtClean="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marL="231983" indent="-231983" eaLnBrk="1" hangingPunct="1"/>
            <a:endParaRPr lang="en-US" dirty="0"/>
          </a:p>
        </p:txBody>
      </p:sp>
    </p:spTree>
    <p:extLst>
      <p:ext uri="{BB962C8B-B14F-4D97-AF65-F5344CB8AC3E}">
        <p14:creationId xmlns:p14="http://schemas.microsoft.com/office/powerpoint/2010/main" val="214165336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B5B0718-006C-4C1B-B00C-257D4641DAAB}" type="slidenum">
              <a:rPr lang="en-US" smtClean="0"/>
              <a:pPr>
                <a:defRPr/>
              </a:pPr>
              <a:t>30</a:t>
            </a:fld>
            <a:endParaRPr lang="en-US"/>
          </a:p>
        </p:txBody>
      </p:sp>
    </p:spTree>
    <p:extLst>
      <p:ext uri="{BB962C8B-B14F-4D97-AF65-F5344CB8AC3E}">
        <p14:creationId xmlns:p14="http://schemas.microsoft.com/office/powerpoint/2010/main" val="404748108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B5B0718-006C-4C1B-B00C-257D4641DAAB}" type="slidenum">
              <a:rPr lang="en-US" smtClean="0"/>
              <a:pPr>
                <a:defRPr/>
              </a:pPr>
              <a:t>31</a:t>
            </a:fld>
            <a:endParaRPr lang="en-US"/>
          </a:p>
        </p:txBody>
      </p:sp>
    </p:spTree>
    <p:extLst>
      <p:ext uri="{BB962C8B-B14F-4D97-AF65-F5344CB8AC3E}">
        <p14:creationId xmlns:p14="http://schemas.microsoft.com/office/powerpoint/2010/main" val="100703021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B5B0718-006C-4C1B-B00C-257D4641DAAB}" type="slidenum">
              <a:rPr lang="en-US" smtClean="0"/>
              <a:pPr>
                <a:defRPr/>
              </a:pPr>
              <a:t>32</a:t>
            </a:fld>
            <a:endParaRPr lang="en-US"/>
          </a:p>
        </p:txBody>
      </p:sp>
    </p:spTree>
    <p:extLst>
      <p:ext uri="{BB962C8B-B14F-4D97-AF65-F5344CB8AC3E}">
        <p14:creationId xmlns:p14="http://schemas.microsoft.com/office/powerpoint/2010/main" val="124859323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B5B0718-006C-4C1B-B00C-257D4641DAAB}" type="slidenum">
              <a:rPr lang="en-US" smtClean="0"/>
              <a:pPr>
                <a:defRPr/>
              </a:pPr>
              <a:t>33</a:t>
            </a:fld>
            <a:endParaRPr lang="en-US"/>
          </a:p>
        </p:txBody>
      </p:sp>
    </p:spTree>
    <p:extLst>
      <p:ext uri="{BB962C8B-B14F-4D97-AF65-F5344CB8AC3E}">
        <p14:creationId xmlns:p14="http://schemas.microsoft.com/office/powerpoint/2010/main" val="24983091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B5B0718-006C-4C1B-B00C-257D4641DAAB}" type="slidenum">
              <a:rPr lang="en-US" smtClean="0"/>
              <a:pPr>
                <a:defRPr/>
              </a:pPr>
              <a:t>34</a:t>
            </a:fld>
            <a:endParaRPr lang="en-US"/>
          </a:p>
        </p:txBody>
      </p:sp>
    </p:spTree>
    <p:extLst>
      <p:ext uri="{BB962C8B-B14F-4D97-AF65-F5344CB8AC3E}">
        <p14:creationId xmlns:p14="http://schemas.microsoft.com/office/powerpoint/2010/main" val="239325404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B5B0718-006C-4C1B-B00C-257D4641DAAB}" type="slidenum">
              <a:rPr lang="en-US" smtClean="0"/>
              <a:pPr>
                <a:defRPr/>
              </a:pPr>
              <a:t>35</a:t>
            </a:fld>
            <a:endParaRPr lang="en-US"/>
          </a:p>
        </p:txBody>
      </p:sp>
    </p:spTree>
    <p:extLst>
      <p:ext uri="{BB962C8B-B14F-4D97-AF65-F5344CB8AC3E}">
        <p14:creationId xmlns:p14="http://schemas.microsoft.com/office/powerpoint/2010/main" val="85949068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B5B0718-006C-4C1B-B00C-257D4641DAAB}" type="slidenum">
              <a:rPr lang="en-US" smtClean="0"/>
              <a:pPr>
                <a:defRPr/>
              </a:pPr>
              <a:t>36</a:t>
            </a:fld>
            <a:endParaRPr lang="en-US"/>
          </a:p>
        </p:txBody>
      </p:sp>
    </p:spTree>
    <p:extLst>
      <p:ext uri="{BB962C8B-B14F-4D97-AF65-F5344CB8AC3E}">
        <p14:creationId xmlns:p14="http://schemas.microsoft.com/office/powerpoint/2010/main" val="104210549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B5B0718-006C-4C1B-B00C-257D4641DAAB}" type="slidenum">
              <a:rPr lang="en-US" smtClean="0"/>
              <a:pPr>
                <a:defRPr/>
              </a:pPr>
              <a:t>37</a:t>
            </a:fld>
            <a:endParaRPr lang="en-US"/>
          </a:p>
        </p:txBody>
      </p:sp>
    </p:spTree>
    <p:extLst>
      <p:ext uri="{BB962C8B-B14F-4D97-AF65-F5344CB8AC3E}">
        <p14:creationId xmlns:p14="http://schemas.microsoft.com/office/powerpoint/2010/main" val="248485152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B5B0718-006C-4C1B-B00C-257D4641DAAB}" type="slidenum">
              <a:rPr lang="en-US" smtClean="0"/>
              <a:pPr>
                <a:defRPr/>
              </a:pPr>
              <a:t>38</a:t>
            </a:fld>
            <a:endParaRPr lang="en-US"/>
          </a:p>
        </p:txBody>
      </p:sp>
    </p:spTree>
    <p:extLst>
      <p:ext uri="{BB962C8B-B14F-4D97-AF65-F5344CB8AC3E}">
        <p14:creationId xmlns:p14="http://schemas.microsoft.com/office/powerpoint/2010/main" val="24774880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B5B0718-006C-4C1B-B00C-257D4641DAAB}" type="slidenum">
              <a:rPr lang="en-US" smtClean="0"/>
              <a:pPr>
                <a:defRPr/>
              </a:pPr>
              <a:t>39</a:t>
            </a:fld>
            <a:endParaRPr lang="en-US"/>
          </a:p>
        </p:txBody>
      </p:sp>
    </p:spTree>
    <p:extLst>
      <p:ext uri="{BB962C8B-B14F-4D97-AF65-F5344CB8AC3E}">
        <p14:creationId xmlns:p14="http://schemas.microsoft.com/office/powerpoint/2010/main" val="17594244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F99975-3B61-4944-9504-7A705F40E3AC}" type="slidenum">
              <a:rPr lang="en-US" smtClean="0"/>
              <a:pPr/>
              <a:t>4</a:t>
            </a:fld>
            <a:endParaRPr lang="en-US"/>
          </a:p>
        </p:txBody>
      </p:sp>
    </p:spTree>
    <p:extLst>
      <p:ext uri="{BB962C8B-B14F-4D97-AF65-F5344CB8AC3E}">
        <p14:creationId xmlns:p14="http://schemas.microsoft.com/office/powerpoint/2010/main" val="408072897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B5B0718-006C-4C1B-B00C-257D4641DAAB}" type="slidenum">
              <a:rPr lang="en-US" smtClean="0"/>
              <a:pPr>
                <a:defRPr/>
              </a:pPr>
              <a:t>40</a:t>
            </a:fld>
            <a:endParaRPr lang="en-US"/>
          </a:p>
        </p:txBody>
      </p:sp>
    </p:spTree>
    <p:extLst>
      <p:ext uri="{BB962C8B-B14F-4D97-AF65-F5344CB8AC3E}">
        <p14:creationId xmlns:p14="http://schemas.microsoft.com/office/powerpoint/2010/main" val="60193349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B5B0718-006C-4C1B-B00C-257D4641DAAB}" type="slidenum">
              <a:rPr lang="en-US" smtClean="0"/>
              <a:pPr>
                <a:defRPr/>
              </a:pPr>
              <a:t>41</a:t>
            </a:fld>
            <a:endParaRPr lang="en-US"/>
          </a:p>
        </p:txBody>
      </p:sp>
    </p:spTree>
    <p:extLst>
      <p:ext uri="{BB962C8B-B14F-4D97-AF65-F5344CB8AC3E}">
        <p14:creationId xmlns:p14="http://schemas.microsoft.com/office/powerpoint/2010/main" val="202063254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B5B0718-006C-4C1B-B00C-257D4641DAAB}" type="slidenum">
              <a:rPr lang="en-US" smtClean="0"/>
              <a:pPr>
                <a:defRPr/>
              </a:pPr>
              <a:t>42</a:t>
            </a:fld>
            <a:endParaRPr lang="en-US"/>
          </a:p>
        </p:txBody>
      </p:sp>
    </p:spTree>
    <p:extLst>
      <p:ext uri="{BB962C8B-B14F-4D97-AF65-F5344CB8AC3E}">
        <p14:creationId xmlns:p14="http://schemas.microsoft.com/office/powerpoint/2010/main" val="415141712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B5B0718-006C-4C1B-B00C-257D4641DAAB}" type="slidenum">
              <a:rPr lang="en-US" smtClean="0"/>
              <a:pPr>
                <a:defRPr/>
              </a:pPr>
              <a:t>43</a:t>
            </a:fld>
            <a:endParaRPr lang="en-US"/>
          </a:p>
        </p:txBody>
      </p:sp>
    </p:spTree>
    <p:extLst>
      <p:ext uri="{BB962C8B-B14F-4D97-AF65-F5344CB8AC3E}">
        <p14:creationId xmlns:p14="http://schemas.microsoft.com/office/powerpoint/2010/main" val="67506243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B5B0718-006C-4C1B-B00C-257D4641DAAB}" type="slidenum">
              <a:rPr lang="en-US" smtClean="0"/>
              <a:pPr>
                <a:defRPr/>
              </a:pPr>
              <a:t>44</a:t>
            </a:fld>
            <a:endParaRPr lang="en-US"/>
          </a:p>
        </p:txBody>
      </p:sp>
    </p:spTree>
    <p:extLst>
      <p:ext uri="{BB962C8B-B14F-4D97-AF65-F5344CB8AC3E}">
        <p14:creationId xmlns:p14="http://schemas.microsoft.com/office/powerpoint/2010/main" val="180845006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B5B0718-006C-4C1B-B00C-257D4641DAAB}" type="slidenum">
              <a:rPr lang="en-US" smtClean="0"/>
              <a:pPr>
                <a:defRPr/>
              </a:pPr>
              <a:t>45</a:t>
            </a:fld>
            <a:endParaRPr lang="en-US"/>
          </a:p>
        </p:txBody>
      </p:sp>
    </p:spTree>
    <p:extLst>
      <p:ext uri="{BB962C8B-B14F-4D97-AF65-F5344CB8AC3E}">
        <p14:creationId xmlns:p14="http://schemas.microsoft.com/office/powerpoint/2010/main" val="326888013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B5B0718-006C-4C1B-B00C-257D4641DAAB}" type="slidenum">
              <a:rPr lang="en-US" smtClean="0"/>
              <a:pPr>
                <a:defRPr/>
              </a:pPr>
              <a:t>46</a:t>
            </a:fld>
            <a:endParaRPr lang="en-US"/>
          </a:p>
        </p:txBody>
      </p:sp>
    </p:spTree>
    <p:extLst>
      <p:ext uri="{BB962C8B-B14F-4D97-AF65-F5344CB8AC3E}">
        <p14:creationId xmlns:p14="http://schemas.microsoft.com/office/powerpoint/2010/main" val="259658889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B5B0718-006C-4C1B-B00C-257D4641DAAB}" type="slidenum">
              <a:rPr lang="en-US" smtClean="0"/>
              <a:pPr>
                <a:defRPr/>
              </a:pPr>
              <a:t>47</a:t>
            </a:fld>
            <a:endParaRPr lang="en-US"/>
          </a:p>
        </p:txBody>
      </p:sp>
    </p:spTree>
    <p:extLst>
      <p:ext uri="{BB962C8B-B14F-4D97-AF65-F5344CB8AC3E}">
        <p14:creationId xmlns:p14="http://schemas.microsoft.com/office/powerpoint/2010/main" val="221752944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B5B0718-006C-4C1B-B00C-257D4641DAAB}" type="slidenum">
              <a:rPr lang="en-US" smtClean="0"/>
              <a:pPr>
                <a:defRPr/>
              </a:pPr>
              <a:t>48</a:t>
            </a:fld>
            <a:endParaRPr lang="en-US"/>
          </a:p>
        </p:txBody>
      </p:sp>
    </p:spTree>
    <p:extLst>
      <p:ext uri="{BB962C8B-B14F-4D97-AF65-F5344CB8AC3E}">
        <p14:creationId xmlns:p14="http://schemas.microsoft.com/office/powerpoint/2010/main" val="335813954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B5B0718-006C-4C1B-B00C-257D4641DAAB}" type="slidenum">
              <a:rPr lang="en-US" smtClean="0"/>
              <a:pPr>
                <a:defRPr/>
              </a:pPr>
              <a:t>49</a:t>
            </a:fld>
            <a:endParaRPr lang="en-US"/>
          </a:p>
        </p:txBody>
      </p:sp>
    </p:spTree>
    <p:extLst>
      <p:ext uri="{BB962C8B-B14F-4D97-AF65-F5344CB8AC3E}">
        <p14:creationId xmlns:p14="http://schemas.microsoft.com/office/powerpoint/2010/main" val="38909800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56835" indent="-291089">
              <a:spcBef>
                <a:spcPct val="30000"/>
              </a:spcBef>
              <a:defRPr sz="1200">
                <a:solidFill>
                  <a:schemeClr val="tx1"/>
                </a:solidFill>
                <a:latin typeface="Times New Roman" panose="02020603050405020304" pitchFamily="18" charset="0"/>
              </a:defRPr>
            </a:lvl2pPr>
            <a:lvl3pPr marL="1164359" indent="-232871">
              <a:spcBef>
                <a:spcPct val="30000"/>
              </a:spcBef>
              <a:defRPr sz="1200">
                <a:solidFill>
                  <a:schemeClr val="tx1"/>
                </a:solidFill>
                <a:latin typeface="Times New Roman" panose="02020603050405020304" pitchFamily="18" charset="0"/>
              </a:defRPr>
            </a:lvl3pPr>
            <a:lvl4pPr marL="1630103" indent="-232871">
              <a:spcBef>
                <a:spcPct val="30000"/>
              </a:spcBef>
              <a:defRPr sz="1200">
                <a:solidFill>
                  <a:schemeClr val="tx1"/>
                </a:solidFill>
                <a:latin typeface="Times New Roman" panose="02020603050405020304" pitchFamily="18" charset="0"/>
              </a:defRPr>
            </a:lvl4pPr>
            <a:lvl5pPr marL="2095847" indent="-232871">
              <a:spcBef>
                <a:spcPct val="30000"/>
              </a:spcBef>
              <a:defRPr sz="1200">
                <a:solidFill>
                  <a:schemeClr val="tx1"/>
                </a:solidFill>
                <a:latin typeface="Times New Roman" panose="02020603050405020304" pitchFamily="18" charset="0"/>
              </a:defRPr>
            </a:lvl5pPr>
            <a:lvl6pPr marL="2561590" indent="-232871" eaLnBrk="0" fontAlgn="base" hangingPunct="0">
              <a:spcBef>
                <a:spcPct val="30000"/>
              </a:spcBef>
              <a:spcAft>
                <a:spcPct val="0"/>
              </a:spcAft>
              <a:defRPr sz="1200">
                <a:solidFill>
                  <a:schemeClr val="tx1"/>
                </a:solidFill>
                <a:latin typeface="Times New Roman" panose="02020603050405020304" pitchFamily="18" charset="0"/>
              </a:defRPr>
            </a:lvl6pPr>
            <a:lvl7pPr marL="3027334" indent="-232871" eaLnBrk="0" fontAlgn="base" hangingPunct="0">
              <a:spcBef>
                <a:spcPct val="30000"/>
              </a:spcBef>
              <a:spcAft>
                <a:spcPct val="0"/>
              </a:spcAft>
              <a:defRPr sz="1200">
                <a:solidFill>
                  <a:schemeClr val="tx1"/>
                </a:solidFill>
                <a:latin typeface="Times New Roman" panose="02020603050405020304" pitchFamily="18" charset="0"/>
              </a:defRPr>
            </a:lvl7pPr>
            <a:lvl8pPr marL="3493078" indent="-232871" eaLnBrk="0" fontAlgn="base" hangingPunct="0">
              <a:spcBef>
                <a:spcPct val="30000"/>
              </a:spcBef>
              <a:spcAft>
                <a:spcPct val="0"/>
              </a:spcAft>
              <a:defRPr sz="1200">
                <a:solidFill>
                  <a:schemeClr val="tx1"/>
                </a:solidFill>
                <a:latin typeface="Times New Roman" panose="02020603050405020304" pitchFamily="18" charset="0"/>
              </a:defRPr>
            </a:lvl8pPr>
            <a:lvl9pPr marL="3958822" indent="-232871"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D45C7418-3019-4F3D-9D5E-6E41DD839DFA}" type="slidenum">
              <a:rPr lang="en-US" altLang="en-US">
                <a:latin typeface="Tahoma" panose="020B0604030504040204" pitchFamily="34" charset="0"/>
              </a:rPr>
              <a:pPr>
                <a:spcBef>
                  <a:spcPct val="0"/>
                </a:spcBef>
              </a:pPr>
              <a:t>5</a:t>
            </a:fld>
            <a:endParaRPr lang="en-US" altLang="en-US">
              <a:latin typeface="Tahoma" panose="020B0604030504040204" pitchFamily="34" charset="0"/>
            </a:endParaRPr>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p:spPr>
        <p:txBody>
          <a:bodyPr/>
          <a:lstStyle/>
          <a:p>
            <a:pPr eaLnBrk="1" hangingPunct="1"/>
            <a:endParaRPr lang="en-US" altLang="en-US" dirty="0" smtClean="0">
              <a:latin typeface="Times New Roman" panose="02020603050405020304" pitchFamily="18" charset="0"/>
            </a:endParaRPr>
          </a:p>
        </p:txBody>
      </p:sp>
    </p:spTree>
    <p:extLst>
      <p:ext uri="{BB962C8B-B14F-4D97-AF65-F5344CB8AC3E}">
        <p14:creationId xmlns:p14="http://schemas.microsoft.com/office/powerpoint/2010/main" val="356553318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B5B0718-006C-4C1B-B00C-257D4641DAAB}" type="slidenum">
              <a:rPr lang="en-US" smtClean="0"/>
              <a:pPr>
                <a:defRPr/>
              </a:pPr>
              <a:t>50</a:t>
            </a:fld>
            <a:endParaRPr lang="en-US"/>
          </a:p>
        </p:txBody>
      </p:sp>
    </p:spTree>
    <p:extLst>
      <p:ext uri="{BB962C8B-B14F-4D97-AF65-F5344CB8AC3E}">
        <p14:creationId xmlns:p14="http://schemas.microsoft.com/office/powerpoint/2010/main" val="147216975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B5B0718-006C-4C1B-B00C-257D4641DAAB}" type="slidenum">
              <a:rPr lang="en-US" smtClean="0"/>
              <a:pPr>
                <a:defRPr/>
              </a:pPr>
              <a:t>51</a:t>
            </a:fld>
            <a:endParaRPr lang="en-US"/>
          </a:p>
        </p:txBody>
      </p:sp>
    </p:spTree>
    <p:extLst>
      <p:ext uri="{BB962C8B-B14F-4D97-AF65-F5344CB8AC3E}">
        <p14:creationId xmlns:p14="http://schemas.microsoft.com/office/powerpoint/2010/main" val="149418553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B5B0718-006C-4C1B-B00C-257D4641DAAB}" type="slidenum">
              <a:rPr lang="en-US" smtClean="0"/>
              <a:pPr>
                <a:defRPr/>
              </a:pPr>
              <a:t>52</a:t>
            </a:fld>
            <a:endParaRPr lang="en-US"/>
          </a:p>
        </p:txBody>
      </p:sp>
    </p:spTree>
    <p:extLst>
      <p:ext uri="{BB962C8B-B14F-4D97-AF65-F5344CB8AC3E}">
        <p14:creationId xmlns:p14="http://schemas.microsoft.com/office/powerpoint/2010/main" val="221058598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B5B0718-006C-4C1B-B00C-257D4641DAAB}" type="slidenum">
              <a:rPr lang="en-US" smtClean="0"/>
              <a:pPr>
                <a:defRPr/>
              </a:pPr>
              <a:t>53</a:t>
            </a:fld>
            <a:endParaRPr lang="en-US"/>
          </a:p>
        </p:txBody>
      </p:sp>
    </p:spTree>
    <p:extLst>
      <p:ext uri="{BB962C8B-B14F-4D97-AF65-F5344CB8AC3E}">
        <p14:creationId xmlns:p14="http://schemas.microsoft.com/office/powerpoint/2010/main" val="74803094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B5B0718-006C-4C1B-B00C-257D4641DAAB}" type="slidenum">
              <a:rPr lang="en-US" smtClean="0"/>
              <a:pPr>
                <a:defRPr/>
              </a:pPr>
              <a:t>54</a:t>
            </a:fld>
            <a:endParaRPr lang="en-US"/>
          </a:p>
        </p:txBody>
      </p:sp>
    </p:spTree>
    <p:extLst>
      <p:ext uri="{BB962C8B-B14F-4D97-AF65-F5344CB8AC3E}">
        <p14:creationId xmlns:p14="http://schemas.microsoft.com/office/powerpoint/2010/main" val="381319960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B5B0718-006C-4C1B-B00C-257D4641DAAB}" type="slidenum">
              <a:rPr lang="en-US" smtClean="0"/>
              <a:pPr>
                <a:defRPr/>
              </a:pPr>
              <a:t>55</a:t>
            </a:fld>
            <a:endParaRPr lang="en-US"/>
          </a:p>
        </p:txBody>
      </p:sp>
    </p:spTree>
    <p:extLst>
      <p:ext uri="{BB962C8B-B14F-4D97-AF65-F5344CB8AC3E}">
        <p14:creationId xmlns:p14="http://schemas.microsoft.com/office/powerpoint/2010/main" val="325336148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B5B0718-006C-4C1B-B00C-257D4641DAAB}" type="slidenum">
              <a:rPr lang="en-US" smtClean="0"/>
              <a:pPr>
                <a:defRPr/>
              </a:pPr>
              <a:t>56</a:t>
            </a:fld>
            <a:endParaRPr lang="en-US"/>
          </a:p>
        </p:txBody>
      </p:sp>
    </p:spTree>
    <p:extLst>
      <p:ext uri="{BB962C8B-B14F-4D97-AF65-F5344CB8AC3E}">
        <p14:creationId xmlns:p14="http://schemas.microsoft.com/office/powerpoint/2010/main" val="196000411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 DEPARTMENT OF HOUSING AND URBAN DEVELOPMENT WASHINGTON, D.C.</a:t>
            </a:r>
          </a:p>
          <a:p>
            <a:r>
              <a:rPr lang="en-US" dirty="0"/>
              <a:t>www.hud.gov</a:t>
            </a:r>
          </a:p>
          <a:p>
            <a:r>
              <a:rPr lang="en-US" dirty="0"/>
              <a:t>April 4, 2016</a:t>
            </a:r>
          </a:p>
          <a:p>
            <a:r>
              <a:rPr lang="en-US" dirty="0"/>
              <a:t>Office of General Counsel Guidance on Application of Fair Housing Act Standards to the Use of Criminal Records by Providers of Housing and Real Estate</a:t>
            </a:r>
          </a:p>
        </p:txBody>
      </p:sp>
      <p:sp>
        <p:nvSpPr>
          <p:cNvPr id="4" name="Slide Number Placeholder 3"/>
          <p:cNvSpPr>
            <a:spLocks noGrp="1"/>
          </p:cNvSpPr>
          <p:nvPr>
            <p:ph type="sldNum" sz="quarter" idx="10"/>
          </p:nvPr>
        </p:nvSpPr>
        <p:spPr/>
        <p:txBody>
          <a:bodyPr/>
          <a:lstStyle/>
          <a:p>
            <a:pPr>
              <a:defRPr/>
            </a:pPr>
            <a:fld id="{5B5B0718-006C-4C1B-B00C-257D4641DAAB}" type="slidenum">
              <a:rPr lang="en-US" smtClean="0"/>
              <a:pPr>
                <a:defRPr/>
              </a:pPr>
              <a:t>57</a:t>
            </a:fld>
            <a:endParaRPr lang="en-US"/>
          </a:p>
        </p:txBody>
      </p:sp>
    </p:spTree>
    <p:extLst>
      <p:ext uri="{BB962C8B-B14F-4D97-AF65-F5344CB8AC3E}">
        <p14:creationId xmlns:p14="http://schemas.microsoft.com/office/powerpoint/2010/main" val="185533531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B5B0718-006C-4C1B-B00C-257D4641DAAB}" type="slidenum">
              <a:rPr lang="en-US" smtClean="0"/>
              <a:pPr>
                <a:defRPr/>
              </a:pPr>
              <a:t>58</a:t>
            </a:fld>
            <a:endParaRPr lang="en-US"/>
          </a:p>
        </p:txBody>
      </p:sp>
    </p:spTree>
    <p:extLst>
      <p:ext uri="{BB962C8B-B14F-4D97-AF65-F5344CB8AC3E}">
        <p14:creationId xmlns:p14="http://schemas.microsoft.com/office/powerpoint/2010/main" val="100147519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B5B0718-006C-4C1B-B00C-257D4641DAAB}" type="slidenum">
              <a:rPr lang="en-US" smtClean="0"/>
              <a:pPr>
                <a:defRPr/>
              </a:pPr>
              <a:t>59</a:t>
            </a:fld>
            <a:endParaRPr lang="en-US"/>
          </a:p>
        </p:txBody>
      </p:sp>
    </p:spTree>
    <p:extLst>
      <p:ext uri="{BB962C8B-B14F-4D97-AF65-F5344CB8AC3E}">
        <p14:creationId xmlns:p14="http://schemas.microsoft.com/office/powerpoint/2010/main" val="6233027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F99975-3B61-4944-9504-7A705F40E3AC}" type="slidenum">
              <a:rPr lang="en-US" smtClean="0"/>
              <a:pPr/>
              <a:t>6</a:t>
            </a:fld>
            <a:endParaRPr lang="en-US"/>
          </a:p>
        </p:txBody>
      </p:sp>
    </p:spTree>
    <p:extLst>
      <p:ext uri="{BB962C8B-B14F-4D97-AF65-F5344CB8AC3E}">
        <p14:creationId xmlns:p14="http://schemas.microsoft.com/office/powerpoint/2010/main" val="296782933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B5B0718-006C-4C1B-B00C-257D4641DAAB}" type="slidenum">
              <a:rPr lang="en-US" smtClean="0"/>
              <a:pPr>
                <a:defRPr/>
              </a:pPr>
              <a:t>60</a:t>
            </a:fld>
            <a:endParaRPr lang="en-US"/>
          </a:p>
        </p:txBody>
      </p:sp>
    </p:spTree>
    <p:extLst>
      <p:ext uri="{BB962C8B-B14F-4D97-AF65-F5344CB8AC3E}">
        <p14:creationId xmlns:p14="http://schemas.microsoft.com/office/powerpoint/2010/main" val="250286949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B5B0718-006C-4C1B-B00C-257D4641DAAB}" type="slidenum">
              <a:rPr lang="en-US" smtClean="0"/>
              <a:pPr>
                <a:defRPr/>
              </a:pPr>
              <a:t>61</a:t>
            </a:fld>
            <a:endParaRPr lang="en-US"/>
          </a:p>
        </p:txBody>
      </p:sp>
    </p:spTree>
    <p:extLst>
      <p:ext uri="{BB962C8B-B14F-4D97-AF65-F5344CB8AC3E}">
        <p14:creationId xmlns:p14="http://schemas.microsoft.com/office/powerpoint/2010/main" val="66522498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B5B0718-006C-4C1B-B00C-257D4641DAAB}" type="slidenum">
              <a:rPr lang="en-US" smtClean="0"/>
              <a:pPr>
                <a:defRPr/>
              </a:pPr>
              <a:t>62</a:t>
            </a:fld>
            <a:endParaRPr lang="en-US"/>
          </a:p>
        </p:txBody>
      </p:sp>
    </p:spTree>
    <p:extLst>
      <p:ext uri="{BB962C8B-B14F-4D97-AF65-F5344CB8AC3E}">
        <p14:creationId xmlns:p14="http://schemas.microsoft.com/office/powerpoint/2010/main" val="20615481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56835" indent="-291089">
              <a:spcBef>
                <a:spcPct val="30000"/>
              </a:spcBef>
              <a:defRPr sz="1200">
                <a:solidFill>
                  <a:schemeClr val="tx1"/>
                </a:solidFill>
                <a:latin typeface="Times New Roman" panose="02020603050405020304" pitchFamily="18" charset="0"/>
              </a:defRPr>
            </a:lvl2pPr>
            <a:lvl3pPr marL="1164359" indent="-232871">
              <a:spcBef>
                <a:spcPct val="30000"/>
              </a:spcBef>
              <a:defRPr sz="1200">
                <a:solidFill>
                  <a:schemeClr val="tx1"/>
                </a:solidFill>
                <a:latin typeface="Times New Roman" panose="02020603050405020304" pitchFamily="18" charset="0"/>
              </a:defRPr>
            </a:lvl3pPr>
            <a:lvl4pPr marL="1630103" indent="-232871">
              <a:spcBef>
                <a:spcPct val="30000"/>
              </a:spcBef>
              <a:defRPr sz="1200">
                <a:solidFill>
                  <a:schemeClr val="tx1"/>
                </a:solidFill>
                <a:latin typeface="Times New Roman" panose="02020603050405020304" pitchFamily="18" charset="0"/>
              </a:defRPr>
            </a:lvl4pPr>
            <a:lvl5pPr marL="2095847" indent="-232871">
              <a:spcBef>
                <a:spcPct val="30000"/>
              </a:spcBef>
              <a:defRPr sz="1200">
                <a:solidFill>
                  <a:schemeClr val="tx1"/>
                </a:solidFill>
                <a:latin typeface="Times New Roman" panose="02020603050405020304" pitchFamily="18" charset="0"/>
              </a:defRPr>
            </a:lvl5pPr>
            <a:lvl6pPr marL="2561590" indent="-232871" eaLnBrk="0" fontAlgn="base" hangingPunct="0">
              <a:spcBef>
                <a:spcPct val="30000"/>
              </a:spcBef>
              <a:spcAft>
                <a:spcPct val="0"/>
              </a:spcAft>
              <a:defRPr sz="1200">
                <a:solidFill>
                  <a:schemeClr val="tx1"/>
                </a:solidFill>
                <a:latin typeface="Times New Roman" panose="02020603050405020304" pitchFamily="18" charset="0"/>
              </a:defRPr>
            </a:lvl6pPr>
            <a:lvl7pPr marL="3027334" indent="-232871" eaLnBrk="0" fontAlgn="base" hangingPunct="0">
              <a:spcBef>
                <a:spcPct val="30000"/>
              </a:spcBef>
              <a:spcAft>
                <a:spcPct val="0"/>
              </a:spcAft>
              <a:defRPr sz="1200">
                <a:solidFill>
                  <a:schemeClr val="tx1"/>
                </a:solidFill>
                <a:latin typeface="Times New Roman" panose="02020603050405020304" pitchFamily="18" charset="0"/>
              </a:defRPr>
            </a:lvl7pPr>
            <a:lvl8pPr marL="3493078" indent="-232871" eaLnBrk="0" fontAlgn="base" hangingPunct="0">
              <a:spcBef>
                <a:spcPct val="30000"/>
              </a:spcBef>
              <a:spcAft>
                <a:spcPct val="0"/>
              </a:spcAft>
              <a:defRPr sz="1200">
                <a:solidFill>
                  <a:schemeClr val="tx1"/>
                </a:solidFill>
                <a:latin typeface="Times New Roman" panose="02020603050405020304" pitchFamily="18" charset="0"/>
              </a:defRPr>
            </a:lvl8pPr>
            <a:lvl9pPr marL="3958822" indent="-232871"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D45C7418-3019-4F3D-9D5E-6E41DD839DFA}" type="slidenum">
              <a:rPr lang="en-US" altLang="en-US">
                <a:latin typeface="Tahoma" panose="020B0604030504040204" pitchFamily="34" charset="0"/>
              </a:rPr>
              <a:pPr>
                <a:spcBef>
                  <a:spcPct val="0"/>
                </a:spcBef>
              </a:pPr>
              <a:t>63</a:t>
            </a:fld>
            <a:endParaRPr lang="en-US" altLang="en-US">
              <a:latin typeface="Tahoma" panose="020B0604030504040204" pitchFamily="34" charset="0"/>
            </a:endParaRPr>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p:spPr>
        <p:txBody>
          <a:bodyPr/>
          <a:lstStyle/>
          <a:p>
            <a:pPr eaLnBrk="1" hangingPunct="1"/>
            <a:endParaRPr lang="en-US" altLang="en-US" dirty="0" smtClean="0">
              <a:latin typeface="Times New Roman" panose="02020603050405020304" pitchFamily="18" charset="0"/>
            </a:endParaRPr>
          </a:p>
        </p:txBody>
      </p:sp>
    </p:spTree>
    <p:extLst>
      <p:ext uri="{BB962C8B-B14F-4D97-AF65-F5344CB8AC3E}">
        <p14:creationId xmlns:p14="http://schemas.microsoft.com/office/powerpoint/2010/main" val="37306703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B5B0718-006C-4C1B-B00C-257D4641DAAB}" type="slidenum">
              <a:rPr lang="en-US" smtClean="0"/>
              <a:pPr>
                <a:defRPr/>
              </a:pPr>
              <a:t>64</a:t>
            </a:fld>
            <a:endParaRPr lang="en-US"/>
          </a:p>
        </p:txBody>
      </p:sp>
    </p:spTree>
    <p:extLst>
      <p:ext uri="{BB962C8B-B14F-4D97-AF65-F5344CB8AC3E}">
        <p14:creationId xmlns:p14="http://schemas.microsoft.com/office/powerpoint/2010/main" val="105497243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B5B0718-006C-4C1B-B00C-257D4641DAAB}" type="slidenum">
              <a:rPr lang="en-US" smtClean="0"/>
              <a:pPr>
                <a:defRPr/>
              </a:pPr>
              <a:t>65</a:t>
            </a:fld>
            <a:endParaRPr lang="en-US"/>
          </a:p>
        </p:txBody>
      </p:sp>
    </p:spTree>
    <p:extLst>
      <p:ext uri="{BB962C8B-B14F-4D97-AF65-F5344CB8AC3E}">
        <p14:creationId xmlns:p14="http://schemas.microsoft.com/office/powerpoint/2010/main" val="109177562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B5B0718-006C-4C1B-B00C-257D4641DAAB}" type="slidenum">
              <a:rPr lang="en-US" smtClean="0"/>
              <a:pPr>
                <a:defRPr/>
              </a:pPr>
              <a:t>66</a:t>
            </a:fld>
            <a:endParaRPr lang="en-US"/>
          </a:p>
        </p:txBody>
      </p:sp>
    </p:spTree>
    <p:extLst>
      <p:ext uri="{BB962C8B-B14F-4D97-AF65-F5344CB8AC3E}">
        <p14:creationId xmlns:p14="http://schemas.microsoft.com/office/powerpoint/2010/main" val="9477978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B5B0718-006C-4C1B-B00C-257D4641DAAB}" type="slidenum">
              <a:rPr lang="en-US" smtClean="0"/>
              <a:pPr>
                <a:defRPr/>
              </a:pPr>
              <a:t>67</a:t>
            </a:fld>
            <a:endParaRPr lang="en-US"/>
          </a:p>
        </p:txBody>
      </p:sp>
    </p:spTree>
    <p:extLst>
      <p:ext uri="{BB962C8B-B14F-4D97-AF65-F5344CB8AC3E}">
        <p14:creationId xmlns:p14="http://schemas.microsoft.com/office/powerpoint/2010/main" val="354822363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B5B0718-006C-4C1B-B00C-257D4641DAAB}" type="slidenum">
              <a:rPr lang="en-US" smtClean="0"/>
              <a:pPr>
                <a:defRPr/>
              </a:pPr>
              <a:t>68</a:t>
            </a:fld>
            <a:endParaRPr lang="en-US"/>
          </a:p>
        </p:txBody>
      </p:sp>
    </p:spTree>
    <p:extLst>
      <p:ext uri="{BB962C8B-B14F-4D97-AF65-F5344CB8AC3E}">
        <p14:creationId xmlns:p14="http://schemas.microsoft.com/office/powerpoint/2010/main" val="382026522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B5B0718-006C-4C1B-B00C-257D4641DAAB}" type="slidenum">
              <a:rPr lang="en-US" smtClean="0"/>
              <a:pPr>
                <a:defRPr/>
              </a:pPr>
              <a:t>69</a:t>
            </a:fld>
            <a:endParaRPr lang="en-US"/>
          </a:p>
        </p:txBody>
      </p:sp>
    </p:spTree>
    <p:extLst>
      <p:ext uri="{BB962C8B-B14F-4D97-AF65-F5344CB8AC3E}">
        <p14:creationId xmlns:p14="http://schemas.microsoft.com/office/powerpoint/2010/main" val="11303820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F99975-3B61-4944-9504-7A705F40E3AC}" type="slidenum">
              <a:rPr lang="en-US" smtClean="0"/>
              <a:pPr/>
              <a:t>7</a:t>
            </a:fld>
            <a:endParaRPr lang="en-US"/>
          </a:p>
        </p:txBody>
      </p:sp>
    </p:spTree>
    <p:extLst>
      <p:ext uri="{BB962C8B-B14F-4D97-AF65-F5344CB8AC3E}">
        <p14:creationId xmlns:p14="http://schemas.microsoft.com/office/powerpoint/2010/main" val="27333736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The rental security deposit interest rate for 2018 is 0.09%.</a:t>
            </a:r>
          </a:p>
          <a:p>
            <a:r>
              <a:rPr lang="en-US" sz="1400" dirty="0"/>
              <a:t>Previous Year’s Rental Security Deposit Interest Rates are as follows:</a:t>
            </a:r>
          </a:p>
          <a:p>
            <a:r>
              <a:rPr lang="en-US" i="1" dirty="0"/>
              <a:t>10/1/73-9/30/82  4.00%</a:t>
            </a:r>
          </a:p>
          <a:p>
            <a:r>
              <a:rPr lang="en-US" i="1" dirty="0"/>
              <a:t>10/1/82-9/30/92  5.25% </a:t>
            </a:r>
          </a:p>
          <a:p>
            <a:r>
              <a:rPr lang="en-US" i="1" dirty="0"/>
              <a:t>10/1/92-6/30/93  4.00%</a:t>
            </a:r>
          </a:p>
          <a:p>
            <a:r>
              <a:rPr lang="en-US" i="1" dirty="0"/>
              <a:t>7/1/93-12/31/93  2.90% </a:t>
            </a:r>
          </a:p>
          <a:p>
            <a:r>
              <a:rPr lang="en-US" i="1" dirty="0"/>
              <a:t>1994  2.50% </a:t>
            </a:r>
          </a:p>
          <a:p>
            <a:r>
              <a:rPr lang="en-US" i="1" dirty="0"/>
              <a:t>1995  2.80% </a:t>
            </a:r>
          </a:p>
          <a:p>
            <a:r>
              <a:rPr lang="en-US" i="1" dirty="0"/>
              <a:t>1996  3.10% </a:t>
            </a:r>
          </a:p>
          <a:p>
            <a:r>
              <a:rPr lang="en-US" i="1" dirty="0"/>
              <a:t>1997  2.80% </a:t>
            </a:r>
          </a:p>
          <a:p>
            <a:r>
              <a:rPr lang="en-US" i="1" dirty="0"/>
              <a:t>1998  2.60% </a:t>
            </a:r>
          </a:p>
          <a:p>
            <a:r>
              <a:rPr lang="en-US" i="1" dirty="0"/>
              <a:t>1999  2.30% </a:t>
            </a:r>
          </a:p>
          <a:p>
            <a:r>
              <a:rPr lang="en-US" i="1" dirty="0"/>
              <a:t>2000  2.20% </a:t>
            </a:r>
          </a:p>
          <a:p>
            <a:r>
              <a:rPr lang="en-US" i="1" dirty="0"/>
              <a:t>2001  2.40% </a:t>
            </a:r>
          </a:p>
          <a:p>
            <a:r>
              <a:rPr lang="en-US" i="1" dirty="0"/>
              <a:t>2002-2011  1.50% </a:t>
            </a:r>
          </a:p>
          <a:p>
            <a:r>
              <a:rPr lang="en-US" i="1" dirty="0"/>
              <a:t>2012  0.16% </a:t>
            </a:r>
          </a:p>
          <a:p>
            <a:r>
              <a:rPr lang="en-US" i="1" dirty="0"/>
              <a:t>2013  0.11% </a:t>
            </a:r>
          </a:p>
          <a:p>
            <a:r>
              <a:rPr lang="en-US" i="1" dirty="0"/>
              <a:t>2014  0.09% </a:t>
            </a:r>
          </a:p>
          <a:p>
            <a:r>
              <a:rPr lang="en-US" i="1" dirty="0"/>
              <a:t>2015-2017  0.08%</a:t>
            </a:r>
            <a:r>
              <a:rPr lang="en-US" sz="1400" dirty="0"/>
              <a:t/>
            </a:r>
            <a:br>
              <a:rPr lang="en-US" sz="1400" dirty="0"/>
            </a:br>
            <a:r>
              <a:rPr lang="en-US" b="1" i="1" dirty="0"/>
              <a:t>  </a:t>
            </a:r>
            <a:endParaRPr lang="en-US" sz="1400" dirty="0"/>
          </a:p>
        </p:txBody>
      </p:sp>
      <p:sp>
        <p:nvSpPr>
          <p:cNvPr id="4" name="Slide Number Placeholder 3"/>
          <p:cNvSpPr>
            <a:spLocks noGrp="1"/>
          </p:cNvSpPr>
          <p:nvPr>
            <p:ph type="sldNum" sz="quarter" idx="10"/>
          </p:nvPr>
        </p:nvSpPr>
        <p:spPr/>
        <p:txBody>
          <a:bodyPr/>
          <a:lstStyle/>
          <a:p>
            <a:pPr>
              <a:defRPr/>
            </a:pPr>
            <a:fld id="{5B5B0718-006C-4C1B-B00C-257D4641DAAB}" type="slidenum">
              <a:rPr lang="en-US" smtClean="0"/>
              <a:pPr>
                <a:defRPr/>
              </a:pPr>
              <a:t>8</a:t>
            </a:fld>
            <a:endParaRPr lang="en-US"/>
          </a:p>
        </p:txBody>
      </p:sp>
    </p:spTree>
    <p:extLst>
      <p:ext uri="{BB962C8B-B14F-4D97-AF65-F5344CB8AC3E}">
        <p14:creationId xmlns:p14="http://schemas.microsoft.com/office/powerpoint/2010/main" val="34790155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56835" indent="-291089">
              <a:spcBef>
                <a:spcPct val="30000"/>
              </a:spcBef>
              <a:defRPr sz="1200">
                <a:solidFill>
                  <a:schemeClr val="tx1"/>
                </a:solidFill>
                <a:latin typeface="Times New Roman" panose="02020603050405020304" pitchFamily="18" charset="0"/>
              </a:defRPr>
            </a:lvl2pPr>
            <a:lvl3pPr marL="1164359" indent="-232871">
              <a:spcBef>
                <a:spcPct val="30000"/>
              </a:spcBef>
              <a:defRPr sz="1200">
                <a:solidFill>
                  <a:schemeClr val="tx1"/>
                </a:solidFill>
                <a:latin typeface="Times New Roman" panose="02020603050405020304" pitchFamily="18" charset="0"/>
              </a:defRPr>
            </a:lvl3pPr>
            <a:lvl4pPr marL="1630103" indent="-232871">
              <a:spcBef>
                <a:spcPct val="30000"/>
              </a:spcBef>
              <a:defRPr sz="1200">
                <a:solidFill>
                  <a:schemeClr val="tx1"/>
                </a:solidFill>
                <a:latin typeface="Times New Roman" panose="02020603050405020304" pitchFamily="18" charset="0"/>
              </a:defRPr>
            </a:lvl4pPr>
            <a:lvl5pPr marL="2095847" indent="-232871">
              <a:spcBef>
                <a:spcPct val="30000"/>
              </a:spcBef>
              <a:defRPr sz="1200">
                <a:solidFill>
                  <a:schemeClr val="tx1"/>
                </a:solidFill>
                <a:latin typeface="Times New Roman" panose="02020603050405020304" pitchFamily="18" charset="0"/>
              </a:defRPr>
            </a:lvl5pPr>
            <a:lvl6pPr marL="2561590" indent="-232871" eaLnBrk="0" fontAlgn="base" hangingPunct="0">
              <a:spcBef>
                <a:spcPct val="30000"/>
              </a:spcBef>
              <a:spcAft>
                <a:spcPct val="0"/>
              </a:spcAft>
              <a:defRPr sz="1200">
                <a:solidFill>
                  <a:schemeClr val="tx1"/>
                </a:solidFill>
                <a:latin typeface="Times New Roman" panose="02020603050405020304" pitchFamily="18" charset="0"/>
              </a:defRPr>
            </a:lvl6pPr>
            <a:lvl7pPr marL="3027334" indent="-232871" eaLnBrk="0" fontAlgn="base" hangingPunct="0">
              <a:spcBef>
                <a:spcPct val="30000"/>
              </a:spcBef>
              <a:spcAft>
                <a:spcPct val="0"/>
              </a:spcAft>
              <a:defRPr sz="1200">
                <a:solidFill>
                  <a:schemeClr val="tx1"/>
                </a:solidFill>
                <a:latin typeface="Times New Roman" panose="02020603050405020304" pitchFamily="18" charset="0"/>
              </a:defRPr>
            </a:lvl7pPr>
            <a:lvl8pPr marL="3493078" indent="-232871" eaLnBrk="0" fontAlgn="base" hangingPunct="0">
              <a:spcBef>
                <a:spcPct val="30000"/>
              </a:spcBef>
              <a:spcAft>
                <a:spcPct val="0"/>
              </a:spcAft>
              <a:defRPr sz="1200">
                <a:solidFill>
                  <a:schemeClr val="tx1"/>
                </a:solidFill>
                <a:latin typeface="Times New Roman" panose="02020603050405020304" pitchFamily="18" charset="0"/>
              </a:defRPr>
            </a:lvl8pPr>
            <a:lvl9pPr marL="3958822" indent="-232871"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D45C7418-3019-4F3D-9D5E-6E41DD839DFA}" type="slidenum">
              <a:rPr lang="en-US" altLang="en-US">
                <a:latin typeface="Tahoma" panose="020B0604030504040204" pitchFamily="34" charset="0"/>
              </a:rPr>
              <a:pPr>
                <a:spcBef>
                  <a:spcPct val="0"/>
                </a:spcBef>
              </a:pPr>
              <a:t>9</a:t>
            </a:fld>
            <a:endParaRPr lang="en-US" altLang="en-US">
              <a:latin typeface="Tahoma" panose="020B0604030504040204" pitchFamily="34" charset="0"/>
            </a:endParaRPr>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p:spPr>
        <p:txBody>
          <a:bodyPr/>
          <a:lstStyle/>
          <a:p>
            <a:pPr eaLnBrk="1" hangingPunct="1"/>
            <a:endParaRPr lang="en-US" altLang="en-US" dirty="0" smtClean="0">
              <a:latin typeface="Times New Roman" panose="02020603050405020304" pitchFamily="18" charset="0"/>
            </a:endParaRPr>
          </a:p>
        </p:txBody>
      </p:sp>
    </p:spTree>
    <p:extLst>
      <p:ext uri="{BB962C8B-B14F-4D97-AF65-F5344CB8AC3E}">
        <p14:creationId xmlns:p14="http://schemas.microsoft.com/office/powerpoint/2010/main" val="360841090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9" name="Group 8"/>
          <p:cNvGrpSpPr/>
          <p:nvPr/>
        </p:nvGrpSpPr>
        <p:grpSpPr>
          <a:xfrm>
            <a:off x="0" y="0"/>
            <a:ext cx="9144000" cy="6858000"/>
            <a:chOff x="0" y="0"/>
            <a:chExt cx="9144000" cy="6858000"/>
          </a:xfrm>
        </p:grpSpPr>
        <p:pic>
          <p:nvPicPr>
            <p:cNvPr id="7" name="Picture 6" descr="S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rot="5400000">
              <a:off x="3739196" y="525780"/>
              <a:ext cx="1664208" cy="612648"/>
            </a:xfrm>
            <a:prstGeom prst="rect">
              <a:avLst/>
            </a:prstGeom>
          </p:spPr>
        </p:pic>
        <p:pic>
          <p:nvPicPr>
            <p:cNvPr id="14" name="Picture 13"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rot="5400000">
              <a:off x="3739196" y="5719572"/>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065417" y="5054602"/>
            <a:ext cx="673276" cy="279400"/>
          </a:xfrm>
        </p:spPr>
        <p:txBody>
          <a:bodyPr/>
          <a:lstStyle/>
          <a:p>
            <a:pPr>
              <a:defRPr/>
            </a:pPr>
            <a:r>
              <a:rPr lang="en-US" smtClean="0"/>
              <a:t>Instructor Version 01/28/2011</a:t>
            </a:r>
            <a:endParaRPr lang="en-US"/>
          </a:p>
        </p:txBody>
      </p:sp>
      <p:sp>
        <p:nvSpPr>
          <p:cNvPr id="5" name="Footer Placeholder 4"/>
          <p:cNvSpPr>
            <a:spLocks noGrp="1"/>
          </p:cNvSpPr>
          <p:nvPr>
            <p:ph type="ftr" sz="quarter" idx="11"/>
          </p:nvPr>
        </p:nvSpPr>
        <p:spPr>
          <a:xfrm>
            <a:off x="1921934" y="5054602"/>
            <a:ext cx="4064860" cy="279400"/>
          </a:xfrm>
        </p:spPr>
        <p:txBody>
          <a:bodyPr/>
          <a:lstStyle/>
          <a:p>
            <a:pPr>
              <a:defRPr/>
            </a:pPr>
            <a:r>
              <a:rPr lang="en-US" smtClean="0"/>
              <a:t>CT 2018-2020 CE </a:t>
            </a:r>
            <a:endParaRPr lang="en-US"/>
          </a:p>
        </p:txBody>
      </p:sp>
      <p:sp>
        <p:nvSpPr>
          <p:cNvPr id="6" name="Slide Number Placeholder 5"/>
          <p:cNvSpPr>
            <a:spLocks noGrp="1"/>
          </p:cNvSpPr>
          <p:nvPr>
            <p:ph type="sldNum" sz="quarter" idx="12"/>
          </p:nvPr>
        </p:nvSpPr>
        <p:spPr>
          <a:xfrm>
            <a:off x="6817317" y="5054602"/>
            <a:ext cx="413483" cy="279400"/>
          </a:xfrm>
        </p:spPr>
        <p:txBody>
          <a:bodyPr/>
          <a:lstStyle/>
          <a:p>
            <a:pPr>
              <a:defRPr/>
            </a:pPr>
            <a:fld id="{8977DE87-B07C-4098-A708-A986103E1897}" type="slidenum">
              <a:rPr lang="en-US" smtClean="0"/>
              <a:pPr>
                <a:defRPr/>
              </a:pPr>
              <a:t>‹#›</a:t>
            </a:fld>
            <a:endParaRPr lang="en-US"/>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7944342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r>
              <a:rPr lang="en-US" smtClean="0"/>
              <a:t>Instructor Version 01/28/2011</a:t>
            </a:r>
            <a:endParaRPr lang="en-US"/>
          </a:p>
        </p:txBody>
      </p:sp>
      <p:sp>
        <p:nvSpPr>
          <p:cNvPr id="6" name="Footer Placeholder 5"/>
          <p:cNvSpPr>
            <a:spLocks noGrp="1"/>
          </p:cNvSpPr>
          <p:nvPr>
            <p:ph type="ftr" sz="quarter" idx="11"/>
          </p:nvPr>
        </p:nvSpPr>
        <p:spPr/>
        <p:txBody>
          <a:bodyPr/>
          <a:lstStyle/>
          <a:p>
            <a:pPr>
              <a:defRPr/>
            </a:pPr>
            <a:r>
              <a:rPr lang="en-US" smtClean="0"/>
              <a:t>CT 2018-2020 CE </a:t>
            </a:r>
            <a:endParaRPr lang="en-US"/>
          </a:p>
        </p:txBody>
      </p:sp>
      <p:sp>
        <p:nvSpPr>
          <p:cNvPr id="7" name="Slide Number Placeholder 6"/>
          <p:cNvSpPr>
            <a:spLocks noGrp="1"/>
          </p:cNvSpPr>
          <p:nvPr>
            <p:ph type="sldNum" sz="quarter" idx="12"/>
          </p:nvPr>
        </p:nvSpPr>
        <p:spPr/>
        <p:txBody>
          <a:bodyPr/>
          <a:lstStyle/>
          <a:p>
            <a:pPr>
              <a:defRPr/>
            </a:pPr>
            <a:fld id="{6AEC9C41-D7E9-46F3-9D1B-C24CF08969B5}" type="slidenum">
              <a:rPr lang="en-US" smtClean="0"/>
              <a:pPr>
                <a:defRPr/>
              </a:pPr>
              <a:t>‹#›</a:t>
            </a:fld>
            <a:endParaRPr lang="en-US"/>
          </a:p>
        </p:txBody>
      </p:sp>
    </p:spTree>
    <p:extLst>
      <p:ext uri="{BB962C8B-B14F-4D97-AF65-F5344CB8AC3E}">
        <p14:creationId xmlns:p14="http://schemas.microsoft.com/office/powerpoint/2010/main" val="340619958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r>
              <a:rPr lang="en-US" smtClean="0"/>
              <a:t>Instructor Version 01/28/2011</a:t>
            </a:r>
            <a:endParaRPr lang="en-US"/>
          </a:p>
        </p:txBody>
      </p:sp>
      <p:sp>
        <p:nvSpPr>
          <p:cNvPr id="5" name="Footer Placeholder 4"/>
          <p:cNvSpPr>
            <a:spLocks noGrp="1"/>
          </p:cNvSpPr>
          <p:nvPr>
            <p:ph type="ftr" sz="quarter" idx="11"/>
          </p:nvPr>
        </p:nvSpPr>
        <p:spPr/>
        <p:txBody>
          <a:bodyPr/>
          <a:lstStyle/>
          <a:p>
            <a:pPr>
              <a:defRPr/>
            </a:pPr>
            <a:r>
              <a:rPr lang="en-US" smtClean="0"/>
              <a:t>CT 2018-2020 CE </a:t>
            </a:r>
            <a:endParaRPr lang="en-US"/>
          </a:p>
        </p:txBody>
      </p:sp>
      <p:sp>
        <p:nvSpPr>
          <p:cNvPr id="6" name="Slide Number Placeholder 5"/>
          <p:cNvSpPr>
            <a:spLocks noGrp="1"/>
          </p:cNvSpPr>
          <p:nvPr>
            <p:ph type="sldNum" sz="quarter" idx="12"/>
          </p:nvPr>
        </p:nvSpPr>
        <p:spPr/>
        <p:txBody>
          <a:bodyPr/>
          <a:lstStyle/>
          <a:p>
            <a:pPr>
              <a:defRPr/>
            </a:pPr>
            <a:fld id="{6AEC9C41-D7E9-46F3-9D1B-C24CF08969B5}" type="slidenum">
              <a:rPr lang="en-US" smtClean="0"/>
              <a:pPr>
                <a:defRPr/>
              </a:pPr>
              <a:t>‹#›</a:t>
            </a:fld>
            <a:endParaRPr lang="en-US"/>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4037884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r>
              <a:rPr lang="en-US" smtClean="0"/>
              <a:t>Instructor Version 01/28/2011</a:t>
            </a:r>
            <a:endParaRPr lang="en-US"/>
          </a:p>
        </p:txBody>
      </p:sp>
      <p:sp>
        <p:nvSpPr>
          <p:cNvPr id="5" name="Footer Placeholder 4"/>
          <p:cNvSpPr>
            <a:spLocks noGrp="1"/>
          </p:cNvSpPr>
          <p:nvPr>
            <p:ph type="ftr" sz="quarter" idx="11"/>
          </p:nvPr>
        </p:nvSpPr>
        <p:spPr/>
        <p:txBody>
          <a:bodyPr/>
          <a:lstStyle/>
          <a:p>
            <a:pPr>
              <a:defRPr/>
            </a:pPr>
            <a:r>
              <a:rPr lang="en-US" smtClean="0"/>
              <a:t>CT 2018-2020 CE </a:t>
            </a:r>
            <a:endParaRPr lang="en-US"/>
          </a:p>
        </p:txBody>
      </p:sp>
      <p:sp>
        <p:nvSpPr>
          <p:cNvPr id="6" name="Slide Number Placeholder 5"/>
          <p:cNvSpPr>
            <a:spLocks noGrp="1"/>
          </p:cNvSpPr>
          <p:nvPr>
            <p:ph type="sldNum" sz="quarter" idx="12"/>
          </p:nvPr>
        </p:nvSpPr>
        <p:spPr/>
        <p:txBody>
          <a:bodyPr/>
          <a:lstStyle/>
          <a:p>
            <a:pPr>
              <a:defRPr/>
            </a:pPr>
            <a:fld id="{6AEC9C41-D7E9-46F3-9D1B-C24CF08969B5}" type="slidenum">
              <a:rPr lang="en-US" smtClean="0"/>
              <a:pPr>
                <a:defRPr/>
              </a:pPr>
              <a:t>‹#›</a:t>
            </a:fld>
            <a:endParaRPr lang="en-US"/>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8413529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r>
              <a:rPr lang="en-US" smtClean="0"/>
              <a:t>Instructor Version 01/28/2011</a:t>
            </a:r>
            <a:endParaRPr lang="en-US"/>
          </a:p>
        </p:txBody>
      </p:sp>
      <p:sp>
        <p:nvSpPr>
          <p:cNvPr id="5" name="Footer Placeholder 4"/>
          <p:cNvSpPr>
            <a:spLocks noGrp="1"/>
          </p:cNvSpPr>
          <p:nvPr>
            <p:ph type="ftr" sz="quarter" idx="11"/>
          </p:nvPr>
        </p:nvSpPr>
        <p:spPr/>
        <p:txBody>
          <a:bodyPr/>
          <a:lstStyle/>
          <a:p>
            <a:pPr>
              <a:defRPr/>
            </a:pPr>
            <a:r>
              <a:rPr lang="en-US" smtClean="0"/>
              <a:t>CT 2018-2020 CE </a:t>
            </a:r>
            <a:endParaRPr lang="en-US"/>
          </a:p>
        </p:txBody>
      </p:sp>
      <p:sp>
        <p:nvSpPr>
          <p:cNvPr id="6" name="Slide Number Placeholder 5"/>
          <p:cNvSpPr>
            <a:spLocks noGrp="1"/>
          </p:cNvSpPr>
          <p:nvPr>
            <p:ph type="sldNum" sz="quarter" idx="12"/>
          </p:nvPr>
        </p:nvSpPr>
        <p:spPr/>
        <p:txBody>
          <a:bodyPr/>
          <a:lstStyle/>
          <a:p>
            <a:pPr>
              <a:defRPr/>
            </a:pPr>
            <a:fld id="{6AEC9C41-D7E9-46F3-9D1B-C24CF08969B5}" type="slidenum">
              <a:rPr lang="en-US" smtClean="0"/>
              <a:pPr>
                <a:defRPr/>
              </a:pPr>
              <a:t>‹#›</a:t>
            </a:fld>
            <a:endParaRPr lang="en-US"/>
          </a:p>
        </p:txBody>
      </p:sp>
    </p:spTree>
    <p:extLst>
      <p:ext uri="{BB962C8B-B14F-4D97-AF65-F5344CB8AC3E}">
        <p14:creationId xmlns:p14="http://schemas.microsoft.com/office/powerpoint/2010/main" val="130112320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6"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r>
              <a:rPr lang="en-US" smtClean="0"/>
              <a:t>Instructor Version 01/28/2011</a:t>
            </a:r>
            <a:endParaRPr lang="en-US"/>
          </a:p>
        </p:txBody>
      </p:sp>
      <p:sp>
        <p:nvSpPr>
          <p:cNvPr id="5" name="Footer Placeholder 4"/>
          <p:cNvSpPr>
            <a:spLocks noGrp="1"/>
          </p:cNvSpPr>
          <p:nvPr>
            <p:ph type="ftr" sz="quarter" idx="11"/>
          </p:nvPr>
        </p:nvSpPr>
        <p:spPr/>
        <p:txBody>
          <a:bodyPr/>
          <a:lstStyle/>
          <a:p>
            <a:pPr>
              <a:defRPr/>
            </a:pPr>
            <a:r>
              <a:rPr lang="en-US" smtClean="0"/>
              <a:t>CT 2018-2020 CE </a:t>
            </a:r>
            <a:endParaRPr lang="en-US"/>
          </a:p>
        </p:txBody>
      </p:sp>
      <p:sp>
        <p:nvSpPr>
          <p:cNvPr id="6" name="Slide Number Placeholder 5"/>
          <p:cNvSpPr>
            <a:spLocks noGrp="1"/>
          </p:cNvSpPr>
          <p:nvPr>
            <p:ph type="sldNum" sz="quarter" idx="12"/>
          </p:nvPr>
        </p:nvSpPr>
        <p:spPr/>
        <p:txBody>
          <a:bodyPr/>
          <a:lstStyle/>
          <a:p>
            <a:pPr>
              <a:defRPr/>
            </a:pPr>
            <a:fld id="{6AEC9C41-D7E9-46F3-9D1B-C24CF08969B5}" type="slidenum">
              <a:rPr lang="en-US" smtClean="0"/>
              <a:pPr>
                <a:defRPr/>
              </a:pPr>
              <a:t>‹#›</a:t>
            </a:fld>
            <a:endParaRPr lang="en-US"/>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56059129"/>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en-US" smtClean="0"/>
              <a:t>Click to edit Master title style</a:t>
            </a:r>
            <a:endParaRPr lang="en-US" dirty="0"/>
          </a:p>
        </p:txBody>
      </p:sp>
      <p:sp>
        <p:nvSpPr>
          <p:cNvPr id="17"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r>
              <a:rPr lang="en-US" smtClean="0"/>
              <a:t>Instructor Version 01/28/2011</a:t>
            </a:r>
            <a:endParaRPr lang="en-US"/>
          </a:p>
        </p:txBody>
      </p:sp>
      <p:sp>
        <p:nvSpPr>
          <p:cNvPr id="5" name="Footer Placeholder 4"/>
          <p:cNvSpPr>
            <a:spLocks noGrp="1"/>
          </p:cNvSpPr>
          <p:nvPr>
            <p:ph type="ftr" sz="quarter" idx="11"/>
          </p:nvPr>
        </p:nvSpPr>
        <p:spPr/>
        <p:txBody>
          <a:bodyPr/>
          <a:lstStyle/>
          <a:p>
            <a:pPr>
              <a:defRPr/>
            </a:pPr>
            <a:r>
              <a:rPr lang="en-US" smtClean="0"/>
              <a:t>CT 2018-2020 CE </a:t>
            </a:r>
            <a:endParaRPr lang="en-US"/>
          </a:p>
        </p:txBody>
      </p:sp>
      <p:sp>
        <p:nvSpPr>
          <p:cNvPr id="6" name="Slide Number Placeholder 5"/>
          <p:cNvSpPr>
            <a:spLocks noGrp="1"/>
          </p:cNvSpPr>
          <p:nvPr>
            <p:ph type="sldNum" sz="quarter" idx="12"/>
          </p:nvPr>
        </p:nvSpPr>
        <p:spPr/>
        <p:txBody>
          <a:bodyPr/>
          <a:lstStyle/>
          <a:p>
            <a:pPr>
              <a:defRPr/>
            </a:pPr>
            <a:fld id="{6AEC9C41-D7E9-46F3-9D1B-C24CF08969B5}" type="slidenum">
              <a:rPr lang="en-US" smtClean="0"/>
              <a:pPr>
                <a:defRPr/>
              </a:pPr>
              <a:t>‹#›</a:t>
            </a:fld>
            <a:endParaRPr lang="en-US"/>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3746101"/>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r>
              <a:rPr lang="en-US" smtClean="0"/>
              <a:t>Instructor Version 01/28/2011</a:t>
            </a:r>
            <a:endParaRPr lang="en-US" dirty="0"/>
          </a:p>
        </p:txBody>
      </p:sp>
      <p:sp>
        <p:nvSpPr>
          <p:cNvPr id="5" name="Footer Placeholder 4"/>
          <p:cNvSpPr>
            <a:spLocks noGrp="1"/>
          </p:cNvSpPr>
          <p:nvPr>
            <p:ph type="ftr" sz="quarter" idx="11"/>
          </p:nvPr>
        </p:nvSpPr>
        <p:spPr/>
        <p:txBody>
          <a:bodyPr/>
          <a:lstStyle/>
          <a:p>
            <a:pPr>
              <a:defRPr/>
            </a:pPr>
            <a:r>
              <a:rPr lang="en-US" smtClean="0"/>
              <a:t>CT 2018-2020 CE </a:t>
            </a:r>
            <a:endParaRPr lang="en-US"/>
          </a:p>
        </p:txBody>
      </p:sp>
      <p:sp>
        <p:nvSpPr>
          <p:cNvPr id="6" name="Slide Number Placeholder 5"/>
          <p:cNvSpPr>
            <a:spLocks noGrp="1"/>
          </p:cNvSpPr>
          <p:nvPr>
            <p:ph type="sldNum" sz="quarter" idx="12"/>
          </p:nvPr>
        </p:nvSpPr>
        <p:spPr/>
        <p:txBody>
          <a:bodyPr/>
          <a:lstStyle/>
          <a:p>
            <a:pPr>
              <a:defRPr/>
            </a:pPr>
            <a:fld id="{0E198F19-192A-4A60-9B74-67F469D9AC89}" type="slidenum">
              <a:rPr lang="en-US" smtClean="0"/>
              <a:pPr>
                <a:defRPr/>
              </a:pPr>
              <a:t>‹#›</a:t>
            </a:fld>
            <a:endParaRPr lang="en-US"/>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64836233"/>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r>
              <a:rPr lang="en-US" smtClean="0"/>
              <a:t>Instructor Version 01/28/2011</a:t>
            </a:r>
            <a:endParaRPr lang="en-US" dirty="0"/>
          </a:p>
        </p:txBody>
      </p:sp>
      <p:sp>
        <p:nvSpPr>
          <p:cNvPr id="5" name="Footer Placeholder 4"/>
          <p:cNvSpPr>
            <a:spLocks noGrp="1"/>
          </p:cNvSpPr>
          <p:nvPr>
            <p:ph type="ftr" sz="quarter" idx="11"/>
          </p:nvPr>
        </p:nvSpPr>
        <p:spPr/>
        <p:txBody>
          <a:bodyPr/>
          <a:lstStyle/>
          <a:p>
            <a:pPr>
              <a:defRPr/>
            </a:pPr>
            <a:r>
              <a:rPr lang="en-US" smtClean="0"/>
              <a:t>CT 2018-2020 CE </a:t>
            </a:r>
            <a:endParaRPr lang="en-US"/>
          </a:p>
        </p:txBody>
      </p:sp>
      <p:sp>
        <p:nvSpPr>
          <p:cNvPr id="6" name="Slide Number Placeholder 5"/>
          <p:cNvSpPr>
            <a:spLocks noGrp="1"/>
          </p:cNvSpPr>
          <p:nvPr>
            <p:ph type="sldNum" sz="quarter" idx="12"/>
          </p:nvPr>
        </p:nvSpPr>
        <p:spPr/>
        <p:txBody>
          <a:bodyPr/>
          <a:lstStyle/>
          <a:p>
            <a:pPr>
              <a:defRPr/>
            </a:pPr>
            <a:fld id="{5A1A3B0C-0A81-4A1D-ACBD-F61393A6AE22}" type="slidenum">
              <a:rPr lang="en-US" smtClean="0"/>
              <a:pPr>
                <a:defRPr/>
              </a:pPr>
              <a:t>‹#›</a:t>
            </a:fld>
            <a:endParaRPr lang="en-US"/>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4274106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278466" y="2354670"/>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r>
              <a:rPr lang="en-US" smtClean="0"/>
              <a:t>Instructor Version 01/28/2011</a:t>
            </a:r>
            <a:endParaRPr lang="en-US"/>
          </a:p>
        </p:txBody>
      </p:sp>
      <p:sp>
        <p:nvSpPr>
          <p:cNvPr id="5" name="Footer Placeholder 4"/>
          <p:cNvSpPr>
            <a:spLocks noGrp="1"/>
          </p:cNvSpPr>
          <p:nvPr>
            <p:ph type="ftr" sz="quarter" idx="11"/>
          </p:nvPr>
        </p:nvSpPr>
        <p:spPr/>
        <p:txBody>
          <a:bodyPr/>
          <a:lstStyle/>
          <a:p>
            <a:pPr>
              <a:defRPr/>
            </a:pPr>
            <a:r>
              <a:rPr lang="en-US" smtClean="0"/>
              <a:t>CT 2018-2020 CE </a:t>
            </a:r>
            <a:endParaRPr lang="en-US"/>
          </a:p>
        </p:txBody>
      </p:sp>
      <p:sp>
        <p:nvSpPr>
          <p:cNvPr id="6" name="Slide Number Placeholder 5"/>
          <p:cNvSpPr>
            <a:spLocks noGrp="1"/>
          </p:cNvSpPr>
          <p:nvPr>
            <p:ph type="sldNum" sz="quarter" idx="12"/>
          </p:nvPr>
        </p:nvSpPr>
        <p:spPr/>
        <p:txBody>
          <a:bodyPr/>
          <a:lstStyle/>
          <a:p>
            <a:pPr>
              <a:defRPr/>
            </a:pPr>
            <a:fld id="{21C37A49-6555-43B2-822E-4329C70441B6}" type="slidenum">
              <a:rPr lang="en-US" smtClean="0"/>
              <a:pPr>
                <a:defRPr/>
              </a:pPr>
              <a:t>‹#›</a:t>
            </a:fld>
            <a:endParaRPr lang="en-US"/>
          </a:p>
        </p:txBody>
      </p:sp>
    </p:spTree>
    <p:extLst>
      <p:ext uri="{BB962C8B-B14F-4D97-AF65-F5344CB8AC3E}">
        <p14:creationId xmlns:p14="http://schemas.microsoft.com/office/powerpoint/2010/main" val="77998333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r>
              <a:rPr lang="en-US" smtClean="0"/>
              <a:t>Instructor Version 01/28/2011</a:t>
            </a:r>
            <a:endParaRPr lang="en-US"/>
          </a:p>
        </p:txBody>
      </p:sp>
      <p:sp>
        <p:nvSpPr>
          <p:cNvPr id="5" name="Footer Placeholder 4"/>
          <p:cNvSpPr>
            <a:spLocks noGrp="1"/>
          </p:cNvSpPr>
          <p:nvPr>
            <p:ph type="ftr" sz="quarter" idx="11"/>
          </p:nvPr>
        </p:nvSpPr>
        <p:spPr/>
        <p:txBody>
          <a:bodyPr/>
          <a:lstStyle/>
          <a:p>
            <a:pPr>
              <a:defRPr/>
            </a:pPr>
            <a:r>
              <a:rPr lang="en-US" smtClean="0"/>
              <a:t>CT 2018-2020 CE </a:t>
            </a:r>
            <a:endParaRPr lang="en-US"/>
          </a:p>
        </p:txBody>
      </p:sp>
      <p:sp>
        <p:nvSpPr>
          <p:cNvPr id="6" name="Slide Number Placeholder 5"/>
          <p:cNvSpPr>
            <a:spLocks noGrp="1"/>
          </p:cNvSpPr>
          <p:nvPr>
            <p:ph type="sldNum" sz="quarter" idx="12"/>
          </p:nvPr>
        </p:nvSpPr>
        <p:spPr/>
        <p:txBody>
          <a:bodyPr/>
          <a:lstStyle/>
          <a:p>
            <a:pPr>
              <a:defRPr/>
            </a:pPr>
            <a:fld id="{D8A77371-896A-4E9D-B525-21FDDBA91E65}" type="slidenum">
              <a:rPr lang="en-US" smtClean="0"/>
              <a:pPr>
                <a:defRPr/>
              </a:pPr>
              <a:t>‹#›</a:t>
            </a:fld>
            <a:endParaRPr lang="en-US"/>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709341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r>
              <a:rPr lang="en-US" smtClean="0"/>
              <a:t>Instructor Version 01/28/2011</a:t>
            </a:r>
            <a:endParaRPr lang="en-US"/>
          </a:p>
        </p:txBody>
      </p:sp>
      <p:sp>
        <p:nvSpPr>
          <p:cNvPr id="6" name="Footer Placeholder 5"/>
          <p:cNvSpPr>
            <a:spLocks noGrp="1"/>
          </p:cNvSpPr>
          <p:nvPr>
            <p:ph type="ftr" sz="quarter" idx="11"/>
          </p:nvPr>
        </p:nvSpPr>
        <p:spPr/>
        <p:txBody>
          <a:bodyPr/>
          <a:lstStyle/>
          <a:p>
            <a:pPr>
              <a:defRPr/>
            </a:pPr>
            <a:r>
              <a:rPr lang="en-US" smtClean="0"/>
              <a:t>CT 2018-2020 CE </a:t>
            </a:r>
            <a:endParaRPr lang="en-US"/>
          </a:p>
        </p:txBody>
      </p:sp>
      <p:sp>
        <p:nvSpPr>
          <p:cNvPr id="7" name="Slide Number Placeholder 6"/>
          <p:cNvSpPr>
            <a:spLocks noGrp="1"/>
          </p:cNvSpPr>
          <p:nvPr>
            <p:ph type="sldNum" sz="quarter" idx="12"/>
          </p:nvPr>
        </p:nvSpPr>
        <p:spPr/>
        <p:txBody>
          <a:bodyPr/>
          <a:lstStyle/>
          <a:p>
            <a:pPr>
              <a:defRPr/>
            </a:pPr>
            <a:fld id="{A6B2DB93-BA53-4BA0-BD61-E88B6A5B1CD1}" type="slidenum">
              <a:rPr lang="en-US" smtClean="0"/>
              <a:pPr>
                <a:defRPr/>
              </a:pPr>
              <a:t>‹#›</a:t>
            </a:fld>
            <a:endParaRPr lang="en-US"/>
          </a:p>
        </p:txBody>
      </p:sp>
    </p:spTree>
    <p:extLst>
      <p:ext uri="{BB962C8B-B14F-4D97-AF65-F5344CB8AC3E}">
        <p14:creationId xmlns:p14="http://schemas.microsoft.com/office/powerpoint/2010/main" val="150662094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76868" y="3243262"/>
            <a:ext cx="3337560" cy="2706624"/>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1832" y="3243262"/>
            <a:ext cx="3337560" cy="2706624"/>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r>
              <a:rPr lang="en-US" smtClean="0"/>
              <a:t>Instructor Version 01/28/2011</a:t>
            </a:r>
            <a:endParaRPr lang="en-US"/>
          </a:p>
        </p:txBody>
      </p:sp>
      <p:sp>
        <p:nvSpPr>
          <p:cNvPr id="8" name="Footer Placeholder 7"/>
          <p:cNvSpPr>
            <a:spLocks noGrp="1"/>
          </p:cNvSpPr>
          <p:nvPr>
            <p:ph type="ftr" sz="quarter" idx="11"/>
          </p:nvPr>
        </p:nvSpPr>
        <p:spPr/>
        <p:txBody>
          <a:bodyPr/>
          <a:lstStyle/>
          <a:p>
            <a:pPr>
              <a:defRPr/>
            </a:pPr>
            <a:r>
              <a:rPr lang="en-US" smtClean="0"/>
              <a:t>CT 2018-2020 CE </a:t>
            </a:r>
            <a:endParaRPr lang="en-US"/>
          </a:p>
        </p:txBody>
      </p:sp>
      <p:sp>
        <p:nvSpPr>
          <p:cNvPr id="9" name="Slide Number Placeholder 8"/>
          <p:cNvSpPr>
            <a:spLocks noGrp="1"/>
          </p:cNvSpPr>
          <p:nvPr>
            <p:ph type="sldNum" sz="quarter" idx="12"/>
          </p:nvPr>
        </p:nvSpPr>
        <p:spPr/>
        <p:txBody>
          <a:bodyPr/>
          <a:lstStyle/>
          <a:p>
            <a:pPr>
              <a:defRPr/>
            </a:pPr>
            <a:fld id="{B78F16C6-EF2D-4C1A-84A1-EEB42AF751CF}" type="slidenum">
              <a:rPr lang="en-US" smtClean="0"/>
              <a:pPr>
                <a:defRPr/>
              </a:pPr>
              <a:t>‹#›</a:t>
            </a:fld>
            <a:endParaRPr lang="en-US"/>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3550142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r>
              <a:rPr lang="en-US" smtClean="0"/>
              <a:t>Instructor Version 01/28/2011</a:t>
            </a:r>
            <a:endParaRPr lang="en-US" dirty="0"/>
          </a:p>
        </p:txBody>
      </p:sp>
      <p:sp>
        <p:nvSpPr>
          <p:cNvPr id="4" name="Footer Placeholder 3"/>
          <p:cNvSpPr>
            <a:spLocks noGrp="1"/>
          </p:cNvSpPr>
          <p:nvPr>
            <p:ph type="ftr" sz="quarter" idx="11"/>
          </p:nvPr>
        </p:nvSpPr>
        <p:spPr/>
        <p:txBody>
          <a:bodyPr/>
          <a:lstStyle/>
          <a:p>
            <a:pPr>
              <a:defRPr/>
            </a:pPr>
            <a:r>
              <a:rPr lang="en-US" smtClean="0"/>
              <a:t>CT 2018-2020 CE </a:t>
            </a:r>
            <a:endParaRPr lang="en-US"/>
          </a:p>
        </p:txBody>
      </p:sp>
      <p:sp>
        <p:nvSpPr>
          <p:cNvPr id="5" name="Slide Number Placeholder 4"/>
          <p:cNvSpPr>
            <a:spLocks noGrp="1"/>
          </p:cNvSpPr>
          <p:nvPr>
            <p:ph type="sldNum" sz="quarter" idx="12"/>
          </p:nvPr>
        </p:nvSpPr>
        <p:spPr/>
        <p:txBody>
          <a:bodyPr/>
          <a:lstStyle/>
          <a:p>
            <a:pPr>
              <a:defRPr/>
            </a:pPr>
            <a:fld id="{7AC2287F-141C-4747-A00B-8B667DE5D78B}" type="slidenum">
              <a:rPr lang="en-US" smtClean="0"/>
              <a:pPr>
                <a:defRPr/>
              </a:pPr>
              <a:t>‹#›</a:t>
            </a:fld>
            <a:endParaRPr lang="en-US"/>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16410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smtClean="0"/>
              <a:t>Instructor Version 01/28/2011</a:t>
            </a:r>
            <a:endParaRPr lang="en-US" dirty="0"/>
          </a:p>
        </p:txBody>
      </p:sp>
      <p:sp>
        <p:nvSpPr>
          <p:cNvPr id="3" name="Footer Placeholder 2"/>
          <p:cNvSpPr>
            <a:spLocks noGrp="1"/>
          </p:cNvSpPr>
          <p:nvPr>
            <p:ph type="ftr" sz="quarter" idx="11"/>
          </p:nvPr>
        </p:nvSpPr>
        <p:spPr/>
        <p:txBody>
          <a:bodyPr/>
          <a:lstStyle/>
          <a:p>
            <a:pPr>
              <a:defRPr/>
            </a:pPr>
            <a:r>
              <a:rPr lang="en-US" smtClean="0"/>
              <a:t>CT 2018-2020 CE </a:t>
            </a:r>
            <a:endParaRPr lang="en-US"/>
          </a:p>
        </p:txBody>
      </p:sp>
      <p:sp>
        <p:nvSpPr>
          <p:cNvPr id="4" name="Slide Number Placeholder 3"/>
          <p:cNvSpPr>
            <a:spLocks noGrp="1"/>
          </p:cNvSpPr>
          <p:nvPr>
            <p:ph type="sldNum" sz="quarter" idx="12"/>
          </p:nvPr>
        </p:nvSpPr>
        <p:spPr/>
        <p:txBody>
          <a:bodyPr/>
          <a:lstStyle/>
          <a:p>
            <a:pPr>
              <a:defRPr/>
            </a:pPr>
            <a:fld id="{1BAFA7FB-D7EE-4B39-9E2A-DE04983F3735}" type="slidenum">
              <a:rPr lang="en-US" smtClean="0"/>
              <a:pPr>
                <a:defRPr/>
              </a:pPr>
              <a:t>‹#›</a:t>
            </a:fld>
            <a:endParaRPr lang="en-US"/>
          </a:p>
        </p:txBody>
      </p:sp>
    </p:spTree>
    <p:extLst>
      <p:ext uri="{BB962C8B-B14F-4D97-AF65-F5344CB8AC3E}">
        <p14:creationId xmlns:p14="http://schemas.microsoft.com/office/powerpoint/2010/main" val="2528638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r>
              <a:rPr lang="en-US" smtClean="0"/>
              <a:t>Instructor Version 01/28/2011</a:t>
            </a:r>
            <a:endParaRPr lang="en-US" dirty="0"/>
          </a:p>
        </p:txBody>
      </p:sp>
      <p:sp>
        <p:nvSpPr>
          <p:cNvPr id="6" name="Footer Placeholder 5"/>
          <p:cNvSpPr>
            <a:spLocks noGrp="1"/>
          </p:cNvSpPr>
          <p:nvPr>
            <p:ph type="ftr" sz="quarter" idx="11"/>
          </p:nvPr>
        </p:nvSpPr>
        <p:spPr/>
        <p:txBody>
          <a:bodyPr/>
          <a:lstStyle/>
          <a:p>
            <a:pPr>
              <a:defRPr/>
            </a:pPr>
            <a:r>
              <a:rPr lang="en-US" smtClean="0"/>
              <a:t>CT 2018-2020 CE </a:t>
            </a:r>
            <a:endParaRPr lang="en-US"/>
          </a:p>
        </p:txBody>
      </p:sp>
      <p:sp>
        <p:nvSpPr>
          <p:cNvPr id="7" name="Slide Number Placeholder 6"/>
          <p:cNvSpPr>
            <a:spLocks noGrp="1"/>
          </p:cNvSpPr>
          <p:nvPr>
            <p:ph type="sldNum" sz="quarter" idx="12"/>
          </p:nvPr>
        </p:nvSpPr>
        <p:spPr/>
        <p:txBody>
          <a:bodyPr/>
          <a:lstStyle/>
          <a:p>
            <a:pPr>
              <a:defRPr/>
            </a:pPr>
            <a:fld id="{90B03A57-A436-4C90-BA53-AA35AC52671B}" type="slidenum">
              <a:rPr lang="en-US" smtClean="0"/>
              <a:pPr>
                <a:defRPr/>
              </a:pPr>
              <a:t>‹#›</a:t>
            </a:fld>
            <a:endParaRPr lang="en-US"/>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3144913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5183070"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r>
              <a:rPr lang="en-US" smtClean="0"/>
              <a:t>Instructor Version 01/28/2011</a:t>
            </a:r>
            <a:endParaRPr lang="en-US" dirty="0"/>
          </a:p>
        </p:txBody>
      </p:sp>
      <p:sp>
        <p:nvSpPr>
          <p:cNvPr id="6" name="Footer Placeholder 5"/>
          <p:cNvSpPr>
            <a:spLocks noGrp="1"/>
          </p:cNvSpPr>
          <p:nvPr>
            <p:ph type="ftr" sz="quarter" idx="11"/>
          </p:nvPr>
        </p:nvSpPr>
        <p:spPr/>
        <p:txBody>
          <a:bodyPr/>
          <a:lstStyle/>
          <a:p>
            <a:pPr>
              <a:defRPr/>
            </a:pPr>
            <a:r>
              <a:rPr lang="en-US" smtClean="0"/>
              <a:t>CT 2018-2020 CE </a:t>
            </a:r>
            <a:endParaRPr lang="en-US"/>
          </a:p>
        </p:txBody>
      </p:sp>
      <p:sp>
        <p:nvSpPr>
          <p:cNvPr id="7" name="Slide Number Placeholder 6"/>
          <p:cNvSpPr>
            <a:spLocks noGrp="1"/>
          </p:cNvSpPr>
          <p:nvPr>
            <p:ph type="sldNum" sz="quarter" idx="12"/>
          </p:nvPr>
        </p:nvSpPr>
        <p:spPr/>
        <p:txBody>
          <a:bodyPr/>
          <a:lstStyle/>
          <a:p>
            <a:pPr>
              <a:defRPr/>
            </a:pPr>
            <a:fld id="{1C5DF04E-4A45-4218-9242-6CA085ACA215}" type="slidenum">
              <a:rPr lang="en-US" smtClean="0"/>
              <a:pPr>
                <a:defRPr/>
              </a:pPr>
              <a:t>‹#›</a:t>
            </a:fld>
            <a:endParaRPr lang="en-US"/>
          </a:p>
        </p:txBody>
      </p:sp>
    </p:spTree>
    <p:extLst>
      <p:ext uri="{BB962C8B-B14F-4D97-AF65-F5344CB8AC3E}">
        <p14:creationId xmlns:p14="http://schemas.microsoft.com/office/powerpoint/2010/main" val="131044022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44000" cy="6858001"/>
            <a:chOff x="0" y="0"/>
            <a:chExt cx="9144000" cy="6858001"/>
          </a:xfrm>
        </p:grpSpPr>
        <p:pic>
          <p:nvPicPr>
            <p:cNvPr id="8" name="Picture 7" descr="S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rot="5400000">
              <a:off x="4221675" y="39689"/>
              <a:ext cx="68580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rot="5400000">
              <a:off x="4221675" y="6211888"/>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a:defRPr/>
            </a:pPr>
            <a:r>
              <a:rPr lang="en-US" smtClean="0"/>
              <a:t>Instructor Version 01/28/2011</a:t>
            </a:r>
            <a:endParaRPr lang="en-US"/>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a:defRPr/>
            </a:pPr>
            <a:r>
              <a:rPr lang="en-US" smtClean="0"/>
              <a:t>CT 2018-2020 CE </a:t>
            </a:r>
            <a:endParaRPr lang="en-US"/>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a:defRPr/>
            </a:pPr>
            <a:fld id="{6AEC9C41-D7E9-46F3-9D1B-C24CF08969B5}" type="slidenum">
              <a:rPr lang="en-US" smtClean="0"/>
              <a:pPr>
                <a:defRPr/>
              </a:pPr>
              <a:t>‹#›</a:t>
            </a:fld>
            <a:endParaRPr lang="en-US"/>
          </a:p>
        </p:txBody>
      </p:sp>
    </p:spTree>
    <p:extLst>
      <p:ext uri="{BB962C8B-B14F-4D97-AF65-F5344CB8AC3E}">
        <p14:creationId xmlns:p14="http://schemas.microsoft.com/office/powerpoint/2010/main" val="378972761"/>
      </p:ext>
    </p:extLst>
  </p:cSld>
  <p:clrMap bg1="lt1" tx1="dk1" bg2="lt2" tx2="dk2" accent1="accent1" accent2="accent2" accent3="accent3" accent4="accent4" accent5="accent5" accent6="accent6" hlink="hlink" folHlink="folHlink"/>
  <p:sldLayoutIdLst>
    <p:sldLayoutId id="2147484006" r:id="rId1"/>
    <p:sldLayoutId id="2147484007" r:id="rId2"/>
    <p:sldLayoutId id="2147484008" r:id="rId3"/>
    <p:sldLayoutId id="2147484009" r:id="rId4"/>
    <p:sldLayoutId id="2147484010" r:id="rId5"/>
    <p:sldLayoutId id="2147484011" r:id="rId6"/>
    <p:sldLayoutId id="2147484012" r:id="rId7"/>
    <p:sldLayoutId id="2147484013" r:id="rId8"/>
    <p:sldLayoutId id="2147484014" r:id="rId9"/>
    <p:sldLayoutId id="2147484015" r:id="rId10"/>
    <p:sldLayoutId id="2147484016" r:id="rId11"/>
    <p:sldLayoutId id="2147484017" r:id="rId12"/>
    <p:sldLayoutId id="2147484018" r:id="rId13"/>
    <p:sldLayoutId id="2147484019" r:id="rId14"/>
    <p:sldLayoutId id="2147484020" r:id="rId15"/>
    <p:sldLayoutId id="2147484021" r:id="rId16"/>
    <p:sldLayoutId id="2147484022" r:id="rId17"/>
  </p:sldLayoutIdLst>
  <p:timing>
    <p:tnLst>
      <p:par>
        <p:cTn id="1" dur="indefinite" restart="never" nodeType="tmRoot"/>
      </p:par>
    </p:tnLst>
  </p:timing>
  <p:hf hdr="0" ftr="0" dt="0"/>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69.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1905000" y="1676400"/>
            <a:ext cx="5410200" cy="1828800"/>
          </a:xfrm>
        </p:spPr>
        <p:txBody>
          <a:bodyPr>
            <a:normAutofit/>
          </a:bodyPr>
          <a:lstStyle/>
          <a:p>
            <a:pPr eaLnBrk="1" hangingPunct="1"/>
            <a:r>
              <a:rPr lang="en-US" sz="2800" b="1" dirty="0">
                <a:solidFill>
                  <a:schemeClr val="accent1">
                    <a:lumMod val="50000"/>
                  </a:schemeClr>
                </a:solidFill>
              </a:rPr>
              <a:t>Connecticut Real Estate</a:t>
            </a:r>
            <a:br>
              <a:rPr lang="en-US" sz="2800" b="1" dirty="0">
                <a:solidFill>
                  <a:schemeClr val="accent1">
                    <a:lumMod val="50000"/>
                  </a:schemeClr>
                </a:solidFill>
              </a:rPr>
            </a:br>
            <a:r>
              <a:rPr lang="en-US" sz="2800" b="1" dirty="0">
                <a:solidFill>
                  <a:schemeClr val="accent1">
                    <a:lumMod val="50000"/>
                  </a:schemeClr>
                </a:solidFill>
              </a:rPr>
              <a:t>Agency Law </a:t>
            </a:r>
            <a:r>
              <a:rPr lang="en-US" sz="2800" b="1" dirty="0" smtClean="0">
                <a:solidFill>
                  <a:schemeClr val="accent1">
                    <a:lumMod val="50000"/>
                  </a:schemeClr>
                </a:solidFill>
              </a:rPr>
              <a:t>Review</a:t>
            </a:r>
            <a:br>
              <a:rPr lang="en-US" sz="2800" b="1" dirty="0" smtClean="0">
                <a:solidFill>
                  <a:schemeClr val="accent1">
                    <a:lumMod val="50000"/>
                  </a:schemeClr>
                </a:solidFill>
              </a:rPr>
            </a:br>
            <a:r>
              <a:rPr lang="en-US" sz="2800" b="1" dirty="0" smtClean="0">
                <a:solidFill>
                  <a:schemeClr val="accent1">
                    <a:lumMod val="50000"/>
                  </a:schemeClr>
                </a:solidFill>
              </a:rPr>
              <a:t> and Fair Housing</a:t>
            </a:r>
            <a:br>
              <a:rPr lang="en-US" sz="2800" b="1" dirty="0" smtClean="0">
                <a:solidFill>
                  <a:schemeClr val="accent1">
                    <a:lumMod val="50000"/>
                  </a:schemeClr>
                </a:solidFill>
              </a:rPr>
            </a:br>
            <a:r>
              <a:rPr lang="en-US" sz="2400" b="1" i="1" dirty="0" smtClean="0">
                <a:solidFill>
                  <a:schemeClr val="tx2">
                    <a:lumMod val="75000"/>
                  </a:schemeClr>
                </a:solidFill>
              </a:rPr>
              <a:t>Part Two</a:t>
            </a:r>
            <a:endParaRPr lang="en-US" sz="2400" b="1" i="1" dirty="0">
              <a:solidFill>
                <a:schemeClr val="tx2">
                  <a:lumMod val="75000"/>
                </a:schemeClr>
              </a:solidFill>
            </a:endParaRPr>
          </a:p>
        </p:txBody>
      </p:sp>
      <p:sp>
        <p:nvSpPr>
          <p:cNvPr id="8195" name="Rectangle 3"/>
          <p:cNvSpPr>
            <a:spLocks noGrp="1" noChangeArrowheads="1"/>
          </p:cNvSpPr>
          <p:nvPr>
            <p:ph type="subTitle" idx="1"/>
          </p:nvPr>
        </p:nvSpPr>
        <p:spPr>
          <a:xfrm>
            <a:off x="2286000" y="3657600"/>
            <a:ext cx="4572000" cy="1295400"/>
          </a:xfrm>
        </p:spPr>
        <p:txBody>
          <a:bodyPr>
            <a:noAutofit/>
          </a:bodyPr>
          <a:lstStyle/>
          <a:p>
            <a:pPr eaLnBrk="1" hangingPunct="1"/>
            <a:r>
              <a:rPr lang="en-US" sz="2400" b="1" dirty="0">
                <a:solidFill>
                  <a:schemeClr val="accent3">
                    <a:lumMod val="50000"/>
                  </a:schemeClr>
                </a:solidFill>
              </a:rPr>
              <a:t>Mandatory Continuing Education Course</a:t>
            </a:r>
          </a:p>
          <a:p>
            <a:pPr eaLnBrk="1" hangingPunct="1"/>
            <a:r>
              <a:rPr lang="en-US" sz="2400" b="1" dirty="0">
                <a:solidFill>
                  <a:schemeClr val="accent3">
                    <a:lumMod val="50000"/>
                  </a:schemeClr>
                </a:solidFill>
              </a:rPr>
              <a:t>2018-2020 CE Cycle</a:t>
            </a:r>
          </a:p>
        </p:txBody>
      </p:sp>
    </p:spTree>
    <p:extLst>
      <p:ext uri="{BB962C8B-B14F-4D97-AF65-F5344CB8AC3E}">
        <p14:creationId xmlns:p14="http://schemas.microsoft.com/office/powerpoint/2010/main" val="16784764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7391400" y="5867400"/>
            <a:ext cx="584201" cy="372533"/>
          </a:xfrm>
        </p:spPr>
        <p:txBody>
          <a:bodyPr/>
          <a:lstStyle/>
          <a:p>
            <a:pPr>
              <a:defRPr/>
            </a:pPr>
            <a:fld id="{1BAFA7FB-D7EE-4B39-9E2A-DE04983F3735}" type="slidenum">
              <a:rPr lang="en-US" sz="1800" smtClean="0">
                <a:solidFill>
                  <a:schemeClr val="tx2"/>
                </a:solidFill>
              </a:rPr>
              <a:pPr>
                <a:defRPr/>
              </a:pPr>
              <a:t>10</a:t>
            </a:fld>
            <a:endParaRPr lang="en-US" sz="1800" dirty="0">
              <a:solidFill>
                <a:schemeClr val="tx2"/>
              </a:solidFill>
            </a:endParaRPr>
          </a:p>
        </p:txBody>
      </p:sp>
      <p:sp>
        <p:nvSpPr>
          <p:cNvPr id="3" name="Rectangle 2"/>
          <p:cNvSpPr/>
          <p:nvPr/>
        </p:nvSpPr>
        <p:spPr>
          <a:xfrm>
            <a:off x="1828800" y="914400"/>
            <a:ext cx="5562600" cy="646331"/>
          </a:xfrm>
          <a:prstGeom prst="rect">
            <a:avLst/>
          </a:prstGeom>
        </p:spPr>
        <p:txBody>
          <a:bodyPr wrap="square">
            <a:spAutoFit/>
          </a:bodyPr>
          <a:lstStyle/>
          <a:p>
            <a:r>
              <a:rPr lang="en-US" sz="3600" dirty="0">
                <a:ln w="3175" cmpd="sng">
                  <a:noFill/>
                </a:ln>
                <a:solidFill>
                  <a:srgbClr val="455F51"/>
                </a:solidFill>
                <a:ea typeface="+mj-ea"/>
                <a:cs typeface="+mj-cs"/>
              </a:rPr>
              <a:t>Real Estate Licensee Mistakes</a:t>
            </a:r>
            <a:endParaRPr lang="en-US" dirty="0"/>
          </a:p>
        </p:txBody>
      </p:sp>
      <p:sp>
        <p:nvSpPr>
          <p:cNvPr id="4" name="Rectangle 3"/>
          <p:cNvSpPr/>
          <p:nvPr/>
        </p:nvSpPr>
        <p:spPr>
          <a:xfrm>
            <a:off x="762000" y="5857538"/>
            <a:ext cx="1888659" cy="369332"/>
          </a:xfrm>
          <a:prstGeom prst="rect">
            <a:avLst/>
          </a:prstGeom>
        </p:spPr>
        <p:txBody>
          <a:bodyPr wrap="none">
            <a:spAutoFit/>
          </a:bodyPr>
          <a:lstStyle/>
          <a:p>
            <a:pPr lvl="0">
              <a:spcBef>
                <a:spcPts val="0"/>
              </a:spcBef>
              <a:buClrTx/>
              <a:buSzTx/>
              <a:buNone/>
              <a:defRPr/>
            </a:pPr>
            <a:r>
              <a:rPr lang="en-US" dirty="0">
                <a:solidFill>
                  <a:schemeClr val="accent4">
                    <a:lumMod val="50000"/>
                  </a:schemeClr>
                </a:solidFill>
              </a:rPr>
              <a:t>CT 2018-2020 CE </a:t>
            </a:r>
          </a:p>
        </p:txBody>
      </p:sp>
      <p:sp>
        <p:nvSpPr>
          <p:cNvPr id="5" name="Rectangle 4"/>
          <p:cNvSpPr/>
          <p:nvPr/>
        </p:nvSpPr>
        <p:spPr>
          <a:xfrm>
            <a:off x="571500" y="1811378"/>
            <a:ext cx="8077200" cy="3785652"/>
          </a:xfrm>
          <a:prstGeom prst="rect">
            <a:avLst/>
          </a:prstGeom>
        </p:spPr>
        <p:txBody>
          <a:bodyPr wrap="square">
            <a:spAutoFit/>
          </a:bodyPr>
          <a:lstStyle/>
          <a:p>
            <a:pPr marL="342900" lvl="0" indent="-342900">
              <a:buFont typeface="Arial" panose="020B0604020202020204" pitchFamily="34" charset="0"/>
              <a:buChar char="•"/>
            </a:pPr>
            <a:r>
              <a:rPr lang="en-US" sz="2400" dirty="0">
                <a:solidFill>
                  <a:srgbClr val="455F51"/>
                </a:solidFill>
              </a:rPr>
              <a:t>Improper and Illegal Advertising</a:t>
            </a:r>
          </a:p>
          <a:p>
            <a:pPr lvl="0"/>
            <a:endParaRPr lang="en-US" sz="2400" dirty="0">
              <a:solidFill>
                <a:srgbClr val="455F51"/>
              </a:solidFill>
            </a:endParaRPr>
          </a:p>
          <a:p>
            <a:pPr marL="342900" lvl="0" indent="-342900">
              <a:buFont typeface="Arial" panose="020B0604020202020204" pitchFamily="34" charset="0"/>
              <a:buChar char="•"/>
            </a:pPr>
            <a:r>
              <a:rPr lang="en-US" sz="2400" dirty="0">
                <a:solidFill>
                  <a:srgbClr val="FA8126"/>
                </a:solidFill>
              </a:rPr>
              <a:t>“Coming Soon”</a:t>
            </a:r>
            <a:r>
              <a:rPr lang="en-US" sz="2400" dirty="0">
                <a:solidFill>
                  <a:srgbClr val="455F51"/>
                </a:solidFill>
              </a:rPr>
              <a:t> – Licensees are not showing and advertising the house in accordance with the listing agreement. </a:t>
            </a:r>
          </a:p>
          <a:p>
            <a:pPr marL="342900" lvl="0" indent="-342900">
              <a:buFont typeface="Arial" panose="020B0604020202020204" pitchFamily="34" charset="0"/>
              <a:buChar char="•"/>
            </a:pPr>
            <a:endParaRPr lang="en-US" sz="2400" dirty="0">
              <a:solidFill>
                <a:srgbClr val="455F51"/>
              </a:solidFill>
            </a:endParaRPr>
          </a:p>
          <a:p>
            <a:pPr marL="342900" lvl="0" indent="-342900">
              <a:buFont typeface="Arial" panose="020B0604020202020204" pitchFamily="34" charset="0"/>
              <a:buChar char="•"/>
            </a:pPr>
            <a:r>
              <a:rPr lang="en-US" sz="2400" dirty="0">
                <a:solidFill>
                  <a:srgbClr val="455F51"/>
                </a:solidFill>
              </a:rPr>
              <a:t>Failing to include all required information in </a:t>
            </a:r>
            <a:r>
              <a:rPr lang="en-US" sz="2400" dirty="0">
                <a:solidFill>
                  <a:srgbClr val="FA8126"/>
                </a:solidFill>
              </a:rPr>
              <a:t>online advertising</a:t>
            </a:r>
          </a:p>
          <a:p>
            <a:pPr marL="342900" lvl="0" indent="-342900">
              <a:buFont typeface="Arial" panose="020B0604020202020204" pitchFamily="34" charset="0"/>
              <a:buChar char="•"/>
            </a:pPr>
            <a:endParaRPr lang="en-US" sz="2400" dirty="0">
              <a:solidFill>
                <a:srgbClr val="455F51"/>
              </a:solidFill>
            </a:endParaRPr>
          </a:p>
          <a:p>
            <a:pPr marL="342900" lvl="0" indent="-342900">
              <a:buFont typeface="Arial" panose="020B0604020202020204" pitchFamily="34" charset="0"/>
              <a:buChar char="•"/>
            </a:pPr>
            <a:r>
              <a:rPr lang="en-US" sz="2400" dirty="0">
                <a:solidFill>
                  <a:srgbClr val="455F51"/>
                </a:solidFill>
              </a:rPr>
              <a:t>Accepting unethical or illegal </a:t>
            </a:r>
            <a:r>
              <a:rPr lang="en-US" sz="2400" dirty="0">
                <a:solidFill>
                  <a:srgbClr val="FA8126"/>
                </a:solidFill>
              </a:rPr>
              <a:t>referral fees</a:t>
            </a:r>
            <a:endParaRPr lang="en-US" sz="2400" dirty="0">
              <a:solidFill>
                <a:srgbClr val="455F51"/>
              </a:solidFill>
            </a:endParaRPr>
          </a:p>
          <a:p>
            <a:pPr marL="342900" lvl="0" indent="-342900">
              <a:buFont typeface="Arial" panose="020B0604020202020204" pitchFamily="34" charset="0"/>
              <a:buChar char="•"/>
            </a:pPr>
            <a:endParaRPr lang="en-US" sz="2400" dirty="0">
              <a:solidFill>
                <a:srgbClr val="455F51"/>
              </a:solidFill>
            </a:endParaRPr>
          </a:p>
          <a:p>
            <a:pPr marL="342900" lvl="0" indent="-342900">
              <a:buFont typeface="Arial" panose="020B0604020202020204" pitchFamily="34" charset="0"/>
              <a:buChar char="•"/>
            </a:pPr>
            <a:r>
              <a:rPr lang="en-US" sz="2400" dirty="0">
                <a:solidFill>
                  <a:srgbClr val="455F51"/>
                </a:solidFill>
              </a:rPr>
              <a:t>Not abiding by </a:t>
            </a:r>
            <a:r>
              <a:rPr lang="en-US" sz="2400" dirty="0">
                <a:solidFill>
                  <a:srgbClr val="FA8126"/>
                </a:solidFill>
              </a:rPr>
              <a:t>Fair Housing </a:t>
            </a:r>
            <a:r>
              <a:rPr lang="en-US" sz="2400" dirty="0">
                <a:solidFill>
                  <a:srgbClr val="455F51"/>
                </a:solidFill>
              </a:rPr>
              <a:t>laws</a:t>
            </a:r>
          </a:p>
        </p:txBody>
      </p:sp>
    </p:spTree>
    <p:extLst>
      <p:ext uri="{BB962C8B-B14F-4D97-AF65-F5344CB8AC3E}">
        <p14:creationId xmlns:p14="http://schemas.microsoft.com/office/powerpoint/2010/main" val="41350524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15337"/>
            <a:ext cx="7924799" cy="1303867"/>
          </a:xfrm>
        </p:spPr>
        <p:txBody>
          <a:bodyPr>
            <a:normAutofit/>
          </a:bodyPr>
          <a:lstStyle/>
          <a:p>
            <a:r>
              <a:rPr lang="en-US" dirty="0" smtClean="0">
                <a:solidFill>
                  <a:schemeClr val="tx2"/>
                </a:solidFill>
              </a:rPr>
              <a:t>Improper and Illegal Advertising</a:t>
            </a:r>
            <a:endParaRPr lang="en-US" dirty="0">
              <a:solidFill>
                <a:schemeClr val="tx2"/>
              </a:solidFill>
            </a:endParaRPr>
          </a:p>
        </p:txBody>
      </p:sp>
      <p:sp>
        <p:nvSpPr>
          <p:cNvPr id="4" name="Slide Number Placeholder 3"/>
          <p:cNvSpPr>
            <a:spLocks noGrp="1"/>
          </p:cNvSpPr>
          <p:nvPr>
            <p:ph type="sldNum" sz="quarter" idx="12"/>
          </p:nvPr>
        </p:nvSpPr>
        <p:spPr>
          <a:xfrm>
            <a:off x="7467600" y="5915567"/>
            <a:ext cx="508001" cy="324366"/>
          </a:xfrm>
        </p:spPr>
        <p:txBody>
          <a:bodyPr/>
          <a:lstStyle/>
          <a:p>
            <a:pPr>
              <a:defRPr/>
            </a:pPr>
            <a:fld id="{7AC2287F-141C-4747-A00B-8B667DE5D78B}" type="slidenum">
              <a:rPr lang="en-US" sz="1800" smtClean="0">
                <a:solidFill>
                  <a:schemeClr val="accent2">
                    <a:lumMod val="50000"/>
                  </a:schemeClr>
                </a:solidFill>
              </a:rPr>
              <a:pPr>
                <a:defRPr/>
              </a:pPr>
              <a:t>11</a:t>
            </a:fld>
            <a:endParaRPr lang="en-US" sz="1800" dirty="0">
              <a:solidFill>
                <a:schemeClr val="accent2">
                  <a:lumMod val="50000"/>
                </a:schemeClr>
              </a:solidFill>
            </a:endParaRPr>
          </a:p>
        </p:txBody>
      </p:sp>
      <p:sp>
        <p:nvSpPr>
          <p:cNvPr id="5" name="Rectangle 4"/>
          <p:cNvSpPr/>
          <p:nvPr/>
        </p:nvSpPr>
        <p:spPr>
          <a:xfrm>
            <a:off x="723899" y="2667000"/>
            <a:ext cx="7696200" cy="2246769"/>
          </a:xfrm>
          <a:prstGeom prst="rect">
            <a:avLst/>
          </a:prstGeom>
        </p:spPr>
        <p:txBody>
          <a:bodyPr wrap="square">
            <a:spAutoFit/>
          </a:bodyPr>
          <a:lstStyle/>
          <a:p>
            <a:pPr marL="457200" indent="-457200">
              <a:buFont typeface="Arial" panose="020B0604020202020204" pitchFamily="34" charset="0"/>
              <a:buChar char="•"/>
            </a:pPr>
            <a:r>
              <a:rPr lang="en-US" sz="2800" dirty="0" smtClean="0">
                <a:solidFill>
                  <a:srgbClr val="455F51"/>
                </a:solidFill>
              </a:rPr>
              <a:t>It is improper to post properties without the affiliated broker’s written permission.</a:t>
            </a:r>
          </a:p>
          <a:p>
            <a:endParaRPr lang="en-US" sz="2800" dirty="0" smtClean="0">
              <a:solidFill>
                <a:srgbClr val="455F51"/>
              </a:solidFill>
            </a:endParaRPr>
          </a:p>
          <a:p>
            <a:pPr marL="457200" indent="-457200">
              <a:buFont typeface="Arial" panose="020B0604020202020204" pitchFamily="34" charset="0"/>
              <a:buChar char="•"/>
            </a:pPr>
            <a:r>
              <a:rPr lang="en-US" sz="2800" dirty="0" smtClean="0">
                <a:solidFill>
                  <a:srgbClr val="455F51"/>
                </a:solidFill>
              </a:rPr>
              <a:t>It is illegal to use photos without obtaining permission from the owner of the photograph.</a:t>
            </a:r>
            <a:endParaRPr lang="en-US" dirty="0"/>
          </a:p>
        </p:txBody>
      </p:sp>
      <p:sp>
        <p:nvSpPr>
          <p:cNvPr id="6" name="Rectangle 5"/>
          <p:cNvSpPr/>
          <p:nvPr/>
        </p:nvSpPr>
        <p:spPr>
          <a:xfrm>
            <a:off x="1066800" y="5915567"/>
            <a:ext cx="1888659" cy="369332"/>
          </a:xfrm>
          <a:prstGeom prst="rect">
            <a:avLst/>
          </a:prstGeom>
        </p:spPr>
        <p:txBody>
          <a:bodyPr wrap="none">
            <a:spAutoFit/>
          </a:bodyPr>
          <a:lstStyle/>
          <a:p>
            <a:pPr lvl="0">
              <a:spcBef>
                <a:spcPts val="0"/>
              </a:spcBef>
              <a:buClrTx/>
              <a:buSzTx/>
              <a:buNone/>
              <a:defRPr/>
            </a:pPr>
            <a:r>
              <a:rPr lang="en-US" dirty="0">
                <a:solidFill>
                  <a:schemeClr val="accent4">
                    <a:lumMod val="50000"/>
                  </a:schemeClr>
                </a:solidFill>
              </a:rPr>
              <a:t>CT 2018-2020 CE </a:t>
            </a:r>
          </a:p>
        </p:txBody>
      </p:sp>
    </p:spTree>
    <p:extLst>
      <p:ext uri="{BB962C8B-B14F-4D97-AF65-F5344CB8AC3E}">
        <p14:creationId xmlns:p14="http://schemas.microsoft.com/office/powerpoint/2010/main" val="35468138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solidFill>
                  <a:schemeClr val="tx2"/>
                </a:solidFill>
              </a:rPr>
              <a:t>“Coming Soon”</a:t>
            </a:r>
            <a:endParaRPr lang="en-US" dirty="0">
              <a:solidFill>
                <a:schemeClr val="tx2"/>
              </a:solidFill>
            </a:endParaRPr>
          </a:p>
        </p:txBody>
      </p:sp>
      <p:sp>
        <p:nvSpPr>
          <p:cNvPr id="3" name="Content Placeholder 2"/>
          <p:cNvSpPr>
            <a:spLocks noGrp="1"/>
          </p:cNvSpPr>
          <p:nvPr>
            <p:ph idx="1"/>
          </p:nvPr>
        </p:nvSpPr>
        <p:spPr>
          <a:xfrm>
            <a:off x="1176865" y="2490135"/>
            <a:ext cx="6798736" cy="3224865"/>
          </a:xfrm>
        </p:spPr>
        <p:txBody>
          <a:bodyPr>
            <a:normAutofit/>
          </a:bodyPr>
          <a:lstStyle/>
          <a:p>
            <a:pPr marL="0" indent="0">
              <a:buNone/>
            </a:pPr>
            <a:r>
              <a:rPr lang="en-US" sz="2800" dirty="0" smtClean="0">
                <a:solidFill>
                  <a:schemeClr val="tx2"/>
                </a:solidFill>
              </a:rPr>
              <a:t>If a property is “Coming Soon,” </a:t>
            </a:r>
          </a:p>
          <a:p>
            <a:r>
              <a:rPr lang="en-US" sz="2800" dirty="0">
                <a:solidFill>
                  <a:schemeClr val="tx2"/>
                </a:solidFill>
              </a:rPr>
              <a:t>t</a:t>
            </a:r>
            <a:r>
              <a:rPr lang="en-US" sz="2800" dirty="0" smtClean="0">
                <a:solidFill>
                  <a:schemeClr val="tx2"/>
                </a:solidFill>
              </a:rPr>
              <a:t>here is a </a:t>
            </a:r>
            <a:r>
              <a:rPr lang="en-US" sz="2800" dirty="0" smtClean="0">
                <a:solidFill>
                  <a:schemeClr val="accent1">
                    <a:lumMod val="75000"/>
                  </a:schemeClr>
                </a:solidFill>
              </a:rPr>
              <a:t>valid listing contract </a:t>
            </a:r>
            <a:r>
              <a:rPr lang="en-US" sz="2800" dirty="0" smtClean="0">
                <a:solidFill>
                  <a:schemeClr val="tx2"/>
                </a:solidFill>
              </a:rPr>
              <a:t>between the seller and the listing broker; and</a:t>
            </a:r>
          </a:p>
          <a:p>
            <a:r>
              <a:rPr lang="en-US" sz="2800" dirty="0">
                <a:solidFill>
                  <a:schemeClr val="tx2"/>
                </a:solidFill>
              </a:rPr>
              <a:t>t</a:t>
            </a:r>
            <a:r>
              <a:rPr lang="en-US" sz="2800" dirty="0" smtClean="0">
                <a:solidFill>
                  <a:schemeClr val="tx2"/>
                </a:solidFill>
              </a:rPr>
              <a:t>he listing is </a:t>
            </a:r>
            <a:r>
              <a:rPr lang="en-US" sz="2800" dirty="0" smtClean="0">
                <a:solidFill>
                  <a:schemeClr val="accent1">
                    <a:lumMod val="75000"/>
                  </a:schemeClr>
                </a:solidFill>
              </a:rPr>
              <a:t>not available to show </a:t>
            </a:r>
            <a:r>
              <a:rPr lang="en-US" sz="2800" dirty="0" smtClean="0">
                <a:solidFill>
                  <a:schemeClr val="tx2"/>
                </a:solidFill>
              </a:rPr>
              <a:t>because the seller instructs the broker that the listed property is not ready for market.</a:t>
            </a:r>
            <a:endParaRPr lang="en-US" sz="2800" dirty="0">
              <a:solidFill>
                <a:schemeClr val="tx2"/>
              </a:solidFill>
            </a:endParaRPr>
          </a:p>
        </p:txBody>
      </p:sp>
      <p:sp>
        <p:nvSpPr>
          <p:cNvPr id="5" name="Slide Number Placeholder 4"/>
          <p:cNvSpPr>
            <a:spLocks noGrp="1"/>
          </p:cNvSpPr>
          <p:nvPr>
            <p:ph type="sldNum" sz="quarter" idx="12"/>
          </p:nvPr>
        </p:nvSpPr>
        <p:spPr>
          <a:xfrm>
            <a:off x="7391400" y="5966807"/>
            <a:ext cx="584201" cy="273125"/>
          </a:xfrm>
        </p:spPr>
        <p:txBody>
          <a:bodyPr/>
          <a:lstStyle/>
          <a:p>
            <a:pPr>
              <a:defRPr/>
            </a:pPr>
            <a:fld id="{21C37A49-6555-43B2-822E-4329C70441B6}" type="slidenum">
              <a:rPr lang="en-US" sz="1800" smtClean="0">
                <a:solidFill>
                  <a:schemeClr val="accent2">
                    <a:lumMod val="50000"/>
                  </a:schemeClr>
                </a:solidFill>
              </a:rPr>
              <a:pPr>
                <a:defRPr/>
              </a:pPr>
              <a:t>12</a:t>
            </a:fld>
            <a:endParaRPr lang="en-US" sz="1800" dirty="0">
              <a:solidFill>
                <a:schemeClr val="accent2">
                  <a:lumMod val="50000"/>
                </a:schemeClr>
              </a:solidFill>
            </a:endParaRPr>
          </a:p>
        </p:txBody>
      </p:sp>
      <p:sp>
        <p:nvSpPr>
          <p:cNvPr id="6" name="Rectangle 5"/>
          <p:cNvSpPr/>
          <p:nvPr/>
        </p:nvSpPr>
        <p:spPr>
          <a:xfrm>
            <a:off x="914400" y="5966808"/>
            <a:ext cx="1888659" cy="369332"/>
          </a:xfrm>
          <a:prstGeom prst="rect">
            <a:avLst/>
          </a:prstGeom>
        </p:spPr>
        <p:txBody>
          <a:bodyPr wrap="none">
            <a:spAutoFit/>
          </a:bodyPr>
          <a:lstStyle/>
          <a:p>
            <a:pPr lvl="0">
              <a:spcBef>
                <a:spcPts val="0"/>
              </a:spcBef>
              <a:buClrTx/>
              <a:buSzTx/>
              <a:buNone/>
              <a:defRPr/>
            </a:pPr>
            <a:r>
              <a:rPr lang="en-US" dirty="0">
                <a:solidFill>
                  <a:schemeClr val="accent4">
                    <a:lumMod val="50000"/>
                  </a:schemeClr>
                </a:solidFill>
              </a:rPr>
              <a:t>CT 2018-2020 CE </a:t>
            </a:r>
          </a:p>
        </p:txBody>
      </p:sp>
    </p:spTree>
    <p:extLst>
      <p:ext uri="{BB962C8B-B14F-4D97-AF65-F5344CB8AC3E}">
        <p14:creationId xmlns:p14="http://schemas.microsoft.com/office/powerpoint/2010/main" val="5978415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866" y="533400"/>
            <a:ext cx="6798735" cy="1303867"/>
          </a:xfrm>
        </p:spPr>
        <p:txBody>
          <a:bodyPr>
            <a:normAutofit/>
          </a:bodyPr>
          <a:lstStyle/>
          <a:p>
            <a:r>
              <a:rPr lang="en-US" sz="3600" dirty="0" smtClean="0">
                <a:solidFill>
                  <a:schemeClr val="tx2"/>
                </a:solidFill>
              </a:rPr>
              <a:t>Online Advertising</a:t>
            </a:r>
            <a:endParaRPr lang="en-US" sz="3600" dirty="0">
              <a:solidFill>
                <a:schemeClr val="tx2"/>
              </a:solidFill>
            </a:endParaRPr>
          </a:p>
        </p:txBody>
      </p:sp>
      <p:sp>
        <p:nvSpPr>
          <p:cNvPr id="4" name="Slide Number Placeholder 3"/>
          <p:cNvSpPr>
            <a:spLocks noGrp="1"/>
          </p:cNvSpPr>
          <p:nvPr>
            <p:ph type="sldNum" sz="quarter" idx="12"/>
          </p:nvPr>
        </p:nvSpPr>
        <p:spPr>
          <a:xfrm>
            <a:off x="7467600" y="5901630"/>
            <a:ext cx="508001" cy="338303"/>
          </a:xfrm>
        </p:spPr>
        <p:txBody>
          <a:bodyPr/>
          <a:lstStyle/>
          <a:p>
            <a:pPr>
              <a:defRPr/>
            </a:pPr>
            <a:fld id="{7AC2287F-141C-4747-A00B-8B667DE5D78B}" type="slidenum">
              <a:rPr lang="en-US" sz="1800" smtClean="0">
                <a:solidFill>
                  <a:schemeClr val="accent2">
                    <a:lumMod val="50000"/>
                  </a:schemeClr>
                </a:solidFill>
              </a:rPr>
              <a:pPr>
                <a:defRPr/>
              </a:pPr>
              <a:t>13</a:t>
            </a:fld>
            <a:endParaRPr lang="en-US" sz="1800" dirty="0">
              <a:solidFill>
                <a:schemeClr val="accent2">
                  <a:lumMod val="50000"/>
                </a:schemeClr>
              </a:solidFill>
            </a:endParaRPr>
          </a:p>
        </p:txBody>
      </p:sp>
      <p:sp>
        <p:nvSpPr>
          <p:cNvPr id="5" name="Rectangle 4"/>
          <p:cNvSpPr/>
          <p:nvPr/>
        </p:nvSpPr>
        <p:spPr>
          <a:xfrm>
            <a:off x="609600" y="2300644"/>
            <a:ext cx="7924799" cy="3539430"/>
          </a:xfrm>
          <a:prstGeom prst="rect">
            <a:avLst/>
          </a:prstGeom>
        </p:spPr>
        <p:txBody>
          <a:bodyPr wrap="square">
            <a:spAutoFit/>
          </a:bodyPr>
          <a:lstStyle/>
          <a:p>
            <a:r>
              <a:rPr lang="en-US" sz="2800" dirty="0" smtClean="0">
                <a:solidFill>
                  <a:schemeClr val="tx2"/>
                </a:solidFill>
              </a:rPr>
              <a:t>All online advertising must include the following information on the broker’s home page:</a:t>
            </a:r>
            <a:endParaRPr lang="en-US" sz="2800" dirty="0">
              <a:solidFill>
                <a:schemeClr val="tx2"/>
              </a:solidFill>
            </a:endParaRPr>
          </a:p>
          <a:p>
            <a:pPr marL="914400" lvl="1" indent="-457200">
              <a:buFont typeface="Arial" panose="020B0604020202020204" pitchFamily="34" charset="0"/>
              <a:buChar char="•"/>
            </a:pPr>
            <a:r>
              <a:rPr lang="en-US" sz="2800" dirty="0">
                <a:solidFill>
                  <a:schemeClr val="tx2"/>
                </a:solidFill>
              </a:rPr>
              <a:t>licensee’s name and office address</a:t>
            </a:r>
          </a:p>
          <a:p>
            <a:pPr marL="914400" lvl="1" indent="-457200">
              <a:buFont typeface="Arial" panose="020B0604020202020204" pitchFamily="34" charset="0"/>
              <a:buChar char="•"/>
            </a:pPr>
            <a:r>
              <a:rPr lang="en-US" sz="2800" dirty="0">
                <a:solidFill>
                  <a:schemeClr val="tx2"/>
                </a:solidFill>
              </a:rPr>
              <a:t>name of affiliated broker</a:t>
            </a:r>
          </a:p>
          <a:p>
            <a:pPr marL="914400" lvl="1" indent="-457200">
              <a:buFont typeface="Arial" panose="020B0604020202020204" pitchFamily="34" charset="0"/>
              <a:buChar char="•"/>
            </a:pPr>
            <a:r>
              <a:rPr lang="en-US" sz="2800" dirty="0">
                <a:solidFill>
                  <a:schemeClr val="tx2"/>
                </a:solidFill>
              </a:rPr>
              <a:t>all states where licensee is licensed</a:t>
            </a:r>
          </a:p>
          <a:p>
            <a:pPr marL="914400" lvl="1" indent="-457200">
              <a:buFont typeface="Arial" panose="020B0604020202020204" pitchFamily="34" charset="0"/>
              <a:buChar char="•"/>
            </a:pPr>
            <a:r>
              <a:rPr lang="en-US" sz="2800" dirty="0">
                <a:solidFill>
                  <a:schemeClr val="tx2"/>
                </a:solidFill>
              </a:rPr>
              <a:t>last date </a:t>
            </a:r>
            <a:r>
              <a:rPr lang="en-US" sz="2800" dirty="0" smtClean="0">
                <a:solidFill>
                  <a:schemeClr val="tx2"/>
                </a:solidFill>
              </a:rPr>
              <a:t>when property </a:t>
            </a:r>
            <a:r>
              <a:rPr lang="en-US" sz="2800" dirty="0">
                <a:solidFill>
                  <a:schemeClr val="tx2"/>
                </a:solidFill>
              </a:rPr>
              <a:t>information </a:t>
            </a:r>
            <a:r>
              <a:rPr lang="en-US" sz="2800" dirty="0" smtClean="0">
                <a:solidFill>
                  <a:schemeClr val="tx2"/>
                </a:solidFill>
              </a:rPr>
              <a:t>was updated</a:t>
            </a:r>
          </a:p>
          <a:p>
            <a:r>
              <a:rPr lang="en-US" sz="2800" dirty="0">
                <a:solidFill>
                  <a:srgbClr val="FA8126"/>
                </a:solidFill>
              </a:rPr>
              <a:t>O</a:t>
            </a:r>
            <a:r>
              <a:rPr lang="en-US" sz="2800" dirty="0" smtClean="0">
                <a:solidFill>
                  <a:srgbClr val="FA8126"/>
                </a:solidFill>
              </a:rPr>
              <a:t>nline information must be updated at least once every 72 hours.</a:t>
            </a:r>
            <a:endParaRPr lang="en-US" sz="2800" dirty="0">
              <a:solidFill>
                <a:srgbClr val="FA8126"/>
              </a:solidFill>
            </a:endParaRPr>
          </a:p>
        </p:txBody>
      </p:sp>
      <p:sp>
        <p:nvSpPr>
          <p:cNvPr id="6" name="Rectangle 5"/>
          <p:cNvSpPr/>
          <p:nvPr/>
        </p:nvSpPr>
        <p:spPr>
          <a:xfrm>
            <a:off x="762000" y="5901630"/>
            <a:ext cx="1888659" cy="369332"/>
          </a:xfrm>
          <a:prstGeom prst="rect">
            <a:avLst/>
          </a:prstGeom>
        </p:spPr>
        <p:txBody>
          <a:bodyPr wrap="none">
            <a:spAutoFit/>
          </a:bodyPr>
          <a:lstStyle/>
          <a:p>
            <a:pPr lvl="0">
              <a:spcBef>
                <a:spcPts val="0"/>
              </a:spcBef>
              <a:buClrTx/>
              <a:buSzTx/>
              <a:buNone/>
              <a:defRPr/>
            </a:pPr>
            <a:r>
              <a:rPr lang="en-US" dirty="0">
                <a:solidFill>
                  <a:schemeClr val="accent4">
                    <a:lumMod val="50000"/>
                  </a:schemeClr>
                </a:solidFill>
              </a:rPr>
              <a:t>CT 2018-2020 CE </a:t>
            </a:r>
          </a:p>
        </p:txBody>
      </p:sp>
    </p:spTree>
    <p:extLst>
      <p:ext uri="{BB962C8B-B14F-4D97-AF65-F5344CB8AC3E}">
        <p14:creationId xmlns:p14="http://schemas.microsoft.com/office/powerpoint/2010/main" val="14336424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5500" y="990600"/>
            <a:ext cx="5029200" cy="914400"/>
          </a:xfrm>
        </p:spPr>
        <p:txBody>
          <a:bodyPr>
            <a:noAutofit/>
          </a:bodyPr>
          <a:lstStyle/>
          <a:p>
            <a:pPr>
              <a:spcBef>
                <a:spcPts val="1000"/>
              </a:spcBef>
            </a:pPr>
            <a:r>
              <a:rPr lang="en-US" sz="3600" dirty="0" smtClean="0">
                <a:solidFill>
                  <a:schemeClr val="tx2"/>
                </a:solidFill>
                <a:cs typeface="Arial" panose="020B0604020202020204" pitchFamily="34" charset="0"/>
              </a:rPr>
              <a:t>Referral Fees</a:t>
            </a:r>
            <a:endParaRPr lang="en-US" sz="3600" dirty="0">
              <a:solidFill>
                <a:schemeClr val="tx2"/>
              </a:solidFill>
              <a:cs typeface="Arial" panose="020B0604020202020204" pitchFamily="34" charset="0"/>
            </a:endParaRPr>
          </a:p>
        </p:txBody>
      </p:sp>
      <p:sp>
        <p:nvSpPr>
          <p:cNvPr id="3" name="Content Placeholder 2"/>
          <p:cNvSpPr>
            <a:spLocks noGrp="1"/>
          </p:cNvSpPr>
          <p:nvPr>
            <p:ph idx="1"/>
          </p:nvPr>
        </p:nvSpPr>
        <p:spPr>
          <a:xfrm>
            <a:off x="786045" y="2590800"/>
            <a:ext cx="7648110" cy="2895600"/>
          </a:xfrm>
        </p:spPr>
        <p:txBody>
          <a:bodyPr>
            <a:noAutofit/>
          </a:bodyPr>
          <a:lstStyle/>
          <a:p>
            <a:pPr>
              <a:lnSpc>
                <a:spcPct val="110000"/>
              </a:lnSpc>
              <a:spcBef>
                <a:spcPts val="0"/>
              </a:spcBef>
            </a:pPr>
            <a:r>
              <a:rPr lang="en-US" sz="2800" dirty="0" smtClean="0">
                <a:solidFill>
                  <a:schemeClr val="tx2"/>
                </a:solidFill>
                <a:cs typeface="Arial"/>
              </a:rPr>
              <a:t>Brokers and salespersons </a:t>
            </a:r>
            <a:r>
              <a:rPr lang="en-US" sz="2800" dirty="0">
                <a:solidFill>
                  <a:schemeClr val="tx2"/>
                </a:solidFill>
                <a:cs typeface="Arial"/>
              </a:rPr>
              <a:t>are prohibited from receiving compensation for referring clients to a </a:t>
            </a:r>
            <a:r>
              <a:rPr lang="en-US" sz="2800" dirty="0" smtClean="0">
                <a:solidFill>
                  <a:schemeClr val="tx2"/>
                </a:solidFill>
                <a:cs typeface="Arial"/>
              </a:rPr>
              <a:t>bank </a:t>
            </a:r>
            <a:r>
              <a:rPr lang="en-US" sz="2800" dirty="0">
                <a:solidFill>
                  <a:schemeClr val="tx2"/>
                </a:solidFill>
                <a:cs typeface="Arial"/>
              </a:rPr>
              <a:t>or attorney</a:t>
            </a:r>
            <a:r>
              <a:rPr lang="en-US" sz="2800" dirty="0" smtClean="0">
                <a:solidFill>
                  <a:schemeClr val="tx2"/>
                </a:solidFill>
                <a:cs typeface="Arial"/>
              </a:rPr>
              <a:t>.</a:t>
            </a:r>
          </a:p>
          <a:p>
            <a:pPr>
              <a:lnSpc>
                <a:spcPct val="110000"/>
              </a:lnSpc>
              <a:spcBef>
                <a:spcPts val="0"/>
              </a:spcBef>
            </a:pPr>
            <a:r>
              <a:rPr lang="en-US" sz="2800" dirty="0" smtClean="0">
                <a:solidFill>
                  <a:schemeClr val="tx2"/>
                </a:solidFill>
                <a:cs typeface="Arial"/>
              </a:rPr>
              <a:t>Referral fees are prohibited when any portion of a real estate commission is paid to someone engaging in the real estate business without a license.</a:t>
            </a:r>
            <a:endParaRPr lang="en-US" sz="2800" dirty="0">
              <a:solidFill>
                <a:schemeClr val="tx2"/>
              </a:solidFill>
              <a:cs typeface="Arial"/>
            </a:endParaRPr>
          </a:p>
          <a:p>
            <a:pPr marL="0" indent="0">
              <a:lnSpc>
                <a:spcPct val="110000"/>
              </a:lnSpc>
              <a:spcBef>
                <a:spcPts val="0"/>
              </a:spcBef>
              <a:buNone/>
            </a:pPr>
            <a:endParaRPr lang="en-US" sz="2000" i="1" dirty="0" smtClean="0"/>
          </a:p>
        </p:txBody>
      </p:sp>
      <p:sp>
        <p:nvSpPr>
          <p:cNvPr id="7" name="Rectangle 6"/>
          <p:cNvSpPr/>
          <p:nvPr/>
        </p:nvSpPr>
        <p:spPr>
          <a:xfrm>
            <a:off x="914400" y="5715000"/>
            <a:ext cx="1511952" cy="307777"/>
          </a:xfrm>
          <a:prstGeom prst="rect">
            <a:avLst/>
          </a:prstGeom>
        </p:spPr>
        <p:txBody>
          <a:bodyPr wrap="none">
            <a:spAutoFit/>
          </a:bodyPr>
          <a:lstStyle/>
          <a:p>
            <a:pPr>
              <a:defRPr/>
            </a:pPr>
            <a:r>
              <a:rPr lang="en-US" sz="1400" dirty="0">
                <a:solidFill>
                  <a:schemeClr val="tx2"/>
                </a:solidFill>
              </a:rPr>
              <a:t>CT 2018-2020 CE </a:t>
            </a:r>
          </a:p>
        </p:txBody>
      </p:sp>
      <p:sp>
        <p:nvSpPr>
          <p:cNvPr id="9" name="Rectangle 8"/>
          <p:cNvSpPr/>
          <p:nvPr/>
        </p:nvSpPr>
        <p:spPr>
          <a:xfrm>
            <a:off x="7848600" y="5715000"/>
            <a:ext cx="457200" cy="369332"/>
          </a:xfrm>
          <a:prstGeom prst="rect">
            <a:avLst/>
          </a:prstGeom>
        </p:spPr>
        <p:txBody>
          <a:bodyPr wrap="square">
            <a:spAutoFit/>
          </a:bodyPr>
          <a:lstStyle/>
          <a:p>
            <a:pPr>
              <a:defRPr/>
            </a:pPr>
            <a:fld id="{21C37A49-6555-43B2-822E-4329C70441B6}" type="slidenum">
              <a:rPr lang="en-US">
                <a:solidFill>
                  <a:schemeClr val="accent2">
                    <a:lumMod val="50000"/>
                  </a:schemeClr>
                </a:solidFill>
              </a:rPr>
              <a:pPr>
                <a:defRPr/>
              </a:pPr>
              <a:t>14</a:t>
            </a:fld>
            <a:endParaRPr lang="en-US" dirty="0">
              <a:solidFill>
                <a:schemeClr val="accent2">
                  <a:lumMod val="50000"/>
                </a:schemeClr>
              </a:solidFill>
            </a:endParaRPr>
          </a:p>
        </p:txBody>
      </p:sp>
    </p:spTree>
    <p:extLst>
      <p:ext uri="{BB962C8B-B14F-4D97-AF65-F5344CB8AC3E}">
        <p14:creationId xmlns:p14="http://schemas.microsoft.com/office/powerpoint/2010/main" val="3973965363"/>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5500" y="990600"/>
            <a:ext cx="5029200" cy="914400"/>
          </a:xfrm>
        </p:spPr>
        <p:txBody>
          <a:bodyPr>
            <a:noAutofit/>
          </a:bodyPr>
          <a:lstStyle/>
          <a:p>
            <a:pPr>
              <a:spcBef>
                <a:spcPts val="1000"/>
              </a:spcBef>
            </a:pPr>
            <a:r>
              <a:rPr lang="en-US" sz="3200" dirty="0" smtClean="0">
                <a:solidFill>
                  <a:schemeClr val="tx2"/>
                </a:solidFill>
                <a:cs typeface="Arial" panose="020B0604020202020204" pitchFamily="34" charset="0"/>
              </a:rPr>
              <a:t>RESPA / Referral Fees</a:t>
            </a:r>
            <a:endParaRPr lang="en-US" sz="3200" dirty="0">
              <a:solidFill>
                <a:schemeClr val="tx2"/>
              </a:solidFill>
              <a:cs typeface="Arial" panose="020B0604020202020204" pitchFamily="34" charset="0"/>
            </a:endParaRPr>
          </a:p>
        </p:txBody>
      </p:sp>
      <p:sp>
        <p:nvSpPr>
          <p:cNvPr id="3" name="Content Placeholder 2"/>
          <p:cNvSpPr>
            <a:spLocks noGrp="1"/>
          </p:cNvSpPr>
          <p:nvPr>
            <p:ph idx="1"/>
          </p:nvPr>
        </p:nvSpPr>
        <p:spPr>
          <a:xfrm>
            <a:off x="609600" y="2362200"/>
            <a:ext cx="7947061" cy="3381375"/>
          </a:xfrm>
        </p:spPr>
        <p:txBody>
          <a:bodyPr>
            <a:noAutofit/>
          </a:bodyPr>
          <a:lstStyle/>
          <a:p>
            <a:pPr>
              <a:lnSpc>
                <a:spcPct val="110000"/>
              </a:lnSpc>
              <a:spcBef>
                <a:spcPts val="0"/>
              </a:spcBef>
            </a:pPr>
            <a:r>
              <a:rPr lang="en-US" sz="2800" dirty="0" smtClean="0">
                <a:solidFill>
                  <a:schemeClr val="tx2"/>
                </a:solidFill>
              </a:rPr>
              <a:t>RESPA </a:t>
            </a:r>
            <a:r>
              <a:rPr lang="en-US" sz="2800" dirty="0">
                <a:solidFill>
                  <a:schemeClr val="tx2"/>
                </a:solidFill>
              </a:rPr>
              <a:t>law prohibits real estate agents from receiving </a:t>
            </a:r>
            <a:r>
              <a:rPr lang="en-US" sz="2800" dirty="0" smtClean="0">
                <a:solidFill>
                  <a:schemeClr val="tx2"/>
                </a:solidFill>
              </a:rPr>
              <a:t>anything </a:t>
            </a:r>
            <a:r>
              <a:rPr lang="en-US" sz="2800" dirty="0">
                <a:solidFill>
                  <a:schemeClr val="tx2"/>
                </a:solidFill>
              </a:rPr>
              <a:t>of </a:t>
            </a:r>
            <a:r>
              <a:rPr lang="en-US" sz="2800" dirty="0" smtClean="0">
                <a:solidFill>
                  <a:schemeClr val="tx2"/>
                </a:solidFill>
              </a:rPr>
              <a:t>value from real </a:t>
            </a:r>
            <a:r>
              <a:rPr lang="en-US" sz="2800" dirty="0">
                <a:solidFill>
                  <a:schemeClr val="tx2"/>
                </a:solidFill>
              </a:rPr>
              <a:t>estate settlement service </a:t>
            </a:r>
            <a:r>
              <a:rPr lang="en-US" sz="2800" dirty="0" smtClean="0">
                <a:solidFill>
                  <a:schemeClr val="tx2"/>
                </a:solidFill>
              </a:rPr>
              <a:t>providers </a:t>
            </a:r>
            <a:r>
              <a:rPr lang="en-US" sz="2800" dirty="0">
                <a:solidFill>
                  <a:schemeClr val="tx2"/>
                </a:solidFill>
              </a:rPr>
              <a:t>for referring </a:t>
            </a:r>
            <a:r>
              <a:rPr lang="en-US" sz="2800" dirty="0" smtClean="0">
                <a:solidFill>
                  <a:schemeClr val="tx2"/>
                </a:solidFill>
              </a:rPr>
              <a:t>business to them.</a:t>
            </a:r>
          </a:p>
          <a:p>
            <a:pPr>
              <a:lnSpc>
                <a:spcPct val="110000"/>
              </a:lnSpc>
              <a:spcBef>
                <a:spcPts val="0"/>
              </a:spcBef>
            </a:pPr>
            <a:r>
              <a:rPr lang="en-US" sz="2800" dirty="0" smtClean="0">
                <a:solidFill>
                  <a:schemeClr val="tx2"/>
                </a:solidFill>
              </a:rPr>
              <a:t>Licensees are prohibited from giving anything of value to a settlement service provider for the referral of closing business. </a:t>
            </a:r>
            <a:endParaRPr lang="en-US" sz="2800" dirty="0">
              <a:solidFill>
                <a:schemeClr val="tx2"/>
              </a:solidFill>
            </a:endParaRPr>
          </a:p>
        </p:txBody>
      </p:sp>
      <p:sp>
        <p:nvSpPr>
          <p:cNvPr id="7" name="Rectangle 6"/>
          <p:cNvSpPr/>
          <p:nvPr/>
        </p:nvSpPr>
        <p:spPr>
          <a:xfrm>
            <a:off x="762000" y="5944687"/>
            <a:ext cx="1888659" cy="369332"/>
          </a:xfrm>
          <a:prstGeom prst="rect">
            <a:avLst/>
          </a:prstGeom>
        </p:spPr>
        <p:txBody>
          <a:bodyPr wrap="none">
            <a:spAutoFit/>
          </a:bodyPr>
          <a:lstStyle/>
          <a:p>
            <a:pPr>
              <a:defRPr/>
            </a:pPr>
            <a:r>
              <a:rPr lang="en-US" dirty="0">
                <a:solidFill>
                  <a:schemeClr val="accent4">
                    <a:lumMod val="50000"/>
                  </a:schemeClr>
                </a:solidFill>
              </a:rPr>
              <a:t>CT 2018-2020 CE </a:t>
            </a:r>
          </a:p>
        </p:txBody>
      </p:sp>
      <p:sp>
        <p:nvSpPr>
          <p:cNvPr id="4" name="Slide Number Placeholder 3"/>
          <p:cNvSpPr>
            <a:spLocks noGrp="1"/>
          </p:cNvSpPr>
          <p:nvPr>
            <p:ph type="sldNum" sz="quarter" idx="12"/>
          </p:nvPr>
        </p:nvSpPr>
        <p:spPr>
          <a:xfrm>
            <a:off x="7391400" y="5944687"/>
            <a:ext cx="584201" cy="295246"/>
          </a:xfrm>
        </p:spPr>
        <p:txBody>
          <a:bodyPr/>
          <a:lstStyle/>
          <a:p>
            <a:pPr>
              <a:defRPr/>
            </a:pPr>
            <a:fld id="{21C37A49-6555-43B2-822E-4329C70441B6}" type="slidenum">
              <a:rPr lang="en-US" sz="1800" smtClean="0">
                <a:solidFill>
                  <a:schemeClr val="accent2">
                    <a:lumMod val="50000"/>
                  </a:schemeClr>
                </a:solidFill>
              </a:rPr>
              <a:pPr>
                <a:defRPr/>
              </a:pPr>
              <a:t>15</a:t>
            </a:fld>
            <a:endParaRPr lang="en-US" sz="1800" dirty="0">
              <a:solidFill>
                <a:schemeClr val="accent2">
                  <a:lumMod val="50000"/>
                </a:schemeClr>
              </a:solidFill>
            </a:endParaRPr>
          </a:p>
        </p:txBody>
      </p:sp>
    </p:spTree>
    <p:extLst>
      <p:ext uri="{BB962C8B-B14F-4D97-AF65-F5344CB8AC3E}">
        <p14:creationId xmlns:p14="http://schemas.microsoft.com/office/powerpoint/2010/main" val="383432770"/>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319825"/>
            <a:ext cx="7696200" cy="3582561"/>
          </a:xfrm>
        </p:spPr>
        <p:txBody>
          <a:bodyPr>
            <a:noAutofit/>
          </a:bodyPr>
          <a:lstStyle/>
          <a:p>
            <a:pPr marL="0" indent="0">
              <a:spcBef>
                <a:spcPts val="0"/>
              </a:spcBef>
              <a:buNone/>
            </a:pPr>
            <a:r>
              <a:rPr lang="en-US" u="sng" dirty="0">
                <a:solidFill>
                  <a:schemeClr val="accent3">
                    <a:lumMod val="50000"/>
                  </a:schemeClr>
                </a:solidFill>
                <a:cs typeface="Arial" panose="020B0604020202020204" pitchFamily="34" charset="0"/>
              </a:rPr>
              <a:t>QUESTION</a:t>
            </a:r>
            <a:r>
              <a:rPr lang="en-US" dirty="0">
                <a:solidFill>
                  <a:schemeClr val="accent3">
                    <a:lumMod val="50000"/>
                  </a:schemeClr>
                </a:solidFill>
                <a:cs typeface="Arial" panose="020B0604020202020204" pitchFamily="34" charset="0"/>
              </a:rPr>
              <a:t>:</a:t>
            </a:r>
          </a:p>
          <a:p>
            <a:pPr marL="0" indent="0">
              <a:spcBef>
                <a:spcPts val="0"/>
              </a:spcBef>
              <a:buNone/>
            </a:pPr>
            <a:r>
              <a:rPr lang="en-US" dirty="0">
                <a:solidFill>
                  <a:schemeClr val="accent3">
                    <a:lumMod val="50000"/>
                  </a:schemeClr>
                </a:solidFill>
                <a:cs typeface="Arial" panose="020B0604020202020204" pitchFamily="34" charset="0"/>
              </a:rPr>
              <a:t>A real estate attorney and a broker have offices next door to each other.  The attorney pays $100 for every new client referred from the </a:t>
            </a:r>
            <a:r>
              <a:rPr lang="en-US" dirty="0" smtClean="0">
                <a:solidFill>
                  <a:schemeClr val="accent3">
                    <a:lumMod val="50000"/>
                  </a:schemeClr>
                </a:solidFill>
                <a:cs typeface="Arial" panose="020B0604020202020204" pitchFamily="34" charset="0"/>
              </a:rPr>
              <a:t>broker.  Is </a:t>
            </a:r>
            <a:r>
              <a:rPr lang="en-US" dirty="0">
                <a:solidFill>
                  <a:schemeClr val="accent3">
                    <a:lumMod val="50000"/>
                  </a:schemeClr>
                </a:solidFill>
                <a:cs typeface="Arial" panose="020B0604020202020204" pitchFamily="34" charset="0"/>
              </a:rPr>
              <a:t>this okay?</a:t>
            </a:r>
          </a:p>
          <a:p>
            <a:pPr marL="0" indent="0">
              <a:spcBef>
                <a:spcPts val="0"/>
              </a:spcBef>
              <a:buNone/>
            </a:pPr>
            <a:r>
              <a:rPr lang="en-US" u="sng" dirty="0" smtClean="0">
                <a:solidFill>
                  <a:schemeClr val="accent3">
                    <a:lumMod val="50000"/>
                  </a:schemeClr>
                </a:solidFill>
                <a:cs typeface="Arial" panose="020B0604020202020204" pitchFamily="34" charset="0"/>
              </a:rPr>
              <a:t>ANSWER</a:t>
            </a:r>
            <a:r>
              <a:rPr lang="en-US" dirty="0">
                <a:solidFill>
                  <a:schemeClr val="accent3">
                    <a:lumMod val="50000"/>
                  </a:schemeClr>
                </a:solidFill>
                <a:cs typeface="Arial" panose="020B0604020202020204" pitchFamily="34" charset="0"/>
              </a:rPr>
              <a:t>:</a:t>
            </a:r>
          </a:p>
          <a:p>
            <a:pPr marL="0" indent="0">
              <a:spcBef>
                <a:spcPts val="0"/>
              </a:spcBef>
              <a:buNone/>
            </a:pPr>
            <a:r>
              <a:rPr lang="en-US" dirty="0">
                <a:solidFill>
                  <a:schemeClr val="accent3">
                    <a:lumMod val="50000"/>
                  </a:schemeClr>
                </a:solidFill>
                <a:cs typeface="Arial" panose="020B0604020202020204" pitchFamily="34" charset="0"/>
              </a:rPr>
              <a:t>NO!  It is against the law for attorneys to pay referral fees to brokers. RESPA prohibits real estate agents from receiving a “thing of value” for referring business to a real estate settlement service provider. </a:t>
            </a:r>
          </a:p>
        </p:txBody>
      </p:sp>
      <p:sp>
        <p:nvSpPr>
          <p:cNvPr id="4" name="Rectangle 3"/>
          <p:cNvSpPr/>
          <p:nvPr/>
        </p:nvSpPr>
        <p:spPr>
          <a:xfrm>
            <a:off x="1656592" y="1047660"/>
            <a:ext cx="6392024" cy="415627"/>
          </a:xfrm>
          <a:prstGeom prst="rect">
            <a:avLst/>
          </a:prstGeom>
        </p:spPr>
        <p:txBody>
          <a:bodyPr wrap="square">
            <a:spAutoFit/>
          </a:bodyPr>
          <a:lstStyle/>
          <a:p>
            <a:r>
              <a:rPr lang="en-US" sz="2101" i="1" dirty="0">
                <a:solidFill>
                  <a:prstClr val="black"/>
                </a:solidFill>
                <a:cs typeface="Arial" panose="020B0604020202020204" pitchFamily="34" charset="0"/>
              </a:rPr>
              <a:t> </a:t>
            </a:r>
            <a:endParaRPr lang="en-US" sz="2101" dirty="0">
              <a:latin typeface="Baskerville Old Face" panose="02020602080505020303" pitchFamily="18" charset="0"/>
              <a:cs typeface="Arial" panose="020B0604020202020204" pitchFamily="34" charset="0"/>
            </a:endParaRPr>
          </a:p>
        </p:txBody>
      </p:sp>
      <p:sp>
        <p:nvSpPr>
          <p:cNvPr id="10" name="Slide Number Placeholder 9"/>
          <p:cNvSpPr>
            <a:spLocks noGrp="1"/>
          </p:cNvSpPr>
          <p:nvPr>
            <p:ph type="sldNum" sz="quarter" idx="12"/>
          </p:nvPr>
        </p:nvSpPr>
        <p:spPr>
          <a:xfrm>
            <a:off x="7467600" y="5902386"/>
            <a:ext cx="508001" cy="337547"/>
          </a:xfrm>
        </p:spPr>
        <p:txBody>
          <a:bodyPr/>
          <a:lstStyle/>
          <a:p>
            <a:fld id="{AAEAE4A8-A6E5-453E-B946-FB774B73F48C}" type="slidenum">
              <a:rPr lang="en-US" sz="1800">
                <a:solidFill>
                  <a:schemeClr val="accent4">
                    <a:lumMod val="50000"/>
                  </a:schemeClr>
                </a:solidFill>
              </a:rPr>
              <a:t>16</a:t>
            </a:fld>
            <a:endParaRPr lang="en-US" sz="1800" dirty="0">
              <a:solidFill>
                <a:schemeClr val="accent4">
                  <a:lumMod val="50000"/>
                </a:schemeClr>
              </a:solidFill>
            </a:endParaRPr>
          </a:p>
        </p:txBody>
      </p:sp>
      <p:pic>
        <p:nvPicPr>
          <p:cNvPr id="11" name="Content Placeholder 5"/>
          <p:cNvPicPr>
            <a:picLocks noChangeAspect="1"/>
          </p:cNvPicPr>
          <p:nvPr/>
        </p:nvPicPr>
        <p:blipFill>
          <a:blip r:embed="rId3">
            <a:extLst>
              <a:ext uri="{28A0092B-C50C-407E-A947-70E740481C1C}">
                <a14:useLocalDpi xmlns:a14="http://schemas.microsoft.com/office/drawing/2010/main" val="0"/>
              </a:ext>
            </a:extLst>
          </a:blip>
          <a:srcRect l="-129730" r="-129730"/>
          <a:stretch>
            <a:fillRect/>
          </a:stretch>
        </p:blipFill>
        <p:spPr>
          <a:xfrm>
            <a:off x="5410200" y="609600"/>
            <a:ext cx="3200381" cy="1676400"/>
          </a:xfrm>
          <a:prstGeom prst="rect">
            <a:avLst/>
          </a:prstGeom>
        </p:spPr>
      </p:pic>
      <p:pic>
        <p:nvPicPr>
          <p:cNvPr id="2" name="Picture 1"/>
          <p:cNvPicPr>
            <a:picLocks noChangeAspect="1"/>
          </p:cNvPicPr>
          <p:nvPr/>
        </p:nvPicPr>
        <p:blipFill>
          <a:blip r:embed="rId4"/>
          <a:stretch>
            <a:fillRect/>
          </a:stretch>
        </p:blipFill>
        <p:spPr>
          <a:xfrm>
            <a:off x="1237076" y="1203484"/>
            <a:ext cx="3603987" cy="846114"/>
          </a:xfrm>
          <a:prstGeom prst="rect">
            <a:avLst/>
          </a:prstGeom>
        </p:spPr>
      </p:pic>
      <p:sp>
        <p:nvSpPr>
          <p:cNvPr id="6" name="Rectangle 5"/>
          <p:cNvSpPr/>
          <p:nvPr/>
        </p:nvSpPr>
        <p:spPr>
          <a:xfrm>
            <a:off x="838200" y="5915567"/>
            <a:ext cx="1888659" cy="369332"/>
          </a:xfrm>
          <a:prstGeom prst="rect">
            <a:avLst/>
          </a:prstGeom>
        </p:spPr>
        <p:txBody>
          <a:bodyPr wrap="none">
            <a:spAutoFit/>
          </a:bodyPr>
          <a:lstStyle/>
          <a:p>
            <a:pPr>
              <a:defRPr/>
            </a:pPr>
            <a:r>
              <a:rPr lang="en-US" dirty="0">
                <a:solidFill>
                  <a:schemeClr val="accent4">
                    <a:lumMod val="50000"/>
                  </a:schemeClr>
                </a:solidFill>
              </a:rPr>
              <a:t>CT 2018-2020 CE </a:t>
            </a:r>
          </a:p>
        </p:txBody>
      </p:sp>
    </p:spTree>
    <p:extLst>
      <p:ext uri="{BB962C8B-B14F-4D97-AF65-F5344CB8AC3E}">
        <p14:creationId xmlns:p14="http://schemas.microsoft.com/office/powerpoint/2010/main" val="1452188602"/>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ctrTitle"/>
          </p:nvPr>
        </p:nvSpPr>
        <p:spPr>
          <a:xfrm>
            <a:off x="1524000" y="1981200"/>
            <a:ext cx="6096000" cy="2277533"/>
          </a:xfrm>
        </p:spPr>
        <p:txBody>
          <a:bodyPr/>
          <a:lstStyle/>
          <a:p>
            <a:pPr eaLnBrk="1" hangingPunct="1"/>
            <a:r>
              <a:rPr lang="en-US" altLang="en-US" dirty="0" smtClean="0">
                <a:solidFill>
                  <a:schemeClr val="tx2"/>
                </a:solidFill>
              </a:rPr>
              <a:t>FAIR  HOUSING LAWS</a:t>
            </a:r>
          </a:p>
        </p:txBody>
      </p:sp>
    </p:spTree>
    <p:extLst>
      <p:ext uri="{BB962C8B-B14F-4D97-AF65-F5344CB8AC3E}">
        <p14:creationId xmlns:p14="http://schemas.microsoft.com/office/powerpoint/2010/main" val="38126176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62" name="Content Placeholder 6"/>
          <p:cNvSpPr>
            <a:spLocks noGrp="1"/>
          </p:cNvSpPr>
          <p:nvPr>
            <p:ph sz="half" idx="2"/>
          </p:nvPr>
        </p:nvSpPr>
        <p:spPr>
          <a:xfrm>
            <a:off x="685800" y="2382865"/>
            <a:ext cx="7848600" cy="3506104"/>
          </a:xfrm>
        </p:spPr>
        <p:txBody>
          <a:bodyPr>
            <a:noAutofit/>
          </a:bodyPr>
          <a:lstStyle/>
          <a:p>
            <a:r>
              <a:rPr lang="en-US" sz="2800" dirty="0" smtClean="0">
                <a:solidFill>
                  <a:schemeClr val="tx2"/>
                </a:solidFill>
              </a:rPr>
              <a:t>It </a:t>
            </a:r>
            <a:r>
              <a:rPr lang="en-US" sz="2800" dirty="0">
                <a:solidFill>
                  <a:schemeClr val="tx2"/>
                </a:solidFill>
              </a:rPr>
              <a:t>is </a:t>
            </a:r>
            <a:r>
              <a:rPr lang="en-US" sz="2800" dirty="0" smtClean="0">
                <a:solidFill>
                  <a:schemeClr val="tx2"/>
                </a:solidFill>
              </a:rPr>
              <a:t>illegal </a:t>
            </a:r>
            <a:r>
              <a:rPr lang="en-US" sz="2800" dirty="0">
                <a:solidFill>
                  <a:schemeClr val="tx2"/>
                </a:solidFill>
              </a:rPr>
              <a:t>for a </a:t>
            </a:r>
            <a:r>
              <a:rPr lang="en-US" sz="2800" dirty="0" smtClean="0">
                <a:solidFill>
                  <a:schemeClr val="tx2"/>
                </a:solidFill>
              </a:rPr>
              <a:t>licensee </a:t>
            </a:r>
            <a:r>
              <a:rPr lang="en-US" sz="2800" dirty="0">
                <a:solidFill>
                  <a:schemeClr val="tx2"/>
                </a:solidFill>
              </a:rPr>
              <a:t>acting in the real estate business to discriminate against </a:t>
            </a:r>
            <a:r>
              <a:rPr lang="en-US" sz="2800" dirty="0" smtClean="0">
                <a:solidFill>
                  <a:schemeClr val="tx2"/>
                </a:solidFill>
              </a:rPr>
              <a:t>any person in a </a:t>
            </a:r>
            <a:r>
              <a:rPr lang="en-US" sz="2800" dirty="0">
                <a:solidFill>
                  <a:schemeClr val="tx2"/>
                </a:solidFill>
              </a:rPr>
              <a:t>protected </a:t>
            </a:r>
            <a:r>
              <a:rPr lang="en-US" sz="2800" dirty="0" smtClean="0">
                <a:solidFill>
                  <a:schemeClr val="tx2"/>
                </a:solidFill>
              </a:rPr>
              <a:t>category (class).</a:t>
            </a:r>
            <a:endParaRPr lang="en-US" sz="2800" dirty="0">
              <a:solidFill>
                <a:schemeClr val="tx2"/>
              </a:solidFill>
            </a:endParaRPr>
          </a:p>
          <a:p>
            <a:r>
              <a:rPr lang="en-US" sz="2800" dirty="0" smtClean="0">
                <a:solidFill>
                  <a:schemeClr val="tx2"/>
                </a:solidFill>
              </a:rPr>
              <a:t>Violations may result in additional mandatory continuing education, monetary penalties, license suspension, or agents </a:t>
            </a:r>
            <a:r>
              <a:rPr lang="en-US" sz="2800" dirty="0" smtClean="0">
                <a:solidFill>
                  <a:srgbClr val="FA8126"/>
                </a:solidFill>
              </a:rPr>
              <a:t>losing their real estate license</a:t>
            </a:r>
            <a:r>
              <a:rPr lang="en-US" sz="2800" dirty="0" smtClean="0">
                <a:solidFill>
                  <a:schemeClr val="tx2"/>
                </a:solidFill>
              </a:rPr>
              <a:t>.</a:t>
            </a:r>
            <a:endParaRPr lang="en-US" sz="2800" dirty="0">
              <a:solidFill>
                <a:schemeClr val="tx2"/>
              </a:solidFill>
            </a:endParaRPr>
          </a:p>
        </p:txBody>
      </p:sp>
      <p:sp>
        <p:nvSpPr>
          <p:cNvPr id="4" name="TextBox 3"/>
          <p:cNvSpPr txBox="1"/>
          <p:nvPr/>
        </p:nvSpPr>
        <p:spPr>
          <a:xfrm>
            <a:off x="1828800" y="1219200"/>
            <a:ext cx="5562600" cy="584775"/>
          </a:xfrm>
          <a:prstGeom prst="rect">
            <a:avLst/>
          </a:prstGeom>
          <a:noFill/>
        </p:spPr>
        <p:txBody>
          <a:bodyPr wrap="square" rtlCol="0">
            <a:spAutoFit/>
          </a:bodyPr>
          <a:lstStyle/>
          <a:p>
            <a:pPr algn="ctr"/>
            <a:r>
              <a:rPr lang="en-US" sz="3200" dirty="0" smtClean="0">
                <a:solidFill>
                  <a:schemeClr val="tx2"/>
                </a:solidFill>
              </a:rPr>
              <a:t>FAIR HOUSING LAW</a:t>
            </a:r>
          </a:p>
        </p:txBody>
      </p:sp>
      <p:sp>
        <p:nvSpPr>
          <p:cNvPr id="2" name="Rectangle 1"/>
          <p:cNvSpPr/>
          <p:nvPr/>
        </p:nvSpPr>
        <p:spPr>
          <a:xfrm>
            <a:off x="884470" y="5888969"/>
            <a:ext cx="1888659" cy="369332"/>
          </a:xfrm>
          <a:prstGeom prst="rect">
            <a:avLst/>
          </a:prstGeom>
        </p:spPr>
        <p:txBody>
          <a:bodyPr wrap="none">
            <a:spAutoFit/>
          </a:bodyPr>
          <a:lstStyle/>
          <a:p>
            <a:pPr lvl="0">
              <a:spcBef>
                <a:spcPts val="0"/>
              </a:spcBef>
              <a:buClrTx/>
              <a:buSzTx/>
              <a:buNone/>
              <a:defRPr/>
            </a:pPr>
            <a:r>
              <a:rPr lang="en-US" dirty="0">
                <a:solidFill>
                  <a:schemeClr val="accent4">
                    <a:lumMod val="50000"/>
                  </a:schemeClr>
                </a:solidFill>
              </a:rPr>
              <a:t>CT 2018-2020 CE </a:t>
            </a:r>
          </a:p>
        </p:txBody>
      </p:sp>
      <p:sp>
        <p:nvSpPr>
          <p:cNvPr id="3" name="Slide Number Placeholder 2"/>
          <p:cNvSpPr>
            <a:spLocks noGrp="1"/>
          </p:cNvSpPr>
          <p:nvPr>
            <p:ph type="sldNum" sz="quarter" idx="12"/>
          </p:nvPr>
        </p:nvSpPr>
        <p:spPr>
          <a:xfrm>
            <a:off x="7391400" y="5888969"/>
            <a:ext cx="584201" cy="350964"/>
          </a:xfrm>
        </p:spPr>
        <p:txBody>
          <a:bodyPr/>
          <a:lstStyle/>
          <a:p>
            <a:pPr>
              <a:defRPr/>
            </a:pPr>
            <a:fld id="{A6B2DB93-BA53-4BA0-BD61-E88B6A5B1CD1}" type="slidenum">
              <a:rPr lang="en-US" sz="1800" smtClean="0">
                <a:solidFill>
                  <a:schemeClr val="accent2">
                    <a:lumMod val="50000"/>
                  </a:schemeClr>
                </a:solidFill>
              </a:rPr>
              <a:pPr>
                <a:defRPr/>
              </a:pPr>
              <a:t>18</a:t>
            </a:fld>
            <a:endParaRPr lang="en-US" sz="1800" dirty="0">
              <a:solidFill>
                <a:schemeClr val="accent2">
                  <a:lumMod val="50000"/>
                </a:schemeClr>
              </a:solidFill>
            </a:endParaRPr>
          </a:p>
        </p:txBody>
      </p:sp>
    </p:spTree>
    <p:extLst>
      <p:ext uri="{BB962C8B-B14F-4D97-AF65-F5344CB8AC3E}">
        <p14:creationId xmlns:p14="http://schemas.microsoft.com/office/powerpoint/2010/main" val="19743443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62" name="Content Placeholder 6"/>
          <p:cNvSpPr>
            <a:spLocks noGrp="1"/>
          </p:cNvSpPr>
          <p:nvPr>
            <p:ph sz="half" idx="2"/>
          </p:nvPr>
        </p:nvSpPr>
        <p:spPr>
          <a:xfrm>
            <a:off x="974677" y="3492833"/>
            <a:ext cx="7357536" cy="2219200"/>
          </a:xfrm>
        </p:spPr>
        <p:txBody>
          <a:bodyPr>
            <a:noAutofit/>
          </a:bodyPr>
          <a:lstStyle/>
          <a:p>
            <a:pPr marL="0" indent="0">
              <a:buNone/>
            </a:pPr>
            <a:r>
              <a:rPr lang="en-US" u="sng" dirty="0" smtClean="0">
                <a:solidFill>
                  <a:schemeClr val="tx2"/>
                </a:solidFill>
              </a:rPr>
              <a:t>CT Discriminatory </a:t>
            </a:r>
            <a:r>
              <a:rPr lang="en-US" u="sng" dirty="0">
                <a:solidFill>
                  <a:schemeClr val="tx2"/>
                </a:solidFill>
              </a:rPr>
              <a:t>Housing Practices </a:t>
            </a:r>
            <a:r>
              <a:rPr lang="en-US" u="sng" dirty="0" smtClean="0">
                <a:solidFill>
                  <a:schemeClr val="tx2"/>
                </a:solidFill>
              </a:rPr>
              <a:t>Act</a:t>
            </a:r>
            <a:r>
              <a:rPr lang="en-US" dirty="0" smtClean="0">
                <a:solidFill>
                  <a:schemeClr val="tx2"/>
                </a:solidFill>
              </a:rPr>
              <a:t>:</a:t>
            </a:r>
          </a:p>
          <a:p>
            <a:pPr marL="0" indent="0">
              <a:buNone/>
            </a:pPr>
            <a:r>
              <a:rPr lang="en-US" dirty="0" smtClean="0">
                <a:solidFill>
                  <a:schemeClr val="accent2"/>
                </a:solidFill>
              </a:rPr>
              <a:t>Conn</a:t>
            </a:r>
            <a:r>
              <a:rPr lang="en-US" dirty="0">
                <a:solidFill>
                  <a:schemeClr val="accent2"/>
                </a:solidFill>
              </a:rPr>
              <a:t>. Gen. Stat. § </a:t>
            </a:r>
            <a:r>
              <a:rPr lang="en-US" dirty="0" smtClean="0">
                <a:solidFill>
                  <a:schemeClr val="accent2"/>
                </a:solidFill>
              </a:rPr>
              <a:t>46a-64c </a:t>
            </a:r>
            <a:r>
              <a:rPr lang="en-US" dirty="0">
                <a:solidFill>
                  <a:schemeClr val="accent2"/>
                </a:solidFill>
              </a:rPr>
              <a:t>provides individuals with disabilities, and those who </a:t>
            </a:r>
            <a:r>
              <a:rPr lang="en-US" dirty="0" smtClean="0">
                <a:solidFill>
                  <a:schemeClr val="accent2"/>
                </a:solidFill>
              </a:rPr>
              <a:t>assist individuals </a:t>
            </a:r>
            <a:r>
              <a:rPr lang="en-US" dirty="0">
                <a:solidFill>
                  <a:schemeClr val="accent2"/>
                </a:solidFill>
              </a:rPr>
              <a:t>with disabilities, protections against discrimination in the sale or rental of </a:t>
            </a:r>
            <a:r>
              <a:rPr lang="en-US" dirty="0" smtClean="0">
                <a:solidFill>
                  <a:schemeClr val="accent2"/>
                </a:solidFill>
              </a:rPr>
              <a:t>housing </a:t>
            </a:r>
            <a:r>
              <a:rPr lang="en-US" dirty="0">
                <a:solidFill>
                  <a:schemeClr val="accent2"/>
                </a:solidFill>
              </a:rPr>
              <a:t>units</a:t>
            </a:r>
            <a:r>
              <a:rPr lang="en-US" dirty="0" smtClean="0">
                <a:solidFill>
                  <a:schemeClr val="accent2"/>
                </a:solidFill>
              </a:rPr>
              <a:t>.</a:t>
            </a:r>
            <a:endParaRPr lang="en-US" altLang="en-US" b="1" dirty="0" smtClean="0">
              <a:solidFill>
                <a:schemeClr val="accent2"/>
              </a:solidFill>
            </a:endParaRPr>
          </a:p>
        </p:txBody>
      </p:sp>
      <p:sp>
        <p:nvSpPr>
          <p:cNvPr id="2" name="Rectangle 1"/>
          <p:cNvSpPr/>
          <p:nvPr/>
        </p:nvSpPr>
        <p:spPr>
          <a:xfrm>
            <a:off x="2963642" y="1295400"/>
            <a:ext cx="3216714" cy="523220"/>
          </a:xfrm>
          <a:prstGeom prst="rect">
            <a:avLst/>
          </a:prstGeom>
        </p:spPr>
        <p:txBody>
          <a:bodyPr wrap="none">
            <a:spAutoFit/>
          </a:bodyPr>
          <a:lstStyle/>
          <a:p>
            <a:r>
              <a:rPr lang="en-US" sz="2800" dirty="0" smtClean="0">
                <a:solidFill>
                  <a:schemeClr val="tx2"/>
                </a:solidFill>
              </a:rPr>
              <a:t>CT Fair Housing Law</a:t>
            </a:r>
            <a:endParaRPr lang="en-US" sz="2800" dirty="0">
              <a:solidFill>
                <a:schemeClr val="tx2"/>
              </a:solidFill>
            </a:endParaRPr>
          </a:p>
        </p:txBody>
      </p:sp>
      <p:sp>
        <p:nvSpPr>
          <p:cNvPr id="3" name="Rectangle 2"/>
          <p:cNvSpPr/>
          <p:nvPr/>
        </p:nvSpPr>
        <p:spPr>
          <a:xfrm>
            <a:off x="846619" y="2526439"/>
            <a:ext cx="7450760" cy="830997"/>
          </a:xfrm>
          <a:prstGeom prst="rect">
            <a:avLst/>
          </a:prstGeom>
        </p:spPr>
        <p:txBody>
          <a:bodyPr wrap="square">
            <a:spAutoFit/>
          </a:bodyPr>
          <a:lstStyle/>
          <a:p>
            <a:r>
              <a:rPr lang="en-US" sz="2400" dirty="0" smtClean="0">
                <a:solidFill>
                  <a:schemeClr val="tx2"/>
                </a:solidFill>
              </a:rPr>
              <a:t>An agent refusing </a:t>
            </a:r>
            <a:r>
              <a:rPr lang="en-US" sz="2400" dirty="0">
                <a:solidFill>
                  <a:schemeClr val="tx2"/>
                </a:solidFill>
              </a:rPr>
              <a:t>to represent, sell, or lease based on the fact of a person’s protected category would be discrimination. </a:t>
            </a:r>
          </a:p>
        </p:txBody>
      </p:sp>
      <p:sp>
        <p:nvSpPr>
          <p:cNvPr id="4" name="Rectangle 3"/>
          <p:cNvSpPr/>
          <p:nvPr/>
        </p:nvSpPr>
        <p:spPr>
          <a:xfrm>
            <a:off x="881581" y="5847431"/>
            <a:ext cx="1888659" cy="369332"/>
          </a:xfrm>
          <a:prstGeom prst="rect">
            <a:avLst/>
          </a:prstGeom>
        </p:spPr>
        <p:txBody>
          <a:bodyPr wrap="none">
            <a:spAutoFit/>
          </a:bodyPr>
          <a:lstStyle/>
          <a:p>
            <a:pPr lvl="0">
              <a:spcBef>
                <a:spcPts val="0"/>
              </a:spcBef>
              <a:buClrTx/>
              <a:buSzTx/>
              <a:buNone/>
              <a:defRPr/>
            </a:pPr>
            <a:r>
              <a:rPr lang="en-US" dirty="0">
                <a:solidFill>
                  <a:schemeClr val="accent4">
                    <a:lumMod val="50000"/>
                  </a:schemeClr>
                </a:solidFill>
              </a:rPr>
              <a:t>CT 2018-2020 CE </a:t>
            </a:r>
          </a:p>
        </p:txBody>
      </p:sp>
      <p:sp>
        <p:nvSpPr>
          <p:cNvPr id="5" name="Slide Number Placeholder 4"/>
          <p:cNvSpPr>
            <a:spLocks noGrp="1"/>
          </p:cNvSpPr>
          <p:nvPr>
            <p:ph type="sldNum" sz="quarter" idx="12"/>
          </p:nvPr>
        </p:nvSpPr>
        <p:spPr>
          <a:xfrm>
            <a:off x="7315200" y="5847431"/>
            <a:ext cx="761999" cy="392502"/>
          </a:xfrm>
        </p:spPr>
        <p:txBody>
          <a:bodyPr/>
          <a:lstStyle/>
          <a:p>
            <a:pPr>
              <a:defRPr/>
            </a:pPr>
            <a:fld id="{A6B2DB93-BA53-4BA0-BD61-E88B6A5B1CD1}" type="slidenum">
              <a:rPr lang="en-US" sz="1800" smtClean="0">
                <a:solidFill>
                  <a:schemeClr val="accent2">
                    <a:lumMod val="50000"/>
                  </a:schemeClr>
                </a:solidFill>
              </a:rPr>
              <a:pPr>
                <a:defRPr/>
              </a:pPr>
              <a:t>19</a:t>
            </a:fld>
            <a:endParaRPr lang="en-US" sz="1800" dirty="0">
              <a:solidFill>
                <a:schemeClr val="accent2">
                  <a:lumMod val="50000"/>
                </a:schemeClr>
              </a:solidFill>
            </a:endParaRPr>
          </a:p>
        </p:txBody>
      </p:sp>
    </p:spTree>
    <p:extLst>
      <p:ext uri="{BB962C8B-B14F-4D97-AF65-F5344CB8AC3E}">
        <p14:creationId xmlns:p14="http://schemas.microsoft.com/office/powerpoint/2010/main" val="13191175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23" name="Rectangle 2"/>
          <p:cNvSpPr>
            <a:spLocks noGrp="1" noChangeArrowheads="1"/>
          </p:cNvSpPr>
          <p:nvPr>
            <p:ph type="title"/>
          </p:nvPr>
        </p:nvSpPr>
        <p:spPr>
          <a:xfrm>
            <a:off x="609600" y="501955"/>
            <a:ext cx="8001000" cy="1858962"/>
          </a:xfrm>
        </p:spPr>
        <p:txBody>
          <a:bodyPr>
            <a:normAutofit/>
          </a:bodyPr>
          <a:lstStyle/>
          <a:p>
            <a:r>
              <a:rPr lang="en-US" sz="2000" dirty="0" smtClean="0">
                <a:solidFill>
                  <a:schemeClr val="accent3">
                    <a:lumMod val="50000"/>
                  </a:schemeClr>
                </a:solidFill>
              </a:rPr>
              <a:t>This course was developed by the</a:t>
            </a:r>
            <a:r>
              <a:rPr lang="en-US" sz="2000" dirty="0">
                <a:solidFill>
                  <a:schemeClr val="accent3">
                    <a:lumMod val="50000"/>
                  </a:schemeClr>
                </a:solidFill>
              </a:rPr>
              <a:t> </a:t>
            </a:r>
            <a:r>
              <a:rPr lang="en-US" sz="2000" b="1" dirty="0" smtClean="0">
                <a:solidFill>
                  <a:schemeClr val="accent1">
                    <a:lumMod val="50000"/>
                  </a:schemeClr>
                </a:solidFill>
              </a:rPr>
              <a:t>UConn Center for Real Estate</a:t>
            </a:r>
            <a:r>
              <a:rPr lang="en-US" sz="2000" b="1" dirty="0">
                <a:solidFill>
                  <a:schemeClr val="accent1"/>
                </a:solidFill>
              </a:rPr>
              <a:t/>
            </a:r>
            <a:br>
              <a:rPr lang="en-US" sz="2000" b="1" dirty="0">
                <a:solidFill>
                  <a:schemeClr val="accent1"/>
                </a:solidFill>
              </a:rPr>
            </a:br>
            <a:r>
              <a:rPr lang="en-US" sz="2000" dirty="0" smtClean="0">
                <a:solidFill>
                  <a:schemeClr val="accent3">
                    <a:lumMod val="50000"/>
                  </a:schemeClr>
                </a:solidFill>
              </a:rPr>
              <a:t>at the request of the </a:t>
            </a:r>
            <a:r>
              <a:rPr lang="en-US" sz="2000" b="1" dirty="0" smtClean="0">
                <a:solidFill>
                  <a:schemeClr val="accent1">
                    <a:lumMod val="50000"/>
                  </a:schemeClr>
                </a:solidFill>
              </a:rPr>
              <a:t>Connecticut Real Estate Commission</a:t>
            </a:r>
            <a:br>
              <a:rPr lang="en-US" sz="2000" b="1" dirty="0" smtClean="0">
                <a:solidFill>
                  <a:schemeClr val="accent1">
                    <a:lumMod val="50000"/>
                  </a:schemeClr>
                </a:solidFill>
              </a:rPr>
            </a:br>
            <a:r>
              <a:rPr lang="en-US" sz="2000" b="1" dirty="0" smtClean="0">
                <a:solidFill>
                  <a:schemeClr val="accent1">
                    <a:lumMod val="50000"/>
                  </a:schemeClr>
                </a:solidFill>
              </a:rPr>
              <a:t/>
            </a:r>
            <a:br>
              <a:rPr lang="en-US" sz="2000" b="1" dirty="0" smtClean="0">
                <a:solidFill>
                  <a:schemeClr val="accent1">
                    <a:lumMod val="50000"/>
                  </a:schemeClr>
                </a:solidFill>
              </a:rPr>
            </a:br>
            <a:r>
              <a:rPr lang="en-US" sz="2000" b="1" i="1" dirty="0" smtClean="0">
                <a:solidFill>
                  <a:schemeClr val="accent3">
                    <a:lumMod val="50000"/>
                  </a:schemeClr>
                </a:solidFill>
              </a:rPr>
              <a:t>We thank </a:t>
            </a:r>
            <a:r>
              <a:rPr lang="en-US" sz="2000" b="1" i="1" dirty="0">
                <a:solidFill>
                  <a:schemeClr val="accent3">
                    <a:lumMod val="50000"/>
                  </a:schemeClr>
                </a:solidFill>
              </a:rPr>
              <a:t>the following individuals for their contributions to </a:t>
            </a:r>
            <a:r>
              <a:rPr lang="en-US" sz="2000" b="1" i="1" dirty="0" smtClean="0">
                <a:solidFill>
                  <a:schemeClr val="accent3">
                    <a:lumMod val="50000"/>
                  </a:schemeClr>
                </a:solidFill>
              </a:rPr>
              <a:t>this course:</a:t>
            </a:r>
            <a:endParaRPr lang="en-US" sz="2000" b="1" dirty="0" smtClean="0">
              <a:solidFill>
                <a:schemeClr val="accent3">
                  <a:lumMod val="50000"/>
                </a:schemeClr>
              </a:solidFill>
            </a:endParaRPr>
          </a:p>
        </p:txBody>
      </p:sp>
      <p:sp>
        <p:nvSpPr>
          <p:cNvPr id="9224" name="Rectangle 3"/>
          <p:cNvSpPr>
            <a:spLocks noGrp="1" noChangeArrowheads="1"/>
          </p:cNvSpPr>
          <p:nvPr>
            <p:ph idx="1"/>
          </p:nvPr>
        </p:nvSpPr>
        <p:spPr>
          <a:xfrm>
            <a:off x="838200" y="2209800"/>
            <a:ext cx="7543800" cy="3962400"/>
          </a:xfrm>
        </p:spPr>
        <p:txBody>
          <a:bodyPr>
            <a:normAutofit fontScale="55000" lnSpcReduction="20000"/>
          </a:bodyPr>
          <a:lstStyle/>
          <a:p>
            <a:pPr marL="0" indent="0">
              <a:lnSpc>
                <a:spcPct val="80000"/>
              </a:lnSpc>
              <a:buNone/>
            </a:pPr>
            <a:endParaRPr lang="en-US" sz="2000" dirty="0" smtClean="0">
              <a:solidFill>
                <a:schemeClr val="accent3">
                  <a:lumMod val="50000"/>
                </a:schemeClr>
              </a:solidFill>
            </a:endParaRPr>
          </a:p>
          <a:p>
            <a:pPr>
              <a:lnSpc>
                <a:spcPct val="80000"/>
              </a:lnSpc>
            </a:pPr>
            <a:r>
              <a:rPr lang="en-US" sz="3300" dirty="0">
                <a:solidFill>
                  <a:schemeClr val="accent3">
                    <a:lumMod val="50000"/>
                  </a:schemeClr>
                </a:solidFill>
              </a:rPr>
              <a:t>Ben </a:t>
            </a:r>
            <a:r>
              <a:rPr lang="en-US" sz="3300" dirty="0" err="1" smtClean="0">
                <a:solidFill>
                  <a:schemeClr val="accent3">
                    <a:lumMod val="50000"/>
                  </a:schemeClr>
                </a:solidFill>
              </a:rPr>
              <a:t>Castonguay</a:t>
            </a:r>
            <a:r>
              <a:rPr lang="en-US" sz="3300" dirty="0">
                <a:solidFill>
                  <a:schemeClr val="accent3">
                    <a:lumMod val="50000"/>
                  </a:schemeClr>
                </a:solidFill>
              </a:rPr>
              <a:t>;</a:t>
            </a:r>
            <a:r>
              <a:rPr lang="en-US" sz="3300" dirty="0" smtClean="0">
                <a:solidFill>
                  <a:schemeClr val="accent3">
                    <a:lumMod val="50000"/>
                  </a:schemeClr>
                </a:solidFill>
              </a:rPr>
              <a:t> Chair, Connecticut Real Estate Commission</a:t>
            </a:r>
            <a:endParaRPr lang="en-US" sz="3300" dirty="0">
              <a:solidFill>
                <a:schemeClr val="accent3">
                  <a:lumMod val="50000"/>
                </a:schemeClr>
              </a:solidFill>
            </a:endParaRPr>
          </a:p>
          <a:p>
            <a:pPr>
              <a:lnSpc>
                <a:spcPct val="80000"/>
              </a:lnSpc>
            </a:pPr>
            <a:r>
              <a:rPr lang="en-US" sz="3300" dirty="0" smtClean="0">
                <a:solidFill>
                  <a:schemeClr val="accent3">
                    <a:lumMod val="50000"/>
                  </a:schemeClr>
                </a:solidFill>
              </a:rPr>
              <a:t>Lana </a:t>
            </a:r>
            <a:r>
              <a:rPr lang="en-US" sz="3300" dirty="0" err="1" smtClean="0">
                <a:solidFill>
                  <a:schemeClr val="accent3">
                    <a:lumMod val="50000"/>
                  </a:schemeClr>
                </a:solidFill>
              </a:rPr>
              <a:t>Ogrodnik</a:t>
            </a:r>
            <a:r>
              <a:rPr lang="en-US" sz="3300" dirty="0" smtClean="0">
                <a:solidFill>
                  <a:schemeClr val="accent3">
                    <a:lumMod val="50000"/>
                  </a:schemeClr>
                </a:solidFill>
              </a:rPr>
              <a:t>; Connecticut </a:t>
            </a:r>
            <a:r>
              <a:rPr lang="en-US" sz="3300" dirty="0">
                <a:solidFill>
                  <a:schemeClr val="accent3">
                    <a:lumMod val="50000"/>
                  </a:schemeClr>
                </a:solidFill>
              </a:rPr>
              <a:t>Real Estate </a:t>
            </a:r>
            <a:r>
              <a:rPr lang="en-US" sz="3300" dirty="0" smtClean="0">
                <a:solidFill>
                  <a:schemeClr val="accent3">
                    <a:lumMod val="50000"/>
                  </a:schemeClr>
                </a:solidFill>
              </a:rPr>
              <a:t>Commission</a:t>
            </a:r>
          </a:p>
          <a:p>
            <a:pPr>
              <a:lnSpc>
                <a:spcPct val="80000"/>
              </a:lnSpc>
            </a:pPr>
            <a:r>
              <a:rPr lang="en-US" sz="3300" dirty="0" smtClean="0">
                <a:solidFill>
                  <a:schemeClr val="accent3">
                    <a:lumMod val="50000"/>
                  </a:schemeClr>
                </a:solidFill>
              </a:rPr>
              <a:t>Amy </a:t>
            </a:r>
            <a:r>
              <a:rPr lang="en-US" sz="3300" dirty="0" err="1">
                <a:solidFill>
                  <a:schemeClr val="accent3">
                    <a:lumMod val="50000"/>
                  </a:schemeClr>
                </a:solidFill>
              </a:rPr>
              <a:t>Bergquist</a:t>
            </a:r>
            <a:r>
              <a:rPr lang="en-US" sz="3300" dirty="0">
                <a:solidFill>
                  <a:schemeClr val="accent3">
                    <a:lumMod val="50000"/>
                  </a:schemeClr>
                </a:solidFill>
              </a:rPr>
              <a:t>; Connecticut Real Estate </a:t>
            </a:r>
            <a:r>
              <a:rPr lang="en-US" sz="3300" dirty="0" smtClean="0">
                <a:solidFill>
                  <a:schemeClr val="accent3">
                    <a:lumMod val="50000"/>
                  </a:schemeClr>
                </a:solidFill>
              </a:rPr>
              <a:t>Commission</a:t>
            </a:r>
            <a:endParaRPr lang="en-US" sz="3300" dirty="0">
              <a:solidFill>
                <a:schemeClr val="accent3">
                  <a:lumMod val="50000"/>
                </a:schemeClr>
              </a:solidFill>
            </a:endParaRPr>
          </a:p>
          <a:p>
            <a:pPr>
              <a:lnSpc>
                <a:spcPct val="80000"/>
              </a:lnSpc>
            </a:pPr>
            <a:r>
              <a:rPr lang="en-US" sz="3300" dirty="0" smtClean="0">
                <a:solidFill>
                  <a:schemeClr val="accent3">
                    <a:lumMod val="50000"/>
                  </a:schemeClr>
                </a:solidFill>
              </a:rPr>
              <a:t>Kelly Harvey; </a:t>
            </a:r>
            <a:r>
              <a:rPr lang="en-US" sz="3300" dirty="0">
                <a:solidFill>
                  <a:schemeClr val="accent3">
                    <a:lumMod val="50000"/>
                  </a:schemeClr>
                </a:solidFill>
              </a:rPr>
              <a:t>Examiner, CT Department of Consumer Protection</a:t>
            </a:r>
          </a:p>
          <a:p>
            <a:pPr>
              <a:lnSpc>
                <a:spcPct val="80000"/>
              </a:lnSpc>
            </a:pPr>
            <a:r>
              <a:rPr lang="en-US" sz="3300" dirty="0" smtClean="0">
                <a:solidFill>
                  <a:schemeClr val="accent3">
                    <a:lumMod val="50000"/>
                  </a:schemeClr>
                </a:solidFill>
              </a:rPr>
              <a:t>Kristen Haseney, Esq.; Associate Counsel, Connecticut </a:t>
            </a:r>
            <a:r>
              <a:rPr lang="en-US" sz="3300" dirty="0">
                <a:solidFill>
                  <a:schemeClr val="accent3">
                    <a:lumMod val="50000"/>
                  </a:schemeClr>
                </a:solidFill>
              </a:rPr>
              <a:t>REALTORS®</a:t>
            </a:r>
          </a:p>
          <a:p>
            <a:pPr>
              <a:lnSpc>
                <a:spcPct val="80000"/>
              </a:lnSpc>
            </a:pPr>
            <a:r>
              <a:rPr lang="en-US" sz="3300" dirty="0" smtClean="0">
                <a:solidFill>
                  <a:schemeClr val="accent3">
                    <a:lumMod val="50000"/>
                  </a:schemeClr>
                </a:solidFill>
              </a:rPr>
              <a:t>Terry Hastings; Andover Real Estate Institute</a:t>
            </a:r>
          </a:p>
          <a:p>
            <a:pPr>
              <a:lnSpc>
                <a:spcPct val="80000"/>
              </a:lnSpc>
            </a:pPr>
            <a:r>
              <a:rPr lang="en-US" sz="3300" dirty="0" smtClean="0">
                <a:solidFill>
                  <a:schemeClr val="accent3">
                    <a:lumMod val="50000"/>
                  </a:schemeClr>
                </a:solidFill>
              </a:rPr>
              <a:t>Rhonda Ivey-Lentini; Dynamic Directions, Inc.</a:t>
            </a:r>
          </a:p>
          <a:p>
            <a:pPr>
              <a:lnSpc>
                <a:spcPct val="80000"/>
              </a:lnSpc>
            </a:pPr>
            <a:r>
              <a:rPr lang="en-US" sz="3300" dirty="0" smtClean="0">
                <a:solidFill>
                  <a:schemeClr val="accent3">
                    <a:lumMod val="50000"/>
                  </a:schemeClr>
                </a:solidFill>
              </a:rPr>
              <a:t>Erin </a:t>
            </a:r>
            <a:r>
              <a:rPr lang="en-US" sz="3300" dirty="0" err="1" smtClean="0">
                <a:solidFill>
                  <a:schemeClr val="accent3">
                    <a:lumMod val="50000"/>
                  </a:schemeClr>
                </a:solidFill>
              </a:rPr>
              <a:t>Kemple</a:t>
            </a:r>
            <a:r>
              <a:rPr lang="en-US" sz="3300" dirty="0" smtClean="0">
                <a:solidFill>
                  <a:schemeClr val="accent3">
                    <a:lumMod val="50000"/>
                  </a:schemeClr>
                </a:solidFill>
              </a:rPr>
              <a:t>; Executive Director, Connecticut Fair Housing Center</a:t>
            </a:r>
          </a:p>
          <a:p>
            <a:pPr>
              <a:lnSpc>
                <a:spcPct val="80000"/>
              </a:lnSpc>
            </a:pPr>
            <a:r>
              <a:rPr lang="en-US" sz="3300" dirty="0">
                <a:solidFill>
                  <a:schemeClr val="accent3">
                    <a:lumMod val="50000"/>
                  </a:schemeClr>
                </a:solidFill>
              </a:rPr>
              <a:t>Lucy </a:t>
            </a:r>
            <a:r>
              <a:rPr lang="en-US" sz="3300" dirty="0" smtClean="0">
                <a:solidFill>
                  <a:schemeClr val="accent3">
                    <a:lumMod val="50000"/>
                  </a:schemeClr>
                </a:solidFill>
              </a:rPr>
              <a:t>Michaud, Esq.; </a:t>
            </a:r>
            <a:r>
              <a:rPr lang="en-US" sz="3300" dirty="0">
                <a:solidFill>
                  <a:schemeClr val="accent3">
                    <a:lumMod val="50000"/>
                  </a:schemeClr>
                </a:solidFill>
              </a:rPr>
              <a:t>Asst. Ext. Professor, </a:t>
            </a:r>
            <a:r>
              <a:rPr lang="en-US" sz="3300" dirty="0" smtClean="0">
                <a:solidFill>
                  <a:schemeClr val="accent3">
                    <a:lumMod val="50000"/>
                  </a:schemeClr>
                </a:solidFill>
              </a:rPr>
              <a:t>UCONN </a:t>
            </a:r>
            <a:r>
              <a:rPr lang="en-US" sz="3300" dirty="0">
                <a:solidFill>
                  <a:schemeClr val="accent3">
                    <a:lumMod val="50000"/>
                  </a:schemeClr>
                </a:solidFill>
              </a:rPr>
              <a:t>Center for Real </a:t>
            </a:r>
            <a:r>
              <a:rPr lang="en-US" sz="3300" dirty="0" smtClean="0">
                <a:solidFill>
                  <a:schemeClr val="accent3">
                    <a:lumMod val="50000"/>
                  </a:schemeClr>
                </a:solidFill>
              </a:rPr>
              <a:t>Estate</a:t>
            </a:r>
          </a:p>
          <a:p>
            <a:pPr>
              <a:lnSpc>
                <a:spcPct val="80000"/>
              </a:lnSpc>
            </a:pPr>
            <a:r>
              <a:rPr lang="en-US" sz="3300" dirty="0" smtClean="0">
                <a:solidFill>
                  <a:schemeClr val="accent3">
                    <a:lumMod val="50000"/>
                  </a:schemeClr>
                </a:solidFill>
              </a:rPr>
              <a:t>Valerie </a:t>
            </a:r>
            <a:r>
              <a:rPr lang="en-US" sz="3300" dirty="0" err="1" smtClean="0">
                <a:solidFill>
                  <a:schemeClr val="accent3">
                    <a:lumMod val="50000"/>
                  </a:schemeClr>
                </a:solidFill>
              </a:rPr>
              <a:t>Votto</a:t>
            </a:r>
            <a:r>
              <a:rPr lang="en-US" sz="3300" dirty="0" smtClean="0">
                <a:solidFill>
                  <a:schemeClr val="accent3">
                    <a:lumMod val="50000"/>
                  </a:schemeClr>
                </a:solidFill>
              </a:rPr>
              <a:t>, Esq.; Valerie Ann </a:t>
            </a:r>
            <a:r>
              <a:rPr lang="en-US" sz="3300" dirty="0" err="1" smtClean="0">
                <a:solidFill>
                  <a:schemeClr val="accent3">
                    <a:lumMod val="50000"/>
                  </a:schemeClr>
                </a:solidFill>
              </a:rPr>
              <a:t>Votto</a:t>
            </a:r>
            <a:r>
              <a:rPr lang="en-US" sz="3300" dirty="0" smtClean="0">
                <a:solidFill>
                  <a:schemeClr val="accent3">
                    <a:lumMod val="50000"/>
                  </a:schemeClr>
                </a:solidFill>
              </a:rPr>
              <a:t>, LLC</a:t>
            </a:r>
          </a:p>
          <a:p>
            <a:pPr eaLnBrk="1" hangingPunct="1">
              <a:lnSpc>
                <a:spcPct val="80000"/>
              </a:lnSpc>
            </a:pPr>
            <a:endParaRPr lang="en-US" sz="2000" baseline="30000" dirty="0">
              <a:solidFill>
                <a:schemeClr val="accent3">
                  <a:lumMod val="50000"/>
                </a:schemeClr>
              </a:solidFill>
              <a:cs typeface="Arial" charset="0"/>
            </a:endParaRPr>
          </a:p>
          <a:p>
            <a:pPr marL="0" indent="0">
              <a:lnSpc>
                <a:spcPct val="80000"/>
              </a:lnSpc>
              <a:buNone/>
            </a:pPr>
            <a:r>
              <a:rPr lang="en-US" sz="3200" b="1" i="1" dirty="0" smtClean="0">
                <a:solidFill>
                  <a:schemeClr val="accent3">
                    <a:lumMod val="50000"/>
                  </a:schemeClr>
                </a:solidFill>
              </a:rPr>
              <a:t>We also want to </a:t>
            </a:r>
            <a:r>
              <a:rPr lang="en-US" sz="3200" b="1" i="1" dirty="0">
                <a:solidFill>
                  <a:schemeClr val="accent3">
                    <a:lumMod val="50000"/>
                  </a:schemeClr>
                </a:solidFill>
              </a:rPr>
              <a:t>thank </a:t>
            </a:r>
            <a:r>
              <a:rPr lang="en-US" sz="3200" b="1" i="1" dirty="0" smtClean="0">
                <a:solidFill>
                  <a:schemeClr val="accent3">
                    <a:lumMod val="50000"/>
                  </a:schemeClr>
                </a:solidFill>
              </a:rPr>
              <a:t>the National Association of Realtors for granting </a:t>
            </a:r>
          </a:p>
          <a:p>
            <a:pPr marL="0" indent="0">
              <a:lnSpc>
                <a:spcPct val="80000"/>
              </a:lnSpc>
              <a:buNone/>
            </a:pPr>
            <a:r>
              <a:rPr lang="en-US" sz="3200" b="1" i="1" dirty="0" smtClean="0">
                <a:solidFill>
                  <a:schemeClr val="accent3">
                    <a:lumMod val="50000"/>
                  </a:schemeClr>
                </a:solidFill>
              </a:rPr>
              <a:t>permission to use the NAR Principles in this course.</a:t>
            </a:r>
            <a:endParaRPr lang="en-US" sz="3200" baseline="30000" dirty="0" smtClean="0">
              <a:solidFill>
                <a:schemeClr val="accent3">
                  <a:lumMod val="50000"/>
                </a:schemeClr>
              </a:solidFill>
              <a:cs typeface="Arial" charset="0"/>
            </a:endParaRPr>
          </a:p>
        </p:txBody>
      </p:sp>
      <p:sp>
        <p:nvSpPr>
          <p:cNvPr id="3" name="Slide Number Placeholder 2"/>
          <p:cNvSpPr>
            <a:spLocks noGrp="1"/>
          </p:cNvSpPr>
          <p:nvPr>
            <p:ph type="sldNum" sz="quarter" idx="12"/>
          </p:nvPr>
        </p:nvSpPr>
        <p:spPr/>
        <p:txBody>
          <a:bodyPr/>
          <a:lstStyle/>
          <a:p>
            <a:pPr>
              <a:defRPr/>
            </a:pPr>
            <a:fld id="{21C37A49-6555-43B2-822E-4329C70441B6}" type="slidenum">
              <a:rPr lang="en-US" sz="1800" smtClean="0">
                <a:solidFill>
                  <a:schemeClr val="accent4">
                    <a:lumMod val="50000"/>
                  </a:schemeClr>
                </a:solidFill>
              </a:rPr>
              <a:pPr>
                <a:defRPr/>
              </a:pPr>
              <a:t>2</a:t>
            </a:fld>
            <a:endParaRPr lang="en-US" sz="1800" dirty="0">
              <a:solidFill>
                <a:schemeClr val="accent4">
                  <a:lumMod val="50000"/>
                </a:schemeClr>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61" name="Content Placeholder 5"/>
          <p:cNvSpPr>
            <a:spLocks noGrp="1"/>
          </p:cNvSpPr>
          <p:nvPr>
            <p:ph sz="half" idx="1"/>
          </p:nvPr>
        </p:nvSpPr>
        <p:spPr>
          <a:xfrm>
            <a:off x="902623" y="2387347"/>
            <a:ext cx="3286070" cy="3403853"/>
          </a:xfrm>
        </p:spPr>
        <p:txBody>
          <a:bodyPr>
            <a:normAutofit fontScale="92500" lnSpcReduction="10000"/>
          </a:bodyPr>
          <a:lstStyle/>
          <a:p>
            <a:pPr marL="0" indent="0">
              <a:lnSpc>
                <a:spcPct val="110000"/>
              </a:lnSpc>
              <a:spcBef>
                <a:spcPts val="0"/>
              </a:spcBef>
              <a:spcAft>
                <a:spcPts val="0"/>
              </a:spcAft>
              <a:buNone/>
            </a:pPr>
            <a:r>
              <a:rPr lang="en-US" sz="2600" u="sng" dirty="0" smtClean="0">
                <a:solidFill>
                  <a:schemeClr val="tx2"/>
                </a:solidFill>
              </a:rPr>
              <a:t>Federal Protected Classes</a:t>
            </a:r>
            <a:r>
              <a:rPr lang="en-US" sz="2600" dirty="0" smtClean="0">
                <a:solidFill>
                  <a:schemeClr val="tx2"/>
                </a:solidFill>
              </a:rPr>
              <a:t>:</a:t>
            </a:r>
            <a:endParaRPr lang="en-US" altLang="en-US" sz="2600" dirty="0" smtClean="0">
              <a:solidFill>
                <a:schemeClr val="accent2">
                  <a:lumMod val="75000"/>
                </a:schemeClr>
              </a:solidFill>
            </a:endParaRPr>
          </a:p>
          <a:p>
            <a:pPr marL="0" eaLnBrk="1" hangingPunct="1">
              <a:lnSpc>
                <a:spcPct val="110000"/>
              </a:lnSpc>
              <a:spcBef>
                <a:spcPts val="0"/>
              </a:spcBef>
              <a:spcAft>
                <a:spcPts val="0"/>
              </a:spcAft>
            </a:pPr>
            <a:r>
              <a:rPr lang="en-US" altLang="en-US" sz="2800" dirty="0" smtClean="0">
                <a:solidFill>
                  <a:schemeClr val="accent2">
                    <a:lumMod val="75000"/>
                  </a:schemeClr>
                </a:solidFill>
              </a:rPr>
              <a:t>Race</a:t>
            </a:r>
          </a:p>
          <a:p>
            <a:pPr marL="0" eaLnBrk="1" hangingPunct="1">
              <a:lnSpc>
                <a:spcPct val="110000"/>
              </a:lnSpc>
              <a:spcBef>
                <a:spcPts val="0"/>
              </a:spcBef>
              <a:spcAft>
                <a:spcPts val="0"/>
              </a:spcAft>
            </a:pPr>
            <a:r>
              <a:rPr lang="en-US" altLang="en-US" sz="2800" dirty="0" smtClean="0">
                <a:solidFill>
                  <a:schemeClr val="accent2">
                    <a:lumMod val="75000"/>
                  </a:schemeClr>
                </a:solidFill>
              </a:rPr>
              <a:t>Color</a:t>
            </a:r>
          </a:p>
          <a:p>
            <a:pPr marL="0" eaLnBrk="1" hangingPunct="1">
              <a:lnSpc>
                <a:spcPct val="110000"/>
              </a:lnSpc>
              <a:spcBef>
                <a:spcPts val="0"/>
              </a:spcBef>
              <a:spcAft>
                <a:spcPts val="0"/>
              </a:spcAft>
            </a:pPr>
            <a:r>
              <a:rPr lang="en-US" altLang="en-US" sz="2800" dirty="0" smtClean="0">
                <a:solidFill>
                  <a:schemeClr val="accent2">
                    <a:lumMod val="75000"/>
                  </a:schemeClr>
                </a:solidFill>
              </a:rPr>
              <a:t>National Origin</a:t>
            </a:r>
          </a:p>
          <a:p>
            <a:pPr marL="0" eaLnBrk="1" hangingPunct="1">
              <a:lnSpc>
                <a:spcPct val="110000"/>
              </a:lnSpc>
              <a:spcBef>
                <a:spcPts val="0"/>
              </a:spcBef>
              <a:spcAft>
                <a:spcPts val="0"/>
              </a:spcAft>
            </a:pPr>
            <a:r>
              <a:rPr lang="en-US" altLang="en-US" sz="2800" dirty="0" smtClean="0">
                <a:solidFill>
                  <a:schemeClr val="accent2">
                    <a:lumMod val="75000"/>
                  </a:schemeClr>
                </a:solidFill>
              </a:rPr>
              <a:t>Sex</a:t>
            </a:r>
          </a:p>
          <a:p>
            <a:pPr marL="0" eaLnBrk="1" hangingPunct="1">
              <a:lnSpc>
                <a:spcPct val="110000"/>
              </a:lnSpc>
              <a:spcBef>
                <a:spcPts val="0"/>
              </a:spcBef>
              <a:spcAft>
                <a:spcPts val="0"/>
              </a:spcAft>
            </a:pPr>
            <a:r>
              <a:rPr lang="en-US" altLang="en-US" sz="2800" dirty="0" smtClean="0">
                <a:solidFill>
                  <a:schemeClr val="accent2">
                    <a:lumMod val="75000"/>
                  </a:schemeClr>
                </a:solidFill>
              </a:rPr>
              <a:t>Religion</a:t>
            </a:r>
          </a:p>
          <a:p>
            <a:pPr marL="0" eaLnBrk="1" hangingPunct="1">
              <a:lnSpc>
                <a:spcPct val="110000"/>
              </a:lnSpc>
              <a:spcBef>
                <a:spcPts val="0"/>
              </a:spcBef>
              <a:spcAft>
                <a:spcPts val="0"/>
              </a:spcAft>
            </a:pPr>
            <a:r>
              <a:rPr lang="en-US" altLang="en-US" sz="2800" dirty="0" smtClean="0">
                <a:solidFill>
                  <a:schemeClr val="accent2">
                    <a:lumMod val="75000"/>
                  </a:schemeClr>
                </a:solidFill>
              </a:rPr>
              <a:t>Familial Status</a:t>
            </a:r>
          </a:p>
          <a:p>
            <a:pPr marL="0" eaLnBrk="1" hangingPunct="1">
              <a:lnSpc>
                <a:spcPct val="110000"/>
              </a:lnSpc>
              <a:spcBef>
                <a:spcPts val="0"/>
              </a:spcBef>
              <a:spcAft>
                <a:spcPts val="0"/>
              </a:spcAft>
            </a:pPr>
            <a:r>
              <a:rPr lang="en-US" altLang="en-US" sz="2800" dirty="0" smtClean="0">
                <a:solidFill>
                  <a:schemeClr val="accent2">
                    <a:lumMod val="75000"/>
                  </a:schemeClr>
                </a:solidFill>
              </a:rPr>
              <a:t>Disability</a:t>
            </a:r>
          </a:p>
        </p:txBody>
      </p:sp>
      <p:sp>
        <p:nvSpPr>
          <p:cNvPr id="96262" name="Content Placeholder 6"/>
          <p:cNvSpPr>
            <a:spLocks noGrp="1"/>
          </p:cNvSpPr>
          <p:nvPr>
            <p:ph sz="half" idx="2"/>
          </p:nvPr>
        </p:nvSpPr>
        <p:spPr>
          <a:xfrm>
            <a:off x="4188693" y="2898143"/>
            <a:ext cx="4572000" cy="2965878"/>
          </a:xfrm>
        </p:spPr>
        <p:txBody>
          <a:bodyPr>
            <a:noAutofit/>
          </a:bodyPr>
          <a:lstStyle/>
          <a:p>
            <a:pPr marL="0" eaLnBrk="1" hangingPunct="1">
              <a:lnSpc>
                <a:spcPct val="110000"/>
              </a:lnSpc>
              <a:spcBef>
                <a:spcPts val="0"/>
              </a:spcBef>
              <a:spcAft>
                <a:spcPts val="0"/>
              </a:spcAft>
            </a:pPr>
            <a:r>
              <a:rPr lang="en-US" altLang="en-US" b="1" dirty="0" smtClean="0">
                <a:solidFill>
                  <a:srgbClr val="FA8126"/>
                </a:solidFill>
              </a:rPr>
              <a:t>Ancestry</a:t>
            </a:r>
          </a:p>
          <a:p>
            <a:pPr marL="0" eaLnBrk="1" hangingPunct="1">
              <a:lnSpc>
                <a:spcPct val="110000"/>
              </a:lnSpc>
              <a:spcBef>
                <a:spcPts val="0"/>
              </a:spcBef>
              <a:spcAft>
                <a:spcPts val="0"/>
              </a:spcAft>
            </a:pPr>
            <a:r>
              <a:rPr lang="en-US" altLang="en-US" b="1" dirty="0" smtClean="0">
                <a:solidFill>
                  <a:srgbClr val="FA8126"/>
                </a:solidFill>
              </a:rPr>
              <a:t>Marital Status</a:t>
            </a:r>
          </a:p>
          <a:p>
            <a:pPr marL="0" eaLnBrk="1" hangingPunct="1">
              <a:lnSpc>
                <a:spcPct val="110000"/>
              </a:lnSpc>
              <a:spcBef>
                <a:spcPts val="0"/>
              </a:spcBef>
              <a:spcAft>
                <a:spcPts val="0"/>
              </a:spcAft>
            </a:pPr>
            <a:r>
              <a:rPr lang="en-US" altLang="en-US" b="1" dirty="0" smtClean="0">
                <a:solidFill>
                  <a:srgbClr val="FA8126"/>
                </a:solidFill>
              </a:rPr>
              <a:t>Sexual Orientation</a:t>
            </a:r>
          </a:p>
          <a:p>
            <a:pPr marL="0" eaLnBrk="1" hangingPunct="1">
              <a:lnSpc>
                <a:spcPct val="110000"/>
              </a:lnSpc>
              <a:spcBef>
                <a:spcPts val="0"/>
              </a:spcBef>
              <a:spcAft>
                <a:spcPts val="0"/>
              </a:spcAft>
            </a:pPr>
            <a:r>
              <a:rPr lang="en-US" altLang="en-US" b="1" dirty="0" smtClean="0">
                <a:solidFill>
                  <a:srgbClr val="FA8126"/>
                </a:solidFill>
              </a:rPr>
              <a:t>Age (except minors)</a:t>
            </a:r>
          </a:p>
          <a:p>
            <a:pPr marL="0" eaLnBrk="1" hangingPunct="1">
              <a:lnSpc>
                <a:spcPct val="110000"/>
              </a:lnSpc>
              <a:spcBef>
                <a:spcPts val="0"/>
              </a:spcBef>
              <a:spcAft>
                <a:spcPts val="0"/>
              </a:spcAft>
            </a:pPr>
            <a:r>
              <a:rPr lang="en-US" altLang="en-US" b="1" dirty="0" smtClean="0">
                <a:solidFill>
                  <a:srgbClr val="FA8126"/>
                </a:solidFill>
              </a:rPr>
              <a:t>Lawful Source of Income</a:t>
            </a:r>
          </a:p>
          <a:p>
            <a:pPr marL="0" eaLnBrk="1" hangingPunct="1">
              <a:lnSpc>
                <a:spcPct val="110000"/>
              </a:lnSpc>
              <a:spcBef>
                <a:spcPts val="0"/>
              </a:spcBef>
              <a:spcAft>
                <a:spcPts val="0"/>
              </a:spcAft>
            </a:pPr>
            <a:r>
              <a:rPr lang="en-US" altLang="en-US" b="1" dirty="0" smtClean="0">
                <a:solidFill>
                  <a:srgbClr val="FA8126"/>
                </a:solidFill>
              </a:rPr>
              <a:t>Gender Identity or Expression</a:t>
            </a:r>
          </a:p>
          <a:p>
            <a:pPr marL="0">
              <a:lnSpc>
                <a:spcPct val="110000"/>
              </a:lnSpc>
              <a:spcBef>
                <a:spcPts val="0"/>
              </a:spcBef>
              <a:spcAft>
                <a:spcPts val="0"/>
              </a:spcAft>
            </a:pPr>
            <a:r>
              <a:rPr lang="en-US" altLang="en-US" b="1" dirty="0" smtClean="0">
                <a:solidFill>
                  <a:srgbClr val="FA8126"/>
                </a:solidFill>
              </a:rPr>
              <a:t>Status as a Veteran</a:t>
            </a:r>
            <a:endParaRPr lang="en-US" altLang="en-US" b="1" dirty="0">
              <a:solidFill>
                <a:srgbClr val="FA8126"/>
              </a:solidFill>
            </a:endParaRPr>
          </a:p>
        </p:txBody>
      </p:sp>
      <p:sp>
        <p:nvSpPr>
          <p:cNvPr id="8" name="TextBox 7"/>
          <p:cNvSpPr txBox="1"/>
          <p:nvPr/>
        </p:nvSpPr>
        <p:spPr>
          <a:xfrm>
            <a:off x="4334716" y="2387347"/>
            <a:ext cx="4129860" cy="46166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sng" strike="noStrike" kern="1200" cap="none" spc="0" normalizeH="0" baseline="0" noProof="0" dirty="0" smtClean="0">
                <a:ln>
                  <a:noFill/>
                </a:ln>
                <a:solidFill>
                  <a:srgbClr val="455F51"/>
                </a:solidFill>
                <a:effectLst/>
                <a:uLnTx/>
                <a:uFillTx/>
                <a:latin typeface="Garamond" panose="02020404030301010803"/>
                <a:ea typeface="+mn-ea"/>
                <a:cs typeface="+mn-cs"/>
              </a:rPr>
              <a:t>Additional CT Protected Classes</a:t>
            </a:r>
            <a:r>
              <a:rPr kumimoji="0" lang="en-US" sz="2400" b="0" i="0" u="none" strike="noStrike" kern="1200" cap="none" spc="0" normalizeH="0" baseline="0" noProof="0" dirty="0" smtClean="0">
                <a:ln>
                  <a:noFill/>
                </a:ln>
                <a:solidFill>
                  <a:srgbClr val="455F51"/>
                </a:solidFill>
                <a:effectLst/>
                <a:uLnTx/>
                <a:uFillTx/>
                <a:latin typeface="Garamond" panose="02020404030301010803"/>
                <a:ea typeface="+mn-ea"/>
                <a:cs typeface="+mn-cs"/>
              </a:rPr>
              <a:t>:</a:t>
            </a:r>
            <a:endParaRPr kumimoji="0" lang="en-US" sz="2400" b="0" i="0" u="none" strike="noStrike" kern="1200" cap="none" spc="0" normalizeH="0" baseline="0" noProof="0" dirty="0">
              <a:ln>
                <a:noFill/>
              </a:ln>
              <a:solidFill>
                <a:srgbClr val="455F51"/>
              </a:solidFill>
              <a:effectLst/>
              <a:uLnTx/>
              <a:uFillTx/>
              <a:latin typeface="Garamond" panose="02020404030301010803"/>
              <a:ea typeface="+mn-ea"/>
              <a:cs typeface="+mn-cs"/>
            </a:endParaRPr>
          </a:p>
        </p:txBody>
      </p:sp>
      <p:sp>
        <p:nvSpPr>
          <p:cNvPr id="4" name="TextBox 3"/>
          <p:cNvSpPr txBox="1"/>
          <p:nvPr/>
        </p:nvSpPr>
        <p:spPr>
          <a:xfrm>
            <a:off x="1676400" y="990600"/>
            <a:ext cx="5845342" cy="107721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smtClean="0">
                <a:ln>
                  <a:noFill/>
                </a:ln>
                <a:solidFill>
                  <a:srgbClr val="455F51"/>
                </a:solidFill>
                <a:effectLst/>
                <a:uLnTx/>
                <a:uFillTx/>
                <a:latin typeface="Garamond" panose="02020404030301010803"/>
                <a:ea typeface="+mn-ea"/>
                <a:cs typeface="+mn-cs"/>
              </a:rPr>
              <a:t>FAIR HOUSING</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smtClean="0">
                <a:ln>
                  <a:noFill/>
                </a:ln>
                <a:solidFill>
                  <a:srgbClr val="455F51"/>
                </a:solidFill>
                <a:effectLst/>
                <a:uLnTx/>
                <a:uFillTx/>
                <a:latin typeface="Garamond" panose="02020404030301010803"/>
                <a:ea typeface="+mn-ea"/>
                <a:cs typeface="+mn-cs"/>
              </a:rPr>
              <a:t>Federal and State Protected Classes </a:t>
            </a:r>
          </a:p>
        </p:txBody>
      </p:sp>
      <p:sp>
        <p:nvSpPr>
          <p:cNvPr id="2" name="Slide Number Placeholder 1"/>
          <p:cNvSpPr>
            <a:spLocks noGrp="1"/>
          </p:cNvSpPr>
          <p:nvPr>
            <p:ph type="sldNum" sz="quarter" idx="12"/>
          </p:nvPr>
        </p:nvSpPr>
        <p:spPr>
          <a:xfrm>
            <a:off x="7239000" y="5960532"/>
            <a:ext cx="736601" cy="279401"/>
          </a:xfrm>
        </p:spPr>
        <p:txBody>
          <a:bodyPr/>
          <a:lstStyle/>
          <a:p>
            <a:pPr>
              <a:defRPr/>
            </a:pPr>
            <a:fld id="{A6B2DB93-BA53-4BA0-BD61-E88B6A5B1CD1}" type="slidenum">
              <a:rPr lang="en-US" sz="1800" smtClean="0">
                <a:solidFill>
                  <a:schemeClr val="accent2">
                    <a:lumMod val="50000"/>
                  </a:schemeClr>
                </a:solidFill>
              </a:rPr>
              <a:pPr>
                <a:defRPr/>
              </a:pPr>
              <a:t>20</a:t>
            </a:fld>
            <a:endParaRPr lang="en-US" sz="1800" dirty="0">
              <a:solidFill>
                <a:schemeClr val="accent2">
                  <a:lumMod val="50000"/>
                </a:schemeClr>
              </a:solidFill>
            </a:endParaRPr>
          </a:p>
        </p:txBody>
      </p:sp>
      <p:sp>
        <p:nvSpPr>
          <p:cNvPr id="3" name="Rectangle 2"/>
          <p:cNvSpPr/>
          <p:nvPr/>
        </p:nvSpPr>
        <p:spPr>
          <a:xfrm>
            <a:off x="732070" y="5985972"/>
            <a:ext cx="1888659" cy="369332"/>
          </a:xfrm>
          <a:prstGeom prst="rect">
            <a:avLst/>
          </a:prstGeom>
        </p:spPr>
        <p:txBody>
          <a:bodyPr wrap="none">
            <a:spAutoFit/>
          </a:bodyPr>
          <a:lstStyle/>
          <a:p>
            <a:pPr lvl="0">
              <a:spcBef>
                <a:spcPts val="0"/>
              </a:spcBef>
              <a:buClrTx/>
              <a:buSzTx/>
              <a:buNone/>
              <a:defRPr/>
            </a:pPr>
            <a:r>
              <a:rPr lang="en-US" dirty="0">
                <a:solidFill>
                  <a:schemeClr val="accent4">
                    <a:lumMod val="50000"/>
                  </a:schemeClr>
                </a:solidFill>
              </a:rPr>
              <a:t>CT 2018-2020 CE </a:t>
            </a:r>
          </a:p>
        </p:txBody>
      </p:sp>
    </p:spTree>
    <p:extLst>
      <p:ext uri="{BB962C8B-B14F-4D97-AF65-F5344CB8AC3E}">
        <p14:creationId xmlns:p14="http://schemas.microsoft.com/office/powerpoint/2010/main" val="41234205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r>
              <a:rPr lang="en-US" altLang="en-US" dirty="0" smtClean="0"/>
              <a:t>Fair Housing Laws</a:t>
            </a:r>
          </a:p>
        </p:txBody>
      </p:sp>
      <p:sp>
        <p:nvSpPr>
          <p:cNvPr id="7171" name="Content Placeholder 2"/>
          <p:cNvSpPr>
            <a:spLocks noGrp="1"/>
          </p:cNvSpPr>
          <p:nvPr>
            <p:ph idx="1"/>
          </p:nvPr>
        </p:nvSpPr>
        <p:spPr>
          <a:xfrm>
            <a:off x="838200" y="2490135"/>
            <a:ext cx="7772400" cy="3444997"/>
          </a:xfrm>
        </p:spPr>
        <p:txBody>
          <a:bodyPr>
            <a:normAutofit/>
          </a:bodyPr>
          <a:lstStyle/>
          <a:p>
            <a:pPr eaLnBrk="1" hangingPunct="1"/>
            <a:r>
              <a:rPr lang="en-US" altLang="en-US" sz="2100" dirty="0"/>
              <a:t>Civil Rights Act of 1866 (42 USC §1983)</a:t>
            </a:r>
          </a:p>
          <a:p>
            <a:pPr eaLnBrk="1" hangingPunct="1"/>
            <a:endParaRPr lang="en-US" altLang="en-US" sz="2100" dirty="0"/>
          </a:p>
          <a:p>
            <a:pPr eaLnBrk="1" hangingPunct="1"/>
            <a:r>
              <a:rPr lang="en-US" altLang="en-US" sz="2100" dirty="0"/>
              <a:t>Federal Fair Housing Act and Amendments of 1988 (42 USC §3604</a:t>
            </a:r>
            <a:r>
              <a:rPr lang="en-US" altLang="en-US" sz="2100" i="1" dirty="0"/>
              <a:t>ff</a:t>
            </a:r>
            <a:r>
              <a:rPr lang="en-US" altLang="en-US" sz="2100" dirty="0"/>
              <a:t>)</a:t>
            </a:r>
          </a:p>
          <a:p>
            <a:pPr eaLnBrk="1" hangingPunct="1"/>
            <a:endParaRPr lang="en-US" altLang="en-US" sz="2100" dirty="0"/>
          </a:p>
          <a:p>
            <a:pPr eaLnBrk="1" hangingPunct="1"/>
            <a:r>
              <a:rPr lang="en-US" altLang="en-US" sz="2100" dirty="0" smtClean="0"/>
              <a:t>Connecticut </a:t>
            </a:r>
            <a:r>
              <a:rPr lang="en-US" altLang="en-US" sz="2100" dirty="0"/>
              <a:t>Fair Housing Act (</a:t>
            </a:r>
            <a:r>
              <a:rPr lang="en-US" altLang="en-US" sz="2100" dirty="0" smtClean="0"/>
              <a:t>Conn. Gen. Stat</a:t>
            </a:r>
            <a:r>
              <a:rPr lang="en-US" altLang="en-US" sz="2100" dirty="0"/>
              <a:t>. 46a-64c)</a:t>
            </a:r>
          </a:p>
          <a:p>
            <a:pPr eaLnBrk="1" hangingPunct="1"/>
            <a:endParaRPr lang="en-US" altLang="en-US" sz="2100" dirty="0"/>
          </a:p>
          <a:p>
            <a:pPr eaLnBrk="1" hangingPunct="1"/>
            <a:r>
              <a:rPr lang="en-US" altLang="en-US" sz="2100" dirty="0"/>
              <a:t>Rehabilitation </a:t>
            </a:r>
            <a:r>
              <a:rPr lang="en-US" altLang="en-US" sz="2100" dirty="0" smtClean="0"/>
              <a:t>Act </a:t>
            </a:r>
            <a:r>
              <a:rPr lang="en-US" altLang="en-US" sz="2100" dirty="0"/>
              <a:t>of 1973 (</a:t>
            </a:r>
            <a:r>
              <a:rPr lang="en-US" altLang="en-US" sz="2100" dirty="0" smtClean="0"/>
              <a:t>29 U.S. Code </a:t>
            </a:r>
            <a:r>
              <a:rPr lang="en-US" altLang="en-US" sz="2100" dirty="0"/>
              <a:t>§701)</a:t>
            </a:r>
          </a:p>
        </p:txBody>
      </p:sp>
      <p:sp>
        <p:nvSpPr>
          <p:cNvPr id="2" name="Slide Number Placeholder 1"/>
          <p:cNvSpPr>
            <a:spLocks noGrp="1"/>
          </p:cNvSpPr>
          <p:nvPr>
            <p:ph type="sldNum" sz="quarter" idx="12"/>
          </p:nvPr>
        </p:nvSpPr>
        <p:spPr>
          <a:xfrm>
            <a:off x="7543800" y="5935132"/>
            <a:ext cx="431801" cy="304801"/>
          </a:xfrm>
        </p:spPr>
        <p:txBody>
          <a:bodyPr/>
          <a:lstStyle/>
          <a:p>
            <a:pPr>
              <a:defRPr/>
            </a:pPr>
            <a:fld id="{21C37A49-6555-43B2-822E-4329C70441B6}" type="slidenum">
              <a:rPr lang="en-US" sz="1800" smtClean="0">
                <a:solidFill>
                  <a:schemeClr val="accent2">
                    <a:lumMod val="50000"/>
                  </a:schemeClr>
                </a:solidFill>
              </a:rPr>
              <a:pPr>
                <a:defRPr/>
              </a:pPr>
              <a:t>21</a:t>
            </a:fld>
            <a:endParaRPr lang="en-US" sz="1800" dirty="0">
              <a:solidFill>
                <a:schemeClr val="accent2">
                  <a:lumMod val="50000"/>
                </a:schemeClr>
              </a:solidFill>
            </a:endParaRPr>
          </a:p>
        </p:txBody>
      </p:sp>
    </p:spTree>
    <p:extLst>
      <p:ext uri="{BB962C8B-B14F-4D97-AF65-F5344CB8AC3E}">
        <p14:creationId xmlns:p14="http://schemas.microsoft.com/office/powerpoint/2010/main" val="428357775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normAutofit fontScale="90000"/>
          </a:bodyPr>
          <a:lstStyle/>
          <a:p>
            <a:pPr eaLnBrk="1" hangingPunct="1"/>
            <a:r>
              <a:rPr lang="en-US" altLang="en-US" dirty="0" smtClean="0"/>
              <a:t>Begin by Asking Three Questions:</a:t>
            </a:r>
          </a:p>
        </p:txBody>
      </p:sp>
      <p:sp>
        <p:nvSpPr>
          <p:cNvPr id="25603" name="Rectangle 3"/>
          <p:cNvSpPr>
            <a:spLocks noGrp="1" noChangeArrowheads="1"/>
          </p:cNvSpPr>
          <p:nvPr>
            <p:ph type="body" idx="1"/>
          </p:nvPr>
        </p:nvSpPr>
        <p:spPr>
          <a:xfrm>
            <a:off x="931332" y="2514600"/>
            <a:ext cx="7289801" cy="3444997"/>
          </a:xfrm>
        </p:spPr>
        <p:txBody>
          <a:bodyPr>
            <a:noAutofit/>
          </a:bodyPr>
          <a:lstStyle/>
          <a:p>
            <a:pPr eaLnBrk="1" hangingPunct="1"/>
            <a:r>
              <a:rPr lang="en-US" altLang="en-US" sz="2800" dirty="0"/>
              <a:t>Is the person covered?</a:t>
            </a:r>
          </a:p>
          <a:p>
            <a:pPr eaLnBrk="1" hangingPunct="1"/>
            <a:r>
              <a:rPr lang="en-US" altLang="en-US" sz="2800" dirty="0" smtClean="0"/>
              <a:t>Is </a:t>
            </a:r>
            <a:r>
              <a:rPr lang="en-US" altLang="en-US" sz="2800" dirty="0"/>
              <a:t>the property covered?</a:t>
            </a:r>
          </a:p>
          <a:p>
            <a:pPr eaLnBrk="1" hangingPunct="1"/>
            <a:r>
              <a:rPr lang="en-US" altLang="en-US" sz="2800" dirty="0" smtClean="0"/>
              <a:t>Is </a:t>
            </a:r>
            <a:r>
              <a:rPr lang="en-US" altLang="en-US" sz="2800" dirty="0"/>
              <a:t>the behavior covered?</a:t>
            </a:r>
          </a:p>
          <a:p>
            <a:pPr eaLnBrk="1" hangingPunct="1">
              <a:buFont typeface="Wingdings" panose="05000000000000000000" pitchFamily="2" charset="2"/>
              <a:buNone/>
            </a:pPr>
            <a:r>
              <a:rPr lang="en-US" altLang="en-US" sz="2800" dirty="0" smtClean="0"/>
              <a:t>	If </a:t>
            </a:r>
            <a:r>
              <a:rPr lang="en-US" altLang="en-US" sz="2800" dirty="0"/>
              <a:t>the answer to all three questions is </a:t>
            </a:r>
            <a:r>
              <a:rPr lang="en-US" altLang="en-US" sz="2800" b="1" i="1" u="sng" dirty="0" smtClean="0">
                <a:solidFill>
                  <a:srgbClr val="FA8126"/>
                </a:solidFill>
              </a:rPr>
              <a:t>Yes</a:t>
            </a:r>
            <a:r>
              <a:rPr lang="en-US" altLang="en-US" sz="2800" dirty="0">
                <a:solidFill>
                  <a:srgbClr val="FA8126"/>
                </a:solidFill>
              </a:rPr>
              <a:t>,</a:t>
            </a:r>
            <a:r>
              <a:rPr lang="en-US" altLang="en-US" sz="2800" dirty="0"/>
              <a:t> </a:t>
            </a:r>
            <a:r>
              <a:rPr lang="en-US" altLang="en-US" sz="2800" dirty="0" smtClean="0"/>
              <a:t>then the Fair </a:t>
            </a:r>
            <a:r>
              <a:rPr lang="en-US" altLang="en-US" sz="2800" dirty="0"/>
              <a:t>H</a:t>
            </a:r>
            <a:r>
              <a:rPr lang="en-US" altLang="en-US" sz="2800" dirty="0" smtClean="0"/>
              <a:t>ousing </a:t>
            </a:r>
            <a:r>
              <a:rPr lang="en-US" altLang="en-US" sz="2800" dirty="0"/>
              <a:t>laws apply.</a:t>
            </a:r>
          </a:p>
        </p:txBody>
      </p:sp>
      <p:sp>
        <p:nvSpPr>
          <p:cNvPr id="2" name="Slide Number Placeholder 1"/>
          <p:cNvSpPr>
            <a:spLocks noGrp="1"/>
          </p:cNvSpPr>
          <p:nvPr>
            <p:ph type="sldNum" sz="quarter" idx="12"/>
          </p:nvPr>
        </p:nvSpPr>
        <p:spPr>
          <a:xfrm>
            <a:off x="7467600" y="5867400"/>
            <a:ext cx="508001" cy="372533"/>
          </a:xfrm>
        </p:spPr>
        <p:txBody>
          <a:bodyPr/>
          <a:lstStyle/>
          <a:p>
            <a:pPr>
              <a:defRPr/>
            </a:pPr>
            <a:fld id="{21C37A49-6555-43B2-822E-4329C70441B6}" type="slidenum">
              <a:rPr lang="en-US" sz="1800" smtClean="0">
                <a:solidFill>
                  <a:schemeClr val="accent2">
                    <a:lumMod val="50000"/>
                  </a:schemeClr>
                </a:solidFill>
              </a:rPr>
              <a:pPr>
                <a:defRPr/>
              </a:pPr>
              <a:t>22</a:t>
            </a:fld>
            <a:endParaRPr lang="en-US" sz="1800" dirty="0">
              <a:solidFill>
                <a:schemeClr val="accent2">
                  <a:lumMod val="50000"/>
                </a:schemeClr>
              </a:solidFill>
            </a:endParaRPr>
          </a:p>
        </p:txBody>
      </p:sp>
    </p:spTree>
    <p:extLst>
      <p:ext uri="{BB962C8B-B14F-4D97-AF65-F5344CB8AC3E}">
        <p14:creationId xmlns:p14="http://schemas.microsoft.com/office/powerpoint/2010/main" val="37607610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5602"/>
                                        </p:tgtEl>
                                        <p:attrNameLst>
                                          <p:attrName>style.visibility</p:attrName>
                                        </p:attrNameLst>
                                      </p:cBhvr>
                                      <p:to>
                                        <p:strVal val="visible"/>
                                      </p:to>
                                    </p:set>
                                    <p:animEffect transition="in" filter="fade">
                                      <p:cBhvr>
                                        <p:cTn id="7" dur="2000"/>
                                        <p:tgtEl>
                                          <p:spTgt spid="2560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603">
                                            <p:txEl>
                                              <p:pRg st="0" end="0"/>
                                            </p:txEl>
                                          </p:spTgt>
                                        </p:tgtEl>
                                        <p:attrNameLst>
                                          <p:attrName>style.visibility</p:attrName>
                                        </p:attrNameLst>
                                      </p:cBhvr>
                                      <p:to>
                                        <p:strVal val="visible"/>
                                      </p:to>
                                    </p:set>
                                    <p:animEffect transition="in" filter="fade">
                                      <p:cBhvr>
                                        <p:cTn id="12" dur="2000"/>
                                        <p:tgtEl>
                                          <p:spTgt spid="2560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5603">
                                            <p:txEl>
                                              <p:pRg st="1" end="1"/>
                                            </p:txEl>
                                          </p:spTgt>
                                        </p:tgtEl>
                                        <p:attrNameLst>
                                          <p:attrName>style.visibility</p:attrName>
                                        </p:attrNameLst>
                                      </p:cBhvr>
                                      <p:to>
                                        <p:strVal val="visible"/>
                                      </p:to>
                                    </p:set>
                                    <p:animEffect transition="in" filter="fade">
                                      <p:cBhvr>
                                        <p:cTn id="17" dur="2000"/>
                                        <p:tgtEl>
                                          <p:spTgt spid="25603">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5603">
                                            <p:txEl>
                                              <p:pRg st="2" end="2"/>
                                            </p:txEl>
                                          </p:spTgt>
                                        </p:tgtEl>
                                        <p:attrNameLst>
                                          <p:attrName>style.visibility</p:attrName>
                                        </p:attrNameLst>
                                      </p:cBhvr>
                                      <p:to>
                                        <p:strVal val="visible"/>
                                      </p:to>
                                    </p:set>
                                    <p:animEffect transition="in" filter="fade">
                                      <p:cBhvr>
                                        <p:cTn id="22" dur="2000"/>
                                        <p:tgtEl>
                                          <p:spTgt spid="25603">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5603">
                                            <p:txEl>
                                              <p:pRg st="3" end="3"/>
                                            </p:txEl>
                                          </p:spTgt>
                                        </p:tgtEl>
                                        <p:attrNameLst>
                                          <p:attrName>style.visibility</p:attrName>
                                        </p:attrNameLst>
                                      </p:cBhvr>
                                      <p:to>
                                        <p:strVal val="visible"/>
                                      </p:to>
                                    </p:set>
                                    <p:animEffect transition="in" filter="fade">
                                      <p:cBhvr>
                                        <p:cTn id="27" dur="2000"/>
                                        <p:tgtEl>
                                          <p:spTgt spid="2560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p:bldP spid="2560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normAutofit/>
          </a:bodyPr>
          <a:lstStyle/>
          <a:p>
            <a:pPr eaLnBrk="1" hangingPunct="1"/>
            <a:r>
              <a:rPr lang="en-US" altLang="en-US" sz="3200" dirty="0"/>
              <a:t>Civil Rights Act of </a:t>
            </a:r>
            <a:r>
              <a:rPr lang="en-US" altLang="en-US" sz="3200" dirty="0" smtClean="0"/>
              <a:t>1866</a:t>
            </a:r>
            <a:endParaRPr lang="en-US" altLang="en-US" sz="3200" dirty="0"/>
          </a:p>
        </p:txBody>
      </p:sp>
      <p:sp>
        <p:nvSpPr>
          <p:cNvPr id="9219" name="Rectangle 3"/>
          <p:cNvSpPr>
            <a:spLocks noGrp="1" noChangeArrowheads="1"/>
          </p:cNvSpPr>
          <p:nvPr>
            <p:ph type="body" idx="1"/>
          </p:nvPr>
        </p:nvSpPr>
        <p:spPr>
          <a:xfrm>
            <a:off x="723899" y="1905000"/>
            <a:ext cx="7704667" cy="4191000"/>
          </a:xfrm>
        </p:spPr>
        <p:txBody>
          <a:bodyPr>
            <a:normAutofit lnSpcReduction="10000"/>
          </a:bodyPr>
          <a:lstStyle/>
          <a:p>
            <a:pPr marL="0" indent="0">
              <a:buNone/>
            </a:pPr>
            <a:endParaRPr lang="en-US" altLang="en-US" sz="2100" dirty="0"/>
          </a:p>
          <a:p>
            <a:pPr eaLnBrk="1" hangingPunct="1"/>
            <a:r>
              <a:rPr lang="en-US" altLang="en-US" sz="2800" dirty="0" smtClean="0"/>
              <a:t>All persons born in the United States are citizens, “without regard to any previous condition of slavery or involuntary servitude.”</a:t>
            </a:r>
          </a:p>
          <a:p>
            <a:r>
              <a:rPr lang="en-US" altLang="en-US" sz="2800" dirty="0" smtClean="0"/>
              <a:t>Citizens have the same rights, to make and enforce contracts, to purchase and sell real and personal property. </a:t>
            </a:r>
          </a:p>
          <a:p>
            <a:r>
              <a:rPr lang="en-US" altLang="en-US" sz="2800" dirty="0" smtClean="0"/>
              <a:t>Citizens have “full and equal benefit of all laws … for the security of person and property.”</a:t>
            </a:r>
          </a:p>
          <a:p>
            <a:endParaRPr lang="en-US" altLang="en-US" dirty="0" smtClean="0"/>
          </a:p>
          <a:p>
            <a:pPr eaLnBrk="1" hangingPunct="1">
              <a:buFont typeface="Wingdings" panose="05000000000000000000" pitchFamily="2" charset="2"/>
              <a:buNone/>
            </a:pPr>
            <a:endParaRPr lang="en-US" altLang="en-US" dirty="0" smtClean="0"/>
          </a:p>
        </p:txBody>
      </p:sp>
      <p:sp>
        <p:nvSpPr>
          <p:cNvPr id="2" name="Slide Number Placeholder 1"/>
          <p:cNvSpPr>
            <a:spLocks noGrp="1"/>
          </p:cNvSpPr>
          <p:nvPr>
            <p:ph type="sldNum" sz="quarter" idx="12"/>
          </p:nvPr>
        </p:nvSpPr>
        <p:spPr>
          <a:xfrm>
            <a:off x="7543800" y="5943600"/>
            <a:ext cx="431801" cy="296333"/>
          </a:xfrm>
        </p:spPr>
        <p:txBody>
          <a:bodyPr/>
          <a:lstStyle/>
          <a:p>
            <a:pPr>
              <a:defRPr/>
            </a:pPr>
            <a:fld id="{21C37A49-6555-43B2-822E-4329C70441B6}" type="slidenum">
              <a:rPr lang="en-US" sz="1800" smtClean="0">
                <a:solidFill>
                  <a:schemeClr val="accent2">
                    <a:lumMod val="50000"/>
                  </a:schemeClr>
                </a:solidFill>
              </a:rPr>
              <a:pPr>
                <a:defRPr/>
              </a:pPr>
              <a:t>23</a:t>
            </a:fld>
            <a:endParaRPr lang="en-US" sz="1800" dirty="0">
              <a:solidFill>
                <a:schemeClr val="accent2">
                  <a:lumMod val="50000"/>
                </a:schemeClr>
              </a:solidFill>
            </a:endParaRPr>
          </a:p>
        </p:txBody>
      </p:sp>
    </p:spTree>
    <p:extLst>
      <p:ext uri="{BB962C8B-B14F-4D97-AF65-F5344CB8AC3E}">
        <p14:creationId xmlns:p14="http://schemas.microsoft.com/office/powerpoint/2010/main" val="377127678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normAutofit/>
          </a:bodyPr>
          <a:lstStyle/>
          <a:p>
            <a:pPr eaLnBrk="1" hangingPunct="1"/>
            <a:r>
              <a:rPr lang="en-US" altLang="en-US" sz="3200" dirty="0"/>
              <a:t>Federal Fair Housing </a:t>
            </a:r>
            <a:r>
              <a:rPr lang="en-US" altLang="en-US" sz="3200" dirty="0" smtClean="0"/>
              <a:t>Act </a:t>
            </a:r>
            <a:endParaRPr lang="en-US" altLang="en-US" sz="3200" dirty="0"/>
          </a:p>
        </p:txBody>
      </p:sp>
      <p:sp>
        <p:nvSpPr>
          <p:cNvPr id="12291" name="Rectangle 3"/>
          <p:cNvSpPr>
            <a:spLocks noGrp="1" noChangeArrowheads="1"/>
          </p:cNvSpPr>
          <p:nvPr>
            <p:ph type="body" idx="1"/>
          </p:nvPr>
        </p:nvSpPr>
        <p:spPr/>
        <p:txBody>
          <a:bodyPr/>
          <a:lstStyle/>
          <a:p>
            <a:pPr marL="0" indent="0">
              <a:buNone/>
            </a:pPr>
            <a:r>
              <a:rPr lang="en-US" altLang="en-US" sz="2800" dirty="0" smtClean="0"/>
              <a:t>(Title VIII of the Civil Rights Act of 1968)</a:t>
            </a:r>
          </a:p>
          <a:p>
            <a:r>
              <a:rPr lang="en-US" altLang="en-US" sz="2800" dirty="0" smtClean="0"/>
              <a:t>Passed </a:t>
            </a:r>
            <a:r>
              <a:rPr lang="en-US" altLang="en-US" sz="2800" dirty="0"/>
              <a:t>in 1968 (amended in 1974)</a:t>
            </a:r>
          </a:p>
          <a:p>
            <a:r>
              <a:rPr lang="en-US" altLang="en-US" sz="2800" dirty="0"/>
              <a:t>Prohibits discrimination </a:t>
            </a:r>
            <a:r>
              <a:rPr lang="en-US" altLang="en-US" sz="2800" dirty="0" smtClean="0"/>
              <a:t>in the sale, rental, and financing of housing based on </a:t>
            </a:r>
            <a:r>
              <a:rPr lang="en-US" altLang="en-US" sz="2800" dirty="0"/>
              <a:t>race, color, national origin, </a:t>
            </a:r>
            <a:r>
              <a:rPr lang="en-US" altLang="en-US" sz="2800" dirty="0" smtClean="0"/>
              <a:t>religion, sex, familial status, and disability.</a:t>
            </a:r>
            <a:endParaRPr lang="en-US" altLang="en-US" sz="2800" dirty="0"/>
          </a:p>
          <a:p>
            <a:pPr eaLnBrk="1" hangingPunct="1"/>
            <a:endParaRPr lang="en-US" altLang="en-US" dirty="0" smtClean="0"/>
          </a:p>
        </p:txBody>
      </p:sp>
      <p:sp>
        <p:nvSpPr>
          <p:cNvPr id="2" name="Slide Number Placeholder 1"/>
          <p:cNvSpPr>
            <a:spLocks noGrp="1"/>
          </p:cNvSpPr>
          <p:nvPr>
            <p:ph type="sldNum" sz="quarter" idx="12"/>
          </p:nvPr>
        </p:nvSpPr>
        <p:spPr>
          <a:xfrm>
            <a:off x="7543800" y="5935132"/>
            <a:ext cx="431801" cy="304801"/>
          </a:xfrm>
        </p:spPr>
        <p:txBody>
          <a:bodyPr/>
          <a:lstStyle/>
          <a:p>
            <a:pPr>
              <a:defRPr/>
            </a:pPr>
            <a:fld id="{21C37A49-6555-43B2-822E-4329C70441B6}" type="slidenum">
              <a:rPr lang="en-US" sz="1800" smtClean="0">
                <a:solidFill>
                  <a:schemeClr val="accent2">
                    <a:lumMod val="50000"/>
                  </a:schemeClr>
                </a:solidFill>
              </a:rPr>
              <a:pPr>
                <a:defRPr/>
              </a:pPr>
              <a:t>24</a:t>
            </a:fld>
            <a:endParaRPr lang="en-US" sz="1800" dirty="0">
              <a:solidFill>
                <a:schemeClr val="accent2">
                  <a:lumMod val="50000"/>
                </a:schemeClr>
              </a:solidFill>
            </a:endParaRPr>
          </a:p>
        </p:txBody>
      </p:sp>
    </p:spTree>
    <p:extLst>
      <p:ext uri="{BB962C8B-B14F-4D97-AF65-F5344CB8AC3E}">
        <p14:creationId xmlns:p14="http://schemas.microsoft.com/office/powerpoint/2010/main" val="353731033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Connecticut Fair Housing </a:t>
            </a:r>
            <a:r>
              <a:rPr lang="en-US" sz="3200" dirty="0" smtClean="0"/>
              <a:t>Law</a:t>
            </a:r>
            <a:endParaRPr lang="en-US" sz="3200" dirty="0"/>
          </a:p>
        </p:txBody>
      </p:sp>
      <p:sp>
        <p:nvSpPr>
          <p:cNvPr id="3" name="Content Placeholder 2"/>
          <p:cNvSpPr>
            <a:spLocks noGrp="1"/>
          </p:cNvSpPr>
          <p:nvPr>
            <p:ph idx="1"/>
          </p:nvPr>
        </p:nvSpPr>
        <p:spPr>
          <a:xfrm>
            <a:off x="609601" y="2362200"/>
            <a:ext cx="7848600" cy="3598333"/>
          </a:xfrm>
        </p:spPr>
        <p:txBody>
          <a:bodyPr>
            <a:normAutofit/>
          </a:bodyPr>
          <a:lstStyle/>
          <a:p>
            <a:pPr marL="0" indent="0">
              <a:buNone/>
            </a:pPr>
            <a:r>
              <a:rPr lang="en-US" altLang="en-US" sz="2800" u="sng" dirty="0"/>
              <a:t>Protected </a:t>
            </a:r>
            <a:r>
              <a:rPr lang="en-US" altLang="en-US" sz="2800" u="sng" dirty="0" smtClean="0"/>
              <a:t>classes</a:t>
            </a:r>
            <a:r>
              <a:rPr lang="en-US" altLang="en-US" sz="2800" dirty="0" smtClean="0"/>
              <a:t>:</a:t>
            </a:r>
          </a:p>
          <a:p>
            <a:r>
              <a:rPr lang="en-US" altLang="en-US" sz="2800" dirty="0" smtClean="0"/>
              <a:t>race</a:t>
            </a:r>
            <a:r>
              <a:rPr lang="en-US" altLang="en-US" sz="2800" dirty="0"/>
              <a:t>, </a:t>
            </a:r>
            <a:r>
              <a:rPr lang="en-US" altLang="en-US" sz="2800" dirty="0" smtClean="0"/>
              <a:t>creed, color</a:t>
            </a:r>
            <a:r>
              <a:rPr lang="en-US" altLang="en-US" sz="2800" dirty="0"/>
              <a:t>, national origin, </a:t>
            </a:r>
            <a:r>
              <a:rPr lang="en-US" altLang="en-US" sz="2800" dirty="0" smtClean="0"/>
              <a:t>ancestry, sex</a:t>
            </a:r>
            <a:r>
              <a:rPr lang="en-US" altLang="en-US" sz="2800" dirty="0"/>
              <a:t>, </a:t>
            </a:r>
            <a:r>
              <a:rPr lang="en-US" altLang="en-US" sz="2800" dirty="0" smtClean="0"/>
              <a:t>gender </a:t>
            </a:r>
            <a:r>
              <a:rPr lang="en-US" altLang="en-US" sz="2800" dirty="0"/>
              <a:t>identity or expression, </a:t>
            </a:r>
            <a:r>
              <a:rPr lang="en-US" altLang="en-US" sz="2800" dirty="0" smtClean="0"/>
              <a:t>marital status, age, lawful source of income, familial status</a:t>
            </a:r>
          </a:p>
          <a:p>
            <a:r>
              <a:rPr lang="en-US" altLang="en-US" sz="2800" dirty="0" smtClean="0"/>
              <a:t>veteran status, learning disability, physical or mental disability</a:t>
            </a:r>
            <a:endParaRPr lang="en-US" sz="2800" dirty="0"/>
          </a:p>
        </p:txBody>
      </p:sp>
      <p:sp>
        <p:nvSpPr>
          <p:cNvPr id="4" name="Slide Number Placeholder 3"/>
          <p:cNvSpPr>
            <a:spLocks noGrp="1"/>
          </p:cNvSpPr>
          <p:nvPr>
            <p:ph type="sldNum" sz="quarter" idx="12"/>
          </p:nvPr>
        </p:nvSpPr>
        <p:spPr>
          <a:xfrm>
            <a:off x="7543800" y="5959595"/>
            <a:ext cx="609600" cy="287867"/>
          </a:xfrm>
        </p:spPr>
        <p:txBody>
          <a:bodyPr/>
          <a:lstStyle/>
          <a:p>
            <a:pPr>
              <a:defRPr/>
            </a:pPr>
            <a:fld id="{21C37A49-6555-43B2-822E-4329C70441B6}" type="slidenum">
              <a:rPr lang="en-US" sz="1800" smtClean="0">
                <a:solidFill>
                  <a:schemeClr val="accent2">
                    <a:lumMod val="50000"/>
                  </a:schemeClr>
                </a:solidFill>
              </a:rPr>
              <a:pPr>
                <a:defRPr/>
              </a:pPr>
              <a:t>25</a:t>
            </a:fld>
            <a:endParaRPr lang="en-US" sz="1800" dirty="0">
              <a:solidFill>
                <a:schemeClr val="accent2">
                  <a:lumMod val="50000"/>
                </a:schemeClr>
              </a:solidFill>
            </a:endParaRPr>
          </a:p>
        </p:txBody>
      </p:sp>
    </p:spTree>
    <p:extLst>
      <p:ext uri="{BB962C8B-B14F-4D97-AF65-F5344CB8AC3E}">
        <p14:creationId xmlns:p14="http://schemas.microsoft.com/office/powerpoint/2010/main" val="91259573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Familial Status</a:t>
            </a:r>
            <a:endParaRPr lang="en-US" sz="3200" dirty="0"/>
          </a:p>
        </p:txBody>
      </p:sp>
      <p:sp>
        <p:nvSpPr>
          <p:cNvPr id="3" name="Content Placeholder 2"/>
          <p:cNvSpPr>
            <a:spLocks noGrp="1"/>
          </p:cNvSpPr>
          <p:nvPr>
            <p:ph idx="1"/>
          </p:nvPr>
        </p:nvSpPr>
        <p:spPr>
          <a:xfrm>
            <a:off x="914400" y="2490135"/>
            <a:ext cx="7467600" cy="3444997"/>
          </a:xfrm>
        </p:spPr>
        <p:txBody>
          <a:bodyPr>
            <a:normAutofit/>
          </a:bodyPr>
          <a:lstStyle/>
          <a:p>
            <a:pPr marL="0" indent="0">
              <a:lnSpc>
                <a:spcPct val="90000"/>
              </a:lnSpc>
              <a:buNone/>
            </a:pPr>
            <a:r>
              <a:rPr lang="en-US" altLang="en-US" sz="2800" dirty="0" smtClean="0"/>
              <a:t>Familial Status Households include:</a:t>
            </a:r>
          </a:p>
          <a:p>
            <a:pPr>
              <a:lnSpc>
                <a:spcPct val="90000"/>
              </a:lnSpc>
            </a:pPr>
            <a:r>
              <a:rPr lang="en-US" altLang="en-US" sz="2800" dirty="0" smtClean="0"/>
              <a:t>a </a:t>
            </a:r>
            <a:r>
              <a:rPr lang="en-US" altLang="en-US" sz="2800" dirty="0"/>
              <a:t>parent or guardian and children under 18, or someone standing in the place of a parent or </a:t>
            </a:r>
            <a:r>
              <a:rPr lang="en-US" altLang="en-US" sz="2800" dirty="0" smtClean="0"/>
              <a:t>guardian</a:t>
            </a:r>
          </a:p>
          <a:p>
            <a:pPr>
              <a:lnSpc>
                <a:spcPct val="90000"/>
              </a:lnSpc>
            </a:pPr>
            <a:r>
              <a:rPr lang="en-US" altLang="en-US" sz="2800" dirty="0" smtClean="0"/>
              <a:t>a </a:t>
            </a:r>
            <a:r>
              <a:rPr lang="en-US" altLang="en-US" sz="2800" dirty="0"/>
              <a:t>pregnant </a:t>
            </a:r>
            <a:r>
              <a:rPr lang="en-US" altLang="en-US" sz="2800" dirty="0" smtClean="0"/>
              <a:t>woman</a:t>
            </a:r>
          </a:p>
          <a:p>
            <a:pPr>
              <a:lnSpc>
                <a:spcPct val="90000"/>
              </a:lnSpc>
            </a:pPr>
            <a:r>
              <a:rPr lang="en-US" altLang="en-US" sz="2800" dirty="0"/>
              <a:t>f</a:t>
            </a:r>
            <a:r>
              <a:rPr lang="en-US" altLang="en-US" sz="2800" dirty="0" smtClean="0"/>
              <a:t>amilies in </a:t>
            </a:r>
            <a:r>
              <a:rPr lang="en-US" altLang="en-US" sz="2800" dirty="0"/>
              <a:t>the process of obtaining custody of a child under the age of 18</a:t>
            </a:r>
          </a:p>
        </p:txBody>
      </p:sp>
      <p:sp>
        <p:nvSpPr>
          <p:cNvPr id="4" name="Slide Number Placeholder 3"/>
          <p:cNvSpPr>
            <a:spLocks noGrp="1"/>
          </p:cNvSpPr>
          <p:nvPr>
            <p:ph type="sldNum" sz="quarter" idx="12"/>
          </p:nvPr>
        </p:nvSpPr>
        <p:spPr>
          <a:xfrm>
            <a:off x="7315200" y="5867400"/>
            <a:ext cx="660401" cy="372533"/>
          </a:xfrm>
        </p:spPr>
        <p:txBody>
          <a:bodyPr/>
          <a:lstStyle/>
          <a:p>
            <a:pPr>
              <a:defRPr/>
            </a:pPr>
            <a:fld id="{21C37A49-6555-43B2-822E-4329C70441B6}" type="slidenum">
              <a:rPr lang="en-US" sz="1800" smtClean="0">
                <a:solidFill>
                  <a:schemeClr val="accent2">
                    <a:lumMod val="50000"/>
                  </a:schemeClr>
                </a:solidFill>
              </a:rPr>
              <a:pPr>
                <a:defRPr/>
              </a:pPr>
              <a:t>26</a:t>
            </a:fld>
            <a:endParaRPr lang="en-US" sz="1800" dirty="0">
              <a:solidFill>
                <a:schemeClr val="accent2">
                  <a:lumMod val="50000"/>
                </a:schemeClr>
              </a:solidFill>
            </a:endParaRPr>
          </a:p>
        </p:txBody>
      </p:sp>
    </p:spTree>
    <p:extLst>
      <p:ext uri="{BB962C8B-B14F-4D97-AF65-F5344CB8AC3E}">
        <p14:creationId xmlns:p14="http://schemas.microsoft.com/office/powerpoint/2010/main" val="76425407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normAutofit/>
          </a:bodyPr>
          <a:lstStyle/>
          <a:p>
            <a:pPr eaLnBrk="1" hangingPunct="1"/>
            <a:r>
              <a:rPr lang="en-US" altLang="en-US" sz="3200" dirty="0" smtClean="0"/>
              <a:t>Disability</a:t>
            </a:r>
            <a:br>
              <a:rPr lang="en-US" altLang="en-US" sz="3200" dirty="0" smtClean="0"/>
            </a:br>
            <a:r>
              <a:rPr lang="en-US" altLang="en-US" sz="3200" dirty="0" smtClean="0"/>
              <a:t>Definition</a:t>
            </a:r>
            <a:endParaRPr lang="en-US" altLang="en-US" sz="3200" dirty="0"/>
          </a:p>
        </p:txBody>
      </p:sp>
      <p:sp>
        <p:nvSpPr>
          <p:cNvPr id="34819" name="Rectangle 3"/>
          <p:cNvSpPr>
            <a:spLocks noGrp="1" noChangeArrowheads="1"/>
          </p:cNvSpPr>
          <p:nvPr>
            <p:ph type="body" idx="1"/>
          </p:nvPr>
        </p:nvSpPr>
        <p:spPr>
          <a:xfrm>
            <a:off x="685800" y="2517835"/>
            <a:ext cx="7772400" cy="3578165"/>
          </a:xfrm>
        </p:spPr>
        <p:txBody>
          <a:bodyPr>
            <a:noAutofit/>
          </a:bodyPr>
          <a:lstStyle/>
          <a:p>
            <a:pPr eaLnBrk="1" hangingPunct="1">
              <a:lnSpc>
                <a:spcPct val="90000"/>
              </a:lnSpc>
            </a:pPr>
            <a:r>
              <a:rPr lang="en-US" altLang="en-US" sz="2800" dirty="0" smtClean="0"/>
              <a:t>Physical or mental “impairment”</a:t>
            </a:r>
          </a:p>
          <a:p>
            <a:pPr lvl="1" eaLnBrk="1" hangingPunct="1">
              <a:lnSpc>
                <a:spcPct val="90000"/>
              </a:lnSpc>
            </a:pPr>
            <a:r>
              <a:rPr lang="en-US" altLang="en-US" sz="2400" dirty="0"/>
              <a:t>a condition or disease that affects the mind or the body</a:t>
            </a:r>
          </a:p>
          <a:p>
            <a:pPr eaLnBrk="1" hangingPunct="1">
              <a:lnSpc>
                <a:spcPct val="90000"/>
              </a:lnSpc>
            </a:pPr>
            <a:r>
              <a:rPr lang="en-US" altLang="en-US" sz="2800" dirty="0"/>
              <a:t>t</a:t>
            </a:r>
            <a:r>
              <a:rPr lang="en-US" altLang="en-US" sz="2800" dirty="0" smtClean="0"/>
              <a:t>hat “substantially” limits</a:t>
            </a:r>
          </a:p>
          <a:p>
            <a:pPr lvl="1" eaLnBrk="1" hangingPunct="1">
              <a:lnSpc>
                <a:spcPct val="90000"/>
              </a:lnSpc>
            </a:pPr>
            <a:r>
              <a:rPr lang="en-US" altLang="en-US" sz="2400" dirty="0"/>
              <a:t>for a long period of time or to a great degree</a:t>
            </a:r>
          </a:p>
          <a:p>
            <a:pPr eaLnBrk="1" hangingPunct="1">
              <a:lnSpc>
                <a:spcPct val="90000"/>
              </a:lnSpc>
            </a:pPr>
            <a:r>
              <a:rPr lang="en-US" altLang="en-US" sz="2800" dirty="0" smtClean="0"/>
              <a:t>one or more “major life functions”</a:t>
            </a:r>
          </a:p>
          <a:p>
            <a:pPr lvl="1" eaLnBrk="1" hangingPunct="1">
              <a:lnSpc>
                <a:spcPct val="90000"/>
              </a:lnSpc>
            </a:pPr>
            <a:r>
              <a:rPr lang="en-US" altLang="en-US" sz="2400" dirty="0"/>
              <a:t>walking, talking, breathing, seeing, hearing, self-care, paying bills, etc.</a:t>
            </a:r>
          </a:p>
        </p:txBody>
      </p:sp>
      <p:sp>
        <p:nvSpPr>
          <p:cNvPr id="2" name="Slide Number Placeholder 1"/>
          <p:cNvSpPr>
            <a:spLocks noGrp="1"/>
          </p:cNvSpPr>
          <p:nvPr>
            <p:ph type="sldNum" sz="quarter" idx="12"/>
          </p:nvPr>
        </p:nvSpPr>
        <p:spPr>
          <a:xfrm>
            <a:off x="7391400" y="5791200"/>
            <a:ext cx="584201" cy="448733"/>
          </a:xfrm>
        </p:spPr>
        <p:txBody>
          <a:bodyPr/>
          <a:lstStyle/>
          <a:p>
            <a:pPr>
              <a:defRPr/>
            </a:pPr>
            <a:fld id="{21C37A49-6555-43B2-822E-4329C70441B6}" type="slidenum">
              <a:rPr lang="en-US" sz="1800" smtClean="0">
                <a:solidFill>
                  <a:schemeClr val="accent2">
                    <a:lumMod val="50000"/>
                  </a:schemeClr>
                </a:solidFill>
              </a:rPr>
              <a:pPr>
                <a:defRPr/>
              </a:pPr>
              <a:t>27</a:t>
            </a:fld>
            <a:endParaRPr lang="en-US" sz="1800" dirty="0">
              <a:solidFill>
                <a:schemeClr val="accent2">
                  <a:lumMod val="50000"/>
                </a:schemeClr>
              </a:solidFill>
            </a:endParaRPr>
          </a:p>
        </p:txBody>
      </p:sp>
    </p:spTree>
    <p:extLst>
      <p:ext uri="{BB962C8B-B14F-4D97-AF65-F5344CB8AC3E}">
        <p14:creationId xmlns:p14="http://schemas.microsoft.com/office/powerpoint/2010/main" val="16245495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4818"/>
                                        </p:tgtEl>
                                        <p:attrNameLst>
                                          <p:attrName>style.visibility</p:attrName>
                                        </p:attrNameLst>
                                      </p:cBhvr>
                                      <p:to>
                                        <p:strVal val="visible"/>
                                      </p:to>
                                    </p:set>
                                    <p:animEffect transition="in" filter="fade">
                                      <p:cBhvr>
                                        <p:cTn id="7" dur="2000"/>
                                        <p:tgtEl>
                                          <p:spTgt spid="3481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4819">
                                            <p:txEl>
                                              <p:pRg st="0" end="0"/>
                                            </p:txEl>
                                          </p:spTgt>
                                        </p:tgtEl>
                                        <p:attrNameLst>
                                          <p:attrName>style.visibility</p:attrName>
                                        </p:attrNameLst>
                                      </p:cBhvr>
                                      <p:to>
                                        <p:strVal val="visible"/>
                                      </p:to>
                                    </p:set>
                                    <p:animEffect transition="in" filter="fade">
                                      <p:cBhvr>
                                        <p:cTn id="12" dur="2000"/>
                                        <p:tgtEl>
                                          <p:spTgt spid="34819">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4819">
                                            <p:txEl>
                                              <p:pRg st="1" end="1"/>
                                            </p:txEl>
                                          </p:spTgt>
                                        </p:tgtEl>
                                        <p:attrNameLst>
                                          <p:attrName>style.visibility</p:attrName>
                                        </p:attrNameLst>
                                      </p:cBhvr>
                                      <p:to>
                                        <p:strVal val="visible"/>
                                      </p:to>
                                    </p:set>
                                    <p:animEffect transition="in" filter="fade">
                                      <p:cBhvr>
                                        <p:cTn id="15" dur="2000"/>
                                        <p:tgtEl>
                                          <p:spTgt spid="34819">
                                            <p:txEl>
                                              <p:pRg st="1" end="1"/>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4819">
                                            <p:txEl>
                                              <p:pRg st="2" end="2"/>
                                            </p:txEl>
                                          </p:spTgt>
                                        </p:tgtEl>
                                        <p:attrNameLst>
                                          <p:attrName>style.visibility</p:attrName>
                                        </p:attrNameLst>
                                      </p:cBhvr>
                                      <p:to>
                                        <p:strVal val="visible"/>
                                      </p:to>
                                    </p:set>
                                    <p:animEffect transition="in" filter="fade">
                                      <p:cBhvr>
                                        <p:cTn id="20" dur="2000"/>
                                        <p:tgtEl>
                                          <p:spTgt spid="34819">
                                            <p:txEl>
                                              <p:pRg st="2" end="2"/>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4819">
                                            <p:txEl>
                                              <p:pRg st="3" end="3"/>
                                            </p:txEl>
                                          </p:spTgt>
                                        </p:tgtEl>
                                        <p:attrNameLst>
                                          <p:attrName>style.visibility</p:attrName>
                                        </p:attrNameLst>
                                      </p:cBhvr>
                                      <p:to>
                                        <p:strVal val="visible"/>
                                      </p:to>
                                    </p:set>
                                    <p:animEffect transition="in" filter="fade">
                                      <p:cBhvr>
                                        <p:cTn id="23" dur="2000"/>
                                        <p:tgtEl>
                                          <p:spTgt spid="34819">
                                            <p:txEl>
                                              <p:pRg st="3" end="3"/>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4819">
                                            <p:txEl>
                                              <p:pRg st="4" end="4"/>
                                            </p:txEl>
                                          </p:spTgt>
                                        </p:tgtEl>
                                        <p:attrNameLst>
                                          <p:attrName>style.visibility</p:attrName>
                                        </p:attrNameLst>
                                      </p:cBhvr>
                                      <p:to>
                                        <p:strVal val="visible"/>
                                      </p:to>
                                    </p:set>
                                    <p:animEffect transition="in" filter="fade">
                                      <p:cBhvr>
                                        <p:cTn id="28" dur="2000"/>
                                        <p:tgtEl>
                                          <p:spTgt spid="34819">
                                            <p:txEl>
                                              <p:pRg st="4" end="4"/>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4819">
                                            <p:txEl>
                                              <p:pRg st="5" end="5"/>
                                            </p:txEl>
                                          </p:spTgt>
                                        </p:tgtEl>
                                        <p:attrNameLst>
                                          <p:attrName>style.visibility</p:attrName>
                                        </p:attrNameLst>
                                      </p:cBhvr>
                                      <p:to>
                                        <p:strVal val="visible"/>
                                      </p:to>
                                    </p:set>
                                    <p:animEffect transition="in" filter="fade">
                                      <p:cBhvr>
                                        <p:cTn id="31" dur="2000"/>
                                        <p:tgtEl>
                                          <p:spTgt spid="3481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p:bldP spid="34819"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altLang="en-US" sz="3200" dirty="0" smtClean="0"/>
              <a:t>Disability, cont’d</a:t>
            </a:r>
            <a:br>
              <a:rPr lang="en-US" altLang="en-US" sz="3200" dirty="0" smtClean="0"/>
            </a:br>
            <a:r>
              <a:rPr lang="en-US" altLang="en-US" sz="3200" dirty="0" smtClean="0"/>
              <a:t>Definition</a:t>
            </a:r>
            <a:endParaRPr lang="en-US" altLang="en-US" sz="3200" dirty="0"/>
          </a:p>
        </p:txBody>
      </p:sp>
      <p:sp>
        <p:nvSpPr>
          <p:cNvPr id="22531" name="Rectangle 3"/>
          <p:cNvSpPr>
            <a:spLocks noGrp="1" noChangeArrowheads="1"/>
          </p:cNvSpPr>
          <p:nvPr>
            <p:ph type="body" idx="1"/>
          </p:nvPr>
        </p:nvSpPr>
        <p:spPr/>
        <p:txBody>
          <a:bodyPr>
            <a:normAutofit fontScale="92500"/>
          </a:bodyPr>
          <a:lstStyle/>
          <a:p>
            <a:pPr eaLnBrk="1" hangingPunct="1"/>
            <a:r>
              <a:rPr lang="en-US" altLang="en-US" sz="3200" dirty="0" smtClean="0"/>
              <a:t>record of having a substantial impairment</a:t>
            </a:r>
          </a:p>
          <a:p>
            <a:pPr lvl="1" eaLnBrk="1" hangingPunct="1"/>
            <a:r>
              <a:rPr lang="en-US" altLang="en-US" sz="3000" dirty="0"/>
              <a:t>R</a:t>
            </a:r>
            <a:r>
              <a:rPr lang="en-US" altLang="en-US" sz="3000" dirty="0" smtClean="0"/>
              <a:t>eceipt </a:t>
            </a:r>
            <a:r>
              <a:rPr lang="en-US" altLang="en-US" sz="3000" dirty="0"/>
              <a:t>of SSI, SSDI, history of treatment or </a:t>
            </a:r>
            <a:r>
              <a:rPr lang="en-US" altLang="en-US" sz="3000" dirty="0" smtClean="0"/>
              <a:t>hospitalization</a:t>
            </a:r>
            <a:endParaRPr lang="en-US" altLang="en-US" sz="3000" dirty="0"/>
          </a:p>
          <a:p>
            <a:pPr eaLnBrk="1" hangingPunct="1"/>
            <a:r>
              <a:rPr lang="en-US" altLang="en-US" sz="3500" dirty="0" smtClean="0"/>
              <a:t>considered by others to be disabled</a:t>
            </a:r>
          </a:p>
          <a:p>
            <a:pPr lvl="1"/>
            <a:r>
              <a:rPr lang="en-US" altLang="en-US" sz="3000" dirty="0" smtClean="0"/>
              <a:t>Person in recovery from drug or alcohol abuse is considered disabled</a:t>
            </a:r>
          </a:p>
          <a:p>
            <a:pPr eaLnBrk="1" hangingPunct="1"/>
            <a:endParaRPr lang="en-US" altLang="en-US" dirty="0" smtClean="0"/>
          </a:p>
        </p:txBody>
      </p:sp>
      <p:sp>
        <p:nvSpPr>
          <p:cNvPr id="2" name="Slide Number Placeholder 1"/>
          <p:cNvSpPr>
            <a:spLocks noGrp="1"/>
          </p:cNvSpPr>
          <p:nvPr>
            <p:ph type="sldNum" sz="quarter" idx="12"/>
          </p:nvPr>
        </p:nvSpPr>
        <p:spPr>
          <a:xfrm>
            <a:off x="7391400" y="5791200"/>
            <a:ext cx="584201" cy="448733"/>
          </a:xfrm>
        </p:spPr>
        <p:txBody>
          <a:bodyPr/>
          <a:lstStyle/>
          <a:p>
            <a:pPr>
              <a:defRPr/>
            </a:pPr>
            <a:fld id="{21C37A49-6555-43B2-822E-4329C70441B6}" type="slidenum">
              <a:rPr lang="en-US" sz="1800" smtClean="0"/>
              <a:pPr>
                <a:defRPr/>
              </a:pPr>
              <a:t>28</a:t>
            </a:fld>
            <a:endParaRPr lang="en-US" sz="1800" dirty="0"/>
          </a:p>
        </p:txBody>
      </p:sp>
    </p:spTree>
    <p:extLst>
      <p:ext uri="{BB962C8B-B14F-4D97-AF65-F5344CB8AC3E}">
        <p14:creationId xmlns:p14="http://schemas.microsoft.com/office/powerpoint/2010/main" val="321943717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1066800" y="914400"/>
            <a:ext cx="6798734" cy="1303867"/>
          </a:xfrm>
        </p:spPr>
        <p:txBody>
          <a:bodyPr>
            <a:normAutofit/>
          </a:bodyPr>
          <a:lstStyle/>
          <a:p>
            <a:r>
              <a:rPr lang="en-US" altLang="en-US" sz="3200" dirty="0"/>
              <a:t>Is the Person </a:t>
            </a:r>
            <a:r>
              <a:rPr lang="en-US" altLang="en-US" sz="3200" dirty="0" smtClean="0"/>
              <a:t>Covered?—</a:t>
            </a:r>
            <a:r>
              <a:rPr lang="en-US" altLang="en-US" sz="3200" dirty="0"/>
              <a:t>Disability</a:t>
            </a:r>
            <a:endParaRPr lang="en-US" altLang="en-US" sz="3200" dirty="0" smtClean="0"/>
          </a:p>
        </p:txBody>
      </p:sp>
      <p:sp>
        <p:nvSpPr>
          <p:cNvPr id="26627" name="Content Placeholder 2"/>
          <p:cNvSpPr>
            <a:spLocks noGrp="1"/>
          </p:cNvSpPr>
          <p:nvPr>
            <p:ph idx="1"/>
          </p:nvPr>
        </p:nvSpPr>
        <p:spPr/>
        <p:txBody>
          <a:bodyPr>
            <a:normAutofit lnSpcReduction="10000"/>
          </a:bodyPr>
          <a:lstStyle/>
          <a:p>
            <a:r>
              <a:rPr lang="en-US" altLang="en-US" sz="2800" dirty="0" smtClean="0"/>
              <a:t>A person who </a:t>
            </a:r>
            <a:r>
              <a:rPr lang="en-US" altLang="en-US" sz="2800" dirty="0"/>
              <a:t>is a threat to the health or safety of others is not </a:t>
            </a:r>
            <a:r>
              <a:rPr lang="en-US" altLang="en-US" sz="2800" dirty="0" smtClean="0"/>
              <a:t>protected.</a:t>
            </a:r>
            <a:endParaRPr lang="en-US" altLang="en-US" sz="2800" dirty="0"/>
          </a:p>
          <a:p>
            <a:pPr lvl="1"/>
            <a:r>
              <a:rPr lang="en-US" altLang="en-US" sz="2800" dirty="0"/>
              <a:t>Do not have to rent or sell to a person who is a threat to the health of safety of </a:t>
            </a:r>
            <a:r>
              <a:rPr lang="en-US" altLang="en-US" sz="2800" dirty="0" smtClean="0"/>
              <a:t>others.</a:t>
            </a:r>
            <a:endParaRPr lang="en-US" altLang="en-US" sz="2800" dirty="0"/>
          </a:p>
          <a:p>
            <a:pPr lvl="1"/>
            <a:r>
              <a:rPr lang="en-US" altLang="en-US" sz="2800" dirty="0"/>
              <a:t>Must have </a:t>
            </a:r>
            <a:r>
              <a:rPr lang="en-US" altLang="en-US" sz="2800" dirty="0" smtClean="0"/>
              <a:t>evidence that </a:t>
            </a:r>
            <a:r>
              <a:rPr lang="en-US" altLang="en-US" sz="2800" u="sng" dirty="0"/>
              <a:t>this</a:t>
            </a:r>
            <a:r>
              <a:rPr lang="en-US" altLang="en-US" sz="2800" dirty="0"/>
              <a:t> person is a threat to the health of safety of </a:t>
            </a:r>
            <a:r>
              <a:rPr lang="en-US" altLang="en-US" sz="2800" dirty="0" smtClean="0"/>
              <a:t>others.</a:t>
            </a:r>
            <a:endParaRPr lang="en-US" altLang="en-US" sz="2800" dirty="0"/>
          </a:p>
          <a:p>
            <a:pPr lvl="1"/>
            <a:endParaRPr lang="en-US" altLang="en-US" dirty="0" smtClean="0"/>
          </a:p>
        </p:txBody>
      </p:sp>
      <p:sp>
        <p:nvSpPr>
          <p:cNvPr id="2" name="Slide Number Placeholder 1"/>
          <p:cNvSpPr>
            <a:spLocks noGrp="1"/>
          </p:cNvSpPr>
          <p:nvPr>
            <p:ph type="sldNum" sz="quarter" idx="12"/>
          </p:nvPr>
        </p:nvSpPr>
        <p:spPr>
          <a:xfrm>
            <a:off x="7543800" y="5935132"/>
            <a:ext cx="431801" cy="304801"/>
          </a:xfrm>
        </p:spPr>
        <p:txBody>
          <a:bodyPr/>
          <a:lstStyle/>
          <a:p>
            <a:pPr>
              <a:defRPr/>
            </a:pPr>
            <a:fld id="{21C37A49-6555-43B2-822E-4329C70441B6}" type="slidenum">
              <a:rPr lang="en-US" sz="1800" smtClean="0"/>
              <a:pPr>
                <a:defRPr/>
              </a:pPr>
              <a:t>29</a:t>
            </a:fld>
            <a:endParaRPr lang="en-US" sz="1800" dirty="0"/>
          </a:p>
        </p:txBody>
      </p:sp>
    </p:spTree>
    <p:extLst>
      <p:ext uri="{BB962C8B-B14F-4D97-AF65-F5344CB8AC3E}">
        <p14:creationId xmlns:p14="http://schemas.microsoft.com/office/powerpoint/2010/main" val="649360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7" name="Rectangle 2"/>
          <p:cNvSpPr>
            <a:spLocks noGrp="1" noChangeArrowheads="1"/>
          </p:cNvSpPr>
          <p:nvPr>
            <p:ph type="title"/>
          </p:nvPr>
        </p:nvSpPr>
        <p:spPr>
          <a:xfrm>
            <a:off x="1364733" y="761408"/>
            <a:ext cx="6711046" cy="1524001"/>
          </a:xfrm>
        </p:spPr>
        <p:txBody>
          <a:bodyPr>
            <a:normAutofit fontScale="90000"/>
          </a:bodyPr>
          <a:lstStyle/>
          <a:p>
            <a:pPr eaLnBrk="1" hangingPunct="1"/>
            <a:r>
              <a:rPr lang="en-US" sz="3200" dirty="0" smtClean="0">
                <a:solidFill>
                  <a:schemeClr val="accent2">
                    <a:lumMod val="75000"/>
                  </a:schemeClr>
                </a:solidFill>
              </a:rPr>
              <a:t>Overview of this </a:t>
            </a:r>
            <a:r>
              <a:rPr lang="en-US" sz="3200" dirty="0">
                <a:solidFill>
                  <a:schemeClr val="accent2">
                    <a:lumMod val="75000"/>
                  </a:schemeClr>
                </a:solidFill>
              </a:rPr>
              <a:t>3</a:t>
            </a:r>
            <a:r>
              <a:rPr lang="en-US" sz="3200" dirty="0" smtClean="0">
                <a:solidFill>
                  <a:schemeClr val="accent2">
                    <a:lumMod val="75000"/>
                  </a:schemeClr>
                </a:solidFill>
              </a:rPr>
              <a:t>-Hour Mandatory Continuing Education Course for all</a:t>
            </a:r>
            <a:br>
              <a:rPr lang="en-US" sz="3200" dirty="0" smtClean="0">
                <a:solidFill>
                  <a:schemeClr val="accent2">
                    <a:lumMod val="75000"/>
                  </a:schemeClr>
                </a:solidFill>
              </a:rPr>
            </a:br>
            <a:r>
              <a:rPr lang="en-US" sz="3200" dirty="0" smtClean="0">
                <a:solidFill>
                  <a:schemeClr val="accent2">
                    <a:lumMod val="75000"/>
                  </a:schemeClr>
                </a:solidFill>
              </a:rPr>
              <a:t>Connecticut Real Estate Licensees</a:t>
            </a:r>
          </a:p>
        </p:txBody>
      </p:sp>
      <p:sp>
        <p:nvSpPr>
          <p:cNvPr id="4" name="Slide Number Placeholder 3"/>
          <p:cNvSpPr>
            <a:spLocks noGrp="1"/>
          </p:cNvSpPr>
          <p:nvPr>
            <p:ph type="sldNum" sz="quarter" idx="12"/>
          </p:nvPr>
        </p:nvSpPr>
        <p:spPr/>
        <p:txBody>
          <a:bodyPr/>
          <a:lstStyle/>
          <a:p>
            <a:pPr>
              <a:defRPr/>
            </a:pPr>
            <a:fld id="{21C37A49-6555-43B2-822E-4329C70441B6}" type="slidenum">
              <a:rPr lang="en-US" sz="1800" smtClean="0">
                <a:solidFill>
                  <a:schemeClr val="accent4">
                    <a:lumMod val="50000"/>
                  </a:schemeClr>
                </a:solidFill>
              </a:rPr>
              <a:pPr>
                <a:defRPr/>
              </a:pPr>
              <a:t>3</a:t>
            </a:fld>
            <a:endParaRPr lang="en-US" sz="1800" dirty="0">
              <a:solidFill>
                <a:schemeClr val="accent4">
                  <a:lumMod val="50000"/>
                </a:schemeClr>
              </a:solidFill>
            </a:endParaRPr>
          </a:p>
        </p:txBody>
      </p:sp>
      <p:sp>
        <p:nvSpPr>
          <p:cNvPr id="5" name="Rectangle 4"/>
          <p:cNvSpPr/>
          <p:nvPr/>
        </p:nvSpPr>
        <p:spPr>
          <a:xfrm>
            <a:off x="1219200" y="2468092"/>
            <a:ext cx="3581400" cy="2305246"/>
          </a:xfrm>
          <a:prstGeom prst="rect">
            <a:avLst/>
          </a:prstGeom>
        </p:spPr>
        <p:txBody>
          <a:bodyPr wrap="square">
            <a:spAutoFit/>
          </a:bodyPr>
          <a:lstStyle/>
          <a:p>
            <a:pPr marL="285750" lvl="0" indent="-285750">
              <a:spcBef>
                <a:spcPct val="20000"/>
              </a:spcBef>
              <a:spcAft>
                <a:spcPts val="600"/>
              </a:spcAft>
              <a:buClr>
                <a:srgbClr val="99CB38"/>
              </a:buClr>
              <a:buSzPct val="115000"/>
              <a:buFont typeface="Arial"/>
              <a:buChar char="•"/>
            </a:pPr>
            <a:r>
              <a:rPr lang="en-US" sz="2800" dirty="0" smtClean="0">
                <a:solidFill>
                  <a:srgbClr val="37A76F">
                    <a:lumMod val="50000"/>
                  </a:srgbClr>
                </a:solidFill>
              </a:rPr>
              <a:t>Security Deposits</a:t>
            </a:r>
          </a:p>
          <a:p>
            <a:pPr marL="285750" lvl="0" indent="-285750">
              <a:spcBef>
                <a:spcPct val="20000"/>
              </a:spcBef>
              <a:spcAft>
                <a:spcPts val="600"/>
              </a:spcAft>
              <a:buClr>
                <a:srgbClr val="99CB38"/>
              </a:buClr>
              <a:buSzPct val="115000"/>
              <a:buFont typeface="Arial"/>
              <a:buChar char="•"/>
            </a:pPr>
            <a:r>
              <a:rPr lang="en-US" sz="2800" dirty="0" smtClean="0">
                <a:solidFill>
                  <a:srgbClr val="37A76F">
                    <a:lumMod val="50000"/>
                  </a:srgbClr>
                </a:solidFill>
              </a:rPr>
              <a:t>Licensee Mistakes</a:t>
            </a:r>
            <a:endParaRPr lang="en-US" sz="2800" dirty="0">
              <a:solidFill>
                <a:srgbClr val="37A76F">
                  <a:lumMod val="50000"/>
                </a:srgbClr>
              </a:solidFill>
            </a:endParaRPr>
          </a:p>
          <a:p>
            <a:pPr marL="285750" indent="-285750">
              <a:spcBef>
                <a:spcPct val="20000"/>
              </a:spcBef>
              <a:spcAft>
                <a:spcPts val="600"/>
              </a:spcAft>
              <a:buClr>
                <a:srgbClr val="99CB38"/>
              </a:buClr>
              <a:buSzPct val="115000"/>
              <a:buFont typeface="Arial"/>
              <a:buChar char="•"/>
            </a:pPr>
            <a:r>
              <a:rPr lang="en-US" sz="2800" dirty="0" smtClean="0">
                <a:solidFill>
                  <a:srgbClr val="37A76F">
                    <a:lumMod val="50000"/>
                  </a:srgbClr>
                </a:solidFill>
              </a:rPr>
              <a:t>Fair </a:t>
            </a:r>
            <a:r>
              <a:rPr lang="en-US" sz="2800" dirty="0">
                <a:solidFill>
                  <a:srgbClr val="37A76F">
                    <a:lumMod val="50000"/>
                  </a:srgbClr>
                </a:solidFill>
              </a:rPr>
              <a:t>Housing </a:t>
            </a:r>
            <a:r>
              <a:rPr lang="en-US" sz="2800" dirty="0" smtClean="0">
                <a:solidFill>
                  <a:srgbClr val="37A76F">
                    <a:lumMod val="50000"/>
                  </a:srgbClr>
                </a:solidFill>
              </a:rPr>
              <a:t>Laws</a:t>
            </a:r>
          </a:p>
          <a:p>
            <a:pPr marL="285750" indent="-285750">
              <a:spcBef>
                <a:spcPct val="20000"/>
              </a:spcBef>
              <a:spcAft>
                <a:spcPts val="600"/>
              </a:spcAft>
              <a:buClr>
                <a:srgbClr val="99CB38"/>
              </a:buClr>
              <a:buSzPct val="115000"/>
              <a:buFont typeface="Arial"/>
              <a:buChar char="•"/>
            </a:pPr>
            <a:r>
              <a:rPr lang="en-US" sz="2800" dirty="0" smtClean="0">
                <a:solidFill>
                  <a:srgbClr val="37A76F">
                    <a:lumMod val="50000"/>
                  </a:srgbClr>
                </a:solidFill>
              </a:rPr>
              <a:t>NAR Principles</a:t>
            </a:r>
            <a:endParaRPr lang="en-US" sz="2800" dirty="0">
              <a:solidFill>
                <a:srgbClr val="37A76F">
                  <a:lumMod val="50000"/>
                </a:srgbClr>
              </a:solidFill>
            </a:endParaRPr>
          </a:p>
        </p:txBody>
      </p:sp>
      <p:sp>
        <p:nvSpPr>
          <p:cNvPr id="3" name="Rectangle 2"/>
          <p:cNvSpPr/>
          <p:nvPr/>
        </p:nvSpPr>
        <p:spPr>
          <a:xfrm>
            <a:off x="654276" y="4956021"/>
            <a:ext cx="8000999" cy="535531"/>
          </a:xfrm>
          <a:prstGeom prst="rect">
            <a:avLst/>
          </a:prstGeom>
        </p:spPr>
        <p:txBody>
          <a:bodyPr wrap="square">
            <a:spAutoFit/>
          </a:bodyPr>
          <a:lstStyle/>
          <a:p>
            <a:pPr>
              <a:lnSpc>
                <a:spcPct val="80000"/>
              </a:lnSpc>
            </a:pPr>
            <a:r>
              <a:rPr lang="en-US" b="1" dirty="0">
                <a:solidFill>
                  <a:schemeClr val="tx2"/>
                </a:solidFill>
              </a:rPr>
              <a:t>This course meets the minimum requirements as set forth by the </a:t>
            </a:r>
            <a:r>
              <a:rPr lang="en-US" b="1" dirty="0" smtClean="0">
                <a:solidFill>
                  <a:schemeClr val="tx2"/>
                </a:solidFill>
              </a:rPr>
              <a:t>Connecticut Department </a:t>
            </a:r>
            <a:r>
              <a:rPr lang="en-US" b="1" dirty="0">
                <a:solidFill>
                  <a:schemeClr val="tx2"/>
                </a:solidFill>
              </a:rPr>
              <a:t>of Consumer </a:t>
            </a:r>
            <a:r>
              <a:rPr lang="en-US" b="1" dirty="0" smtClean="0">
                <a:solidFill>
                  <a:schemeClr val="tx2"/>
                </a:solidFill>
              </a:rPr>
              <a:t>Protection and Connecticut Real </a:t>
            </a:r>
            <a:r>
              <a:rPr lang="en-US" b="1" dirty="0">
                <a:solidFill>
                  <a:schemeClr val="tx2"/>
                </a:solidFill>
              </a:rPr>
              <a:t>Estate Commission</a:t>
            </a:r>
            <a:r>
              <a:rPr lang="en-US" b="1" dirty="0" smtClean="0">
                <a:solidFill>
                  <a:schemeClr val="tx2"/>
                </a:solidFill>
              </a:rPr>
              <a:t>.</a:t>
            </a:r>
            <a:endParaRPr lang="en-US" b="1" dirty="0">
              <a:solidFill>
                <a:schemeClr val="tx2"/>
              </a:solidFill>
            </a:endParaRPr>
          </a:p>
        </p:txBody>
      </p:sp>
      <p:sp>
        <p:nvSpPr>
          <p:cNvPr id="2" name="Rectangle 1"/>
          <p:cNvSpPr/>
          <p:nvPr/>
        </p:nvSpPr>
        <p:spPr>
          <a:xfrm>
            <a:off x="762000" y="5881487"/>
            <a:ext cx="1888659" cy="369332"/>
          </a:xfrm>
          <a:prstGeom prst="rect">
            <a:avLst/>
          </a:prstGeom>
        </p:spPr>
        <p:txBody>
          <a:bodyPr wrap="none">
            <a:spAutoFit/>
          </a:bodyPr>
          <a:lstStyle/>
          <a:p>
            <a:pPr lvl="0">
              <a:spcBef>
                <a:spcPts val="0"/>
              </a:spcBef>
              <a:buClrTx/>
              <a:buSzTx/>
              <a:buNone/>
              <a:defRPr/>
            </a:pPr>
            <a:r>
              <a:rPr lang="en-US" dirty="0">
                <a:solidFill>
                  <a:srgbClr val="63A537"/>
                </a:solidFill>
              </a:rPr>
              <a:t>CT 2018-2020 CE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41301" y="2834086"/>
            <a:ext cx="2867025" cy="1590675"/>
          </a:xfrm>
          <a:prstGeom prst="rect">
            <a:avLst/>
          </a:prstGeom>
        </p:spPr>
      </p:pic>
    </p:spTree>
    <p:extLst>
      <p:ext uri="{BB962C8B-B14F-4D97-AF65-F5344CB8AC3E}">
        <p14:creationId xmlns:p14="http://schemas.microsoft.com/office/powerpoint/2010/main" val="39826628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normAutofit/>
          </a:bodyPr>
          <a:lstStyle/>
          <a:p>
            <a:pPr eaLnBrk="1" hangingPunct="1"/>
            <a:r>
              <a:rPr lang="en-US" altLang="en-US" sz="3200" dirty="0"/>
              <a:t>Is the Person </a:t>
            </a:r>
            <a:r>
              <a:rPr lang="en-US" altLang="en-US" sz="3200" dirty="0" smtClean="0"/>
              <a:t>Covered?</a:t>
            </a:r>
            <a:br>
              <a:rPr lang="en-US" altLang="en-US" sz="3200" dirty="0" smtClean="0"/>
            </a:br>
            <a:r>
              <a:rPr lang="en-US" altLang="en-US" sz="3200" dirty="0" smtClean="0"/>
              <a:t>Connecticut Fair </a:t>
            </a:r>
            <a:r>
              <a:rPr lang="en-US" altLang="en-US" sz="3200" dirty="0"/>
              <a:t>Housing Act</a:t>
            </a:r>
          </a:p>
        </p:txBody>
      </p:sp>
      <p:sp>
        <p:nvSpPr>
          <p:cNvPr id="37891" name="Rectangle 3"/>
          <p:cNvSpPr>
            <a:spLocks noGrp="1" noChangeArrowheads="1"/>
          </p:cNvSpPr>
          <p:nvPr>
            <p:ph type="body" idx="1"/>
          </p:nvPr>
        </p:nvSpPr>
        <p:spPr/>
        <p:txBody>
          <a:bodyPr>
            <a:normAutofit/>
          </a:bodyPr>
          <a:lstStyle/>
          <a:p>
            <a:pPr eaLnBrk="1" hangingPunct="1">
              <a:lnSpc>
                <a:spcPct val="90000"/>
              </a:lnSpc>
            </a:pPr>
            <a:r>
              <a:rPr lang="en-US" altLang="en-US" sz="2800" dirty="0" smtClean="0"/>
              <a:t>Marital Status</a:t>
            </a:r>
          </a:p>
          <a:p>
            <a:pPr lvl="1" eaLnBrk="1" hangingPunct="1">
              <a:lnSpc>
                <a:spcPct val="90000"/>
              </a:lnSpc>
            </a:pPr>
            <a:r>
              <a:rPr lang="en-US" altLang="en-US" sz="2800" dirty="0"/>
              <a:t>Does not protect an unmarried, unrelated man and woman</a:t>
            </a:r>
          </a:p>
          <a:p>
            <a:pPr eaLnBrk="1" hangingPunct="1">
              <a:lnSpc>
                <a:spcPct val="90000"/>
              </a:lnSpc>
            </a:pPr>
            <a:r>
              <a:rPr lang="en-US" altLang="en-US" sz="2800" dirty="0" smtClean="0"/>
              <a:t>Sexual Orientation</a:t>
            </a:r>
          </a:p>
          <a:p>
            <a:pPr lvl="1">
              <a:lnSpc>
                <a:spcPct val="90000"/>
              </a:lnSpc>
            </a:pPr>
            <a:r>
              <a:rPr lang="en-US" altLang="en-US" sz="2800" dirty="0"/>
              <a:t>Having a preference for heterosexuality, homosexuality, or bisexuality</a:t>
            </a:r>
          </a:p>
          <a:p>
            <a:pPr eaLnBrk="1" hangingPunct="1">
              <a:lnSpc>
                <a:spcPct val="90000"/>
              </a:lnSpc>
            </a:pPr>
            <a:r>
              <a:rPr lang="en-US" altLang="en-US" sz="2800" dirty="0" smtClean="0"/>
              <a:t>Age (except minors)</a:t>
            </a:r>
          </a:p>
        </p:txBody>
      </p:sp>
      <p:sp>
        <p:nvSpPr>
          <p:cNvPr id="2" name="Slide Number Placeholder 1"/>
          <p:cNvSpPr>
            <a:spLocks noGrp="1"/>
          </p:cNvSpPr>
          <p:nvPr>
            <p:ph type="sldNum" sz="quarter" idx="12"/>
          </p:nvPr>
        </p:nvSpPr>
        <p:spPr>
          <a:xfrm>
            <a:off x="7467600" y="5935132"/>
            <a:ext cx="508001" cy="304801"/>
          </a:xfrm>
        </p:spPr>
        <p:txBody>
          <a:bodyPr/>
          <a:lstStyle/>
          <a:p>
            <a:pPr>
              <a:defRPr/>
            </a:pPr>
            <a:fld id="{21C37A49-6555-43B2-822E-4329C70441B6}" type="slidenum">
              <a:rPr lang="en-US" sz="1800" smtClean="0">
                <a:solidFill>
                  <a:schemeClr val="accent2">
                    <a:lumMod val="50000"/>
                  </a:schemeClr>
                </a:solidFill>
              </a:rPr>
              <a:pPr>
                <a:defRPr/>
              </a:pPr>
              <a:t>30</a:t>
            </a:fld>
            <a:endParaRPr lang="en-US" sz="1800" dirty="0">
              <a:solidFill>
                <a:schemeClr val="accent2">
                  <a:lumMod val="50000"/>
                </a:schemeClr>
              </a:solidFill>
            </a:endParaRPr>
          </a:p>
        </p:txBody>
      </p:sp>
    </p:spTree>
    <p:extLst>
      <p:ext uri="{BB962C8B-B14F-4D97-AF65-F5344CB8AC3E}">
        <p14:creationId xmlns:p14="http://schemas.microsoft.com/office/powerpoint/2010/main" val="193981126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sz="3200" dirty="0"/>
              <a:t>Is the Person </a:t>
            </a:r>
            <a:r>
              <a:rPr lang="en-US" altLang="en-US" sz="3200" dirty="0" smtClean="0"/>
              <a:t>Covered?</a:t>
            </a:r>
            <a:br>
              <a:rPr lang="en-US" altLang="en-US" sz="3200" dirty="0" smtClean="0"/>
            </a:br>
            <a:r>
              <a:rPr lang="en-US" altLang="en-US" sz="3200" dirty="0" smtClean="0"/>
              <a:t>Connecticut </a:t>
            </a:r>
            <a:r>
              <a:rPr lang="en-US" altLang="en-US" sz="3200" dirty="0"/>
              <a:t>Fair Housing Act</a:t>
            </a:r>
            <a:endParaRPr lang="en-US" sz="3200" dirty="0"/>
          </a:p>
        </p:txBody>
      </p:sp>
      <p:sp>
        <p:nvSpPr>
          <p:cNvPr id="3" name="Content Placeholder 2"/>
          <p:cNvSpPr>
            <a:spLocks noGrp="1"/>
          </p:cNvSpPr>
          <p:nvPr>
            <p:ph idx="1"/>
          </p:nvPr>
        </p:nvSpPr>
        <p:spPr>
          <a:xfrm>
            <a:off x="651933" y="2362200"/>
            <a:ext cx="7848600" cy="3910665"/>
          </a:xfrm>
        </p:spPr>
        <p:txBody>
          <a:bodyPr>
            <a:noAutofit/>
          </a:bodyPr>
          <a:lstStyle/>
          <a:p>
            <a:pPr>
              <a:lnSpc>
                <a:spcPct val="90000"/>
              </a:lnSpc>
            </a:pPr>
            <a:r>
              <a:rPr lang="en-US" altLang="en-US" sz="2800" dirty="0"/>
              <a:t>Lawful Source of Income</a:t>
            </a:r>
          </a:p>
          <a:p>
            <a:pPr lvl="1">
              <a:lnSpc>
                <a:spcPct val="90000"/>
              </a:lnSpc>
            </a:pPr>
            <a:r>
              <a:rPr lang="en-US" altLang="en-US" sz="2400" dirty="0"/>
              <a:t>Includes housing vouchers, security deposit guarantee program, SSI, Social Security Disability, trust funds, disability pension, etc.</a:t>
            </a:r>
          </a:p>
          <a:p>
            <a:pPr>
              <a:lnSpc>
                <a:spcPct val="90000"/>
              </a:lnSpc>
            </a:pPr>
            <a:r>
              <a:rPr lang="en-US" altLang="en-US" sz="2800" dirty="0"/>
              <a:t>Gender identity or expression</a:t>
            </a:r>
          </a:p>
          <a:p>
            <a:pPr lvl="1">
              <a:lnSpc>
                <a:spcPct val="90000"/>
              </a:lnSpc>
            </a:pPr>
            <a:r>
              <a:rPr lang="en-US" sz="2400" dirty="0"/>
              <a:t>A person’s gender-related identity, appearance or behavior, whether or not that gender-related identity, appearance or behavior is different from that traditionally associated with the person’s physiology or assigned sex at birth</a:t>
            </a:r>
            <a:endParaRPr lang="en-US" altLang="en-US" sz="2400" dirty="0"/>
          </a:p>
        </p:txBody>
      </p:sp>
      <p:sp>
        <p:nvSpPr>
          <p:cNvPr id="4" name="Slide Number Placeholder 3"/>
          <p:cNvSpPr>
            <a:spLocks noGrp="1"/>
          </p:cNvSpPr>
          <p:nvPr>
            <p:ph type="sldNum" sz="quarter" idx="12"/>
          </p:nvPr>
        </p:nvSpPr>
        <p:spPr>
          <a:xfrm>
            <a:off x="7467600" y="5791200"/>
            <a:ext cx="508001" cy="448733"/>
          </a:xfrm>
        </p:spPr>
        <p:txBody>
          <a:bodyPr/>
          <a:lstStyle/>
          <a:p>
            <a:pPr>
              <a:defRPr/>
            </a:pPr>
            <a:fld id="{21C37A49-6555-43B2-822E-4329C70441B6}" type="slidenum">
              <a:rPr lang="en-US" sz="1800" smtClean="0">
                <a:solidFill>
                  <a:schemeClr val="accent2">
                    <a:lumMod val="50000"/>
                  </a:schemeClr>
                </a:solidFill>
              </a:rPr>
              <a:pPr>
                <a:defRPr/>
              </a:pPr>
              <a:t>31</a:t>
            </a:fld>
            <a:endParaRPr lang="en-US" sz="1800" dirty="0">
              <a:solidFill>
                <a:schemeClr val="accent2">
                  <a:lumMod val="50000"/>
                </a:schemeClr>
              </a:solidFill>
            </a:endParaRPr>
          </a:p>
        </p:txBody>
      </p:sp>
    </p:spTree>
    <p:extLst>
      <p:ext uri="{BB962C8B-B14F-4D97-AF65-F5344CB8AC3E}">
        <p14:creationId xmlns:p14="http://schemas.microsoft.com/office/powerpoint/2010/main" val="32587125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sz="2800" dirty="0"/>
              <a:t>Is the Person </a:t>
            </a:r>
            <a:r>
              <a:rPr lang="en-US" altLang="en-US" sz="2800" dirty="0" smtClean="0"/>
              <a:t>Covered?</a:t>
            </a:r>
            <a:br>
              <a:rPr lang="en-US" altLang="en-US" sz="2800" dirty="0" smtClean="0"/>
            </a:br>
            <a:r>
              <a:rPr lang="en-US" altLang="en-US" sz="2800" dirty="0" smtClean="0"/>
              <a:t>Connecticut </a:t>
            </a:r>
            <a:r>
              <a:rPr lang="en-US" altLang="en-US" sz="2800" dirty="0"/>
              <a:t>Fair Housing Act</a:t>
            </a:r>
            <a:endParaRPr lang="en-US" sz="2800" dirty="0"/>
          </a:p>
        </p:txBody>
      </p:sp>
      <p:sp>
        <p:nvSpPr>
          <p:cNvPr id="3" name="Content Placeholder 2"/>
          <p:cNvSpPr>
            <a:spLocks noGrp="1"/>
          </p:cNvSpPr>
          <p:nvPr>
            <p:ph idx="1"/>
          </p:nvPr>
        </p:nvSpPr>
        <p:spPr/>
        <p:txBody>
          <a:bodyPr>
            <a:normAutofit/>
          </a:bodyPr>
          <a:lstStyle/>
          <a:p>
            <a:r>
              <a:rPr lang="en-US" sz="2800" dirty="0"/>
              <a:t>Status as a Veteran </a:t>
            </a:r>
          </a:p>
          <a:p>
            <a:pPr lvl="1"/>
            <a:r>
              <a:rPr lang="en-US" sz="2800" dirty="0"/>
              <a:t>Went into effect </a:t>
            </a:r>
            <a:r>
              <a:rPr lang="en-US" sz="2800" dirty="0" smtClean="0"/>
              <a:t>on October 1, </a:t>
            </a:r>
            <a:r>
              <a:rPr lang="en-US" sz="2800" dirty="0"/>
              <a:t>2017</a:t>
            </a:r>
          </a:p>
          <a:p>
            <a:pPr lvl="1"/>
            <a:r>
              <a:rPr lang="en-US" sz="2800" dirty="0"/>
              <a:t>Veteran is any person honorably discharged from, or released under honorable conditions from active service in, the armed </a:t>
            </a:r>
            <a:r>
              <a:rPr lang="en-US" sz="2800" dirty="0" smtClean="0"/>
              <a:t>forces</a:t>
            </a:r>
            <a:endParaRPr lang="en-US" sz="2800" dirty="0"/>
          </a:p>
        </p:txBody>
      </p:sp>
      <p:sp>
        <p:nvSpPr>
          <p:cNvPr id="4" name="Slide Number Placeholder 3"/>
          <p:cNvSpPr>
            <a:spLocks noGrp="1"/>
          </p:cNvSpPr>
          <p:nvPr>
            <p:ph type="sldNum" sz="quarter" idx="12"/>
          </p:nvPr>
        </p:nvSpPr>
        <p:spPr>
          <a:xfrm>
            <a:off x="7467600" y="5935132"/>
            <a:ext cx="508001" cy="304801"/>
          </a:xfrm>
        </p:spPr>
        <p:txBody>
          <a:bodyPr/>
          <a:lstStyle/>
          <a:p>
            <a:pPr>
              <a:defRPr/>
            </a:pPr>
            <a:fld id="{21C37A49-6555-43B2-822E-4329C70441B6}" type="slidenum">
              <a:rPr lang="en-US" sz="1800" smtClean="0">
                <a:solidFill>
                  <a:schemeClr val="accent2">
                    <a:lumMod val="50000"/>
                  </a:schemeClr>
                </a:solidFill>
              </a:rPr>
              <a:pPr>
                <a:defRPr/>
              </a:pPr>
              <a:t>32</a:t>
            </a:fld>
            <a:endParaRPr lang="en-US" sz="1800" dirty="0">
              <a:solidFill>
                <a:schemeClr val="accent2">
                  <a:lumMod val="50000"/>
                </a:schemeClr>
              </a:solidFill>
            </a:endParaRPr>
          </a:p>
        </p:txBody>
      </p:sp>
    </p:spTree>
    <p:extLst>
      <p:ext uri="{BB962C8B-B14F-4D97-AF65-F5344CB8AC3E}">
        <p14:creationId xmlns:p14="http://schemas.microsoft.com/office/powerpoint/2010/main" val="273763767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normAutofit fontScale="90000"/>
          </a:bodyPr>
          <a:lstStyle/>
          <a:p>
            <a:pPr eaLnBrk="1" hangingPunct="1"/>
            <a:r>
              <a:rPr lang="en-US" altLang="en-US" dirty="0" smtClean="0"/>
              <a:t>State and Federal</a:t>
            </a:r>
            <a:br>
              <a:rPr lang="en-US" altLang="en-US" dirty="0" smtClean="0"/>
            </a:br>
            <a:r>
              <a:rPr lang="en-US" altLang="en-US" dirty="0" smtClean="0"/>
              <a:t>Fair Housing Laws Prohibit</a:t>
            </a:r>
          </a:p>
        </p:txBody>
      </p:sp>
      <p:sp>
        <p:nvSpPr>
          <p:cNvPr id="14339" name="Rectangle 3"/>
          <p:cNvSpPr>
            <a:spLocks noGrp="1" noChangeArrowheads="1"/>
          </p:cNvSpPr>
          <p:nvPr>
            <p:ph type="body" idx="1"/>
          </p:nvPr>
        </p:nvSpPr>
        <p:spPr>
          <a:xfrm>
            <a:off x="609600" y="2438400"/>
            <a:ext cx="7848600" cy="3505200"/>
          </a:xfrm>
        </p:spPr>
        <p:txBody>
          <a:bodyPr>
            <a:noAutofit/>
          </a:bodyPr>
          <a:lstStyle/>
          <a:p>
            <a:r>
              <a:rPr lang="en-US" sz="2800" dirty="0"/>
              <a:t>Differential treatment by brokers of people in </a:t>
            </a:r>
            <a:r>
              <a:rPr lang="en-US" sz="2800" dirty="0" smtClean="0"/>
              <a:t>any of the protected classes</a:t>
            </a:r>
            <a:endParaRPr lang="en-US" altLang="en-US" sz="2800" dirty="0" smtClean="0"/>
          </a:p>
          <a:p>
            <a:r>
              <a:rPr lang="en-US" sz="2800" dirty="0"/>
              <a:t>Denying any person access to or membership or participation in any multiple-listing service, real estate brokers' organization or other service, organization, or facility relating to the business of selling or renting </a:t>
            </a:r>
            <a:r>
              <a:rPr lang="en-US" sz="2800" dirty="0" smtClean="0"/>
              <a:t>dwellings</a:t>
            </a:r>
            <a:endParaRPr lang="en-US" sz="2800" dirty="0"/>
          </a:p>
        </p:txBody>
      </p:sp>
      <p:sp>
        <p:nvSpPr>
          <p:cNvPr id="2" name="Slide Number Placeholder 1"/>
          <p:cNvSpPr>
            <a:spLocks noGrp="1"/>
          </p:cNvSpPr>
          <p:nvPr>
            <p:ph type="sldNum" sz="quarter" idx="12"/>
          </p:nvPr>
        </p:nvSpPr>
        <p:spPr>
          <a:xfrm>
            <a:off x="7391400" y="5791200"/>
            <a:ext cx="584201" cy="448733"/>
          </a:xfrm>
        </p:spPr>
        <p:txBody>
          <a:bodyPr/>
          <a:lstStyle/>
          <a:p>
            <a:pPr>
              <a:defRPr/>
            </a:pPr>
            <a:fld id="{21C37A49-6555-43B2-822E-4329C70441B6}" type="slidenum">
              <a:rPr lang="en-US" sz="1800" smtClean="0"/>
              <a:pPr>
                <a:defRPr/>
              </a:pPr>
              <a:t>33</a:t>
            </a:fld>
            <a:endParaRPr lang="en-US" sz="1800" dirty="0"/>
          </a:p>
        </p:txBody>
      </p:sp>
    </p:spTree>
    <p:extLst>
      <p:ext uri="{BB962C8B-B14F-4D97-AF65-F5344CB8AC3E}">
        <p14:creationId xmlns:p14="http://schemas.microsoft.com/office/powerpoint/2010/main" val="320669919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dirty="0"/>
              <a:t>State and </a:t>
            </a:r>
            <a:r>
              <a:rPr lang="en-US" altLang="en-US" dirty="0" smtClean="0"/>
              <a:t>Federal</a:t>
            </a:r>
            <a:br>
              <a:rPr lang="en-US" altLang="en-US" dirty="0" smtClean="0"/>
            </a:br>
            <a:r>
              <a:rPr lang="en-US" altLang="en-US" dirty="0" smtClean="0"/>
              <a:t>Fair Housing Laws Prohibit</a:t>
            </a:r>
            <a:endParaRPr lang="en-US" dirty="0"/>
          </a:p>
        </p:txBody>
      </p:sp>
      <p:sp>
        <p:nvSpPr>
          <p:cNvPr id="3" name="Content Placeholder 2"/>
          <p:cNvSpPr>
            <a:spLocks noGrp="1"/>
          </p:cNvSpPr>
          <p:nvPr>
            <p:ph idx="1"/>
          </p:nvPr>
        </p:nvSpPr>
        <p:spPr>
          <a:xfrm>
            <a:off x="609600" y="2490135"/>
            <a:ext cx="8001000" cy="3444997"/>
          </a:xfrm>
        </p:spPr>
        <p:txBody>
          <a:bodyPr>
            <a:normAutofit/>
          </a:bodyPr>
          <a:lstStyle/>
          <a:p>
            <a:pPr marL="0" indent="0">
              <a:buNone/>
            </a:pPr>
            <a:r>
              <a:rPr lang="en-US" altLang="en-US" sz="2800" dirty="0" smtClean="0"/>
              <a:t>Discriminating against someone in a protected class by:</a:t>
            </a:r>
          </a:p>
          <a:p>
            <a:r>
              <a:rPr lang="en-US" altLang="en-US" sz="2800" dirty="0" smtClean="0"/>
              <a:t>Refusing </a:t>
            </a:r>
            <a:r>
              <a:rPr lang="en-US" altLang="en-US" sz="2800" dirty="0"/>
              <a:t>to rent or sell</a:t>
            </a:r>
          </a:p>
          <a:p>
            <a:r>
              <a:rPr lang="en-US" altLang="en-US" sz="2800" dirty="0"/>
              <a:t>Refusing to negotiate for the rental or sale of a dwelling</a:t>
            </a:r>
          </a:p>
          <a:p>
            <a:r>
              <a:rPr lang="en-US" altLang="en-US" sz="2800" dirty="0"/>
              <a:t>Misrepresenting the availability of a dwelling</a:t>
            </a:r>
          </a:p>
        </p:txBody>
      </p:sp>
      <p:sp>
        <p:nvSpPr>
          <p:cNvPr id="4" name="Slide Number Placeholder 3"/>
          <p:cNvSpPr>
            <a:spLocks noGrp="1"/>
          </p:cNvSpPr>
          <p:nvPr>
            <p:ph type="sldNum" sz="quarter" idx="12"/>
          </p:nvPr>
        </p:nvSpPr>
        <p:spPr>
          <a:xfrm>
            <a:off x="7467600" y="5935132"/>
            <a:ext cx="508001" cy="304801"/>
          </a:xfrm>
        </p:spPr>
        <p:txBody>
          <a:bodyPr/>
          <a:lstStyle/>
          <a:p>
            <a:pPr>
              <a:defRPr/>
            </a:pPr>
            <a:fld id="{21C37A49-6555-43B2-822E-4329C70441B6}" type="slidenum">
              <a:rPr lang="en-US" sz="1800" smtClean="0"/>
              <a:pPr>
                <a:defRPr/>
              </a:pPr>
              <a:t>34</a:t>
            </a:fld>
            <a:endParaRPr lang="en-US" sz="1800" dirty="0"/>
          </a:p>
        </p:txBody>
      </p:sp>
    </p:spTree>
    <p:extLst>
      <p:ext uri="{BB962C8B-B14F-4D97-AF65-F5344CB8AC3E}">
        <p14:creationId xmlns:p14="http://schemas.microsoft.com/office/powerpoint/2010/main" val="359021067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dirty="0"/>
              <a:t>State and </a:t>
            </a:r>
            <a:r>
              <a:rPr lang="en-US" altLang="en-US" dirty="0" smtClean="0"/>
              <a:t>Federal</a:t>
            </a:r>
            <a:br>
              <a:rPr lang="en-US" altLang="en-US" dirty="0" smtClean="0"/>
            </a:br>
            <a:r>
              <a:rPr lang="en-US" altLang="en-US" dirty="0" smtClean="0"/>
              <a:t>Fair Housing Laws Prohibit</a:t>
            </a:r>
            <a:endParaRPr lang="en-US" dirty="0"/>
          </a:p>
        </p:txBody>
      </p:sp>
      <p:sp>
        <p:nvSpPr>
          <p:cNvPr id="3" name="Content Placeholder 2"/>
          <p:cNvSpPr>
            <a:spLocks noGrp="1"/>
          </p:cNvSpPr>
          <p:nvPr>
            <p:ph idx="1"/>
          </p:nvPr>
        </p:nvSpPr>
        <p:spPr>
          <a:xfrm>
            <a:off x="838200" y="2490135"/>
            <a:ext cx="7467600" cy="3444997"/>
          </a:xfrm>
        </p:spPr>
        <p:txBody>
          <a:bodyPr>
            <a:normAutofit/>
          </a:bodyPr>
          <a:lstStyle/>
          <a:p>
            <a:r>
              <a:rPr lang="en-US" altLang="en-US" sz="2800" dirty="0"/>
              <a:t>Having different terms and conditions for people in the protected classes</a:t>
            </a:r>
          </a:p>
          <a:p>
            <a:r>
              <a:rPr lang="en-US" altLang="en-US" sz="2800" dirty="0"/>
              <a:t>Steering</a:t>
            </a:r>
          </a:p>
          <a:p>
            <a:r>
              <a:rPr lang="en-US" altLang="en-US" sz="2800" dirty="0"/>
              <a:t>Discriminatory statements</a:t>
            </a:r>
          </a:p>
          <a:p>
            <a:r>
              <a:rPr lang="en-US" altLang="en-US" sz="2800" dirty="0"/>
              <a:t>Discriminatory advertising</a:t>
            </a:r>
          </a:p>
        </p:txBody>
      </p:sp>
      <p:sp>
        <p:nvSpPr>
          <p:cNvPr id="4" name="Slide Number Placeholder 3"/>
          <p:cNvSpPr>
            <a:spLocks noGrp="1"/>
          </p:cNvSpPr>
          <p:nvPr>
            <p:ph type="sldNum" sz="quarter" idx="12"/>
          </p:nvPr>
        </p:nvSpPr>
        <p:spPr>
          <a:xfrm>
            <a:off x="7239000" y="5935132"/>
            <a:ext cx="736601" cy="304801"/>
          </a:xfrm>
        </p:spPr>
        <p:txBody>
          <a:bodyPr/>
          <a:lstStyle/>
          <a:p>
            <a:pPr>
              <a:defRPr/>
            </a:pPr>
            <a:fld id="{21C37A49-6555-43B2-822E-4329C70441B6}" type="slidenum">
              <a:rPr lang="en-US" sz="1800" smtClean="0"/>
              <a:pPr>
                <a:defRPr/>
              </a:pPr>
              <a:t>35</a:t>
            </a:fld>
            <a:endParaRPr lang="en-US" sz="1800" dirty="0"/>
          </a:p>
        </p:txBody>
      </p:sp>
    </p:spTree>
    <p:extLst>
      <p:ext uri="{BB962C8B-B14F-4D97-AF65-F5344CB8AC3E}">
        <p14:creationId xmlns:p14="http://schemas.microsoft.com/office/powerpoint/2010/main" val="347967797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866" y="685801"/>
            <a:ext cx="6798734" cy="1533404"/>
          </a:xfrm>
        </p:spPr>
        <p:txBody>
          <a:bodyPr>
            <a:normAutofit/>
          </a:bodyPr>
          <a:lstStyle/>
          <a:p>
            <a:r>
              <a:rPr lang="en-US" dirty="0"/>
              <a:t>Is the </a:t>
            </a:r>
            <a:r>
              <a:rPr lang="en-US" dirty="0" smtClean="0"/>
              <a:t>Behavior </a:t>
            </a:r>
            <a:r>
              <a:rPr lang="en-US" dirty="0"/>
              <a:t>Covered</a:t>
            </a:r>
            <a:r>
              <a:rPr lang="en-US" dirty="0" smtClean="0"/>
              <a:t>?</a:t>
            </a:r>
            <a:br>
              <a:rPr lang="en-US" dirty="0" smtClean="0"/>
            </a:br>
            <a:r>
              <a:rPr lang="en-US" dirty="0"/>
              <a:t>Differential </a:t>
            </a:r>
            <a:r>
              <a:rPr lang="en-US" dirty="0" smtClean="0"/>
              <a:t>Treatment </a:t>
            </a:r>
            <a:endParaRPr lang="en-US" dirty="0"/>
          </a:p>
        </p:txBody>
      </p:sp>
      <p:sp>
        <p:nvSpPr>
          <p:cNvPr id="3" name="Content Placeholder 2"/>
          <p:cNvSpPr>
            <a:spLocks noGrp="1"/>
          </p:cNvSpPr>
          <p:nvPr>
            <p:ph idx="1"/>
          </p:nvPr>
        </p:nvSpPr>
        <p:spPr>
          <a:xfrm>
            <a:off x="609600" y="2490135"/>
            <a:ext cx="7848600" cy="3444997"/>
          </a:xfrm>
        </p:spPr>
        <p:txBody>
          <a:bodyPr>
            <a:normAutofit/>
          </a:bodyPr>
          <a:lstStyle/>
          <a:p>
            <a:r>
              <a:rPr lang="en-US" sz="3200" u="sng" dirty="0" smtClean="0"/>
              <a:t>Blockbusting</a:t>
            </a:r>
            <a:r>
              <a:rPr lang="en-US" sz="3200" dirty="0" smtClean="0"/>
              <a:t>—for </a:t>
            </a:r>
            <a:r>
              <a:rPr lang="en-US" sz="3200" dirty="0"/>
              <a:t>profit, to induce or attempt to induce someone to sell or rent a dwelling by representations regarding the entry into the neighborhood of people of a different race, color, religion, sex, disability, familial status, or national origin are moving in</a:t>
            </a:r>
          </a:p>
        </p:txBody>
      </p:sp>
      <p:sp>
        <p:nvSpPr>
          <p:cNvPr id="4" name="Slide Number Placeholder 3"/>
          <p:cNvSpPr>
            <a:spLocks noGrp="1"/>
          </p:cNvSpPr>
          <p:nvPr>
            <p:ph type="sldNum" sz="quarter" idx="12"/>
          </p:nvPr>
        </p:nvSpPr>
        <p:spPr>
          <a:xfrm>
            <a:off x="7239000" y="5867400"/>
            <a:ext cx="736601" cy="372533"/>
          </a:xfrm>
        </p:spPr>
        <p:txBody>
          <a:bodyPr/>
          <a:lstStyle/>
          <a:p>
            <a:pPr>
              <a:defRPr/>
            </a:pPr>
            <a:fld id="{21C37A49-6555-43B2-822E-4329C70441B6}" type="slidenum">
              <a:rPr lang="en-US" sz="1800" smtClean="0"/>
              <a:pPr>
                <a:defRPr/>
              </a:pPr>
              <a:t>36</a:t>
            </a:fld>
            <a:endParaRPr lang="en-US" sz="1800" dirty="0"/>
          </a:p>
        </p:txBody>
      </p:sp>
    </p:spTree>
    <p:extLst>
      <p:ext uri="{BB962C8B-B14F-4D97-AF65-F5344CB8AC3E}">
        <p14:creationId xmlns:p14="http://schemas.microsoft.com/office/powerpoint/2010/main" val="232524643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normAutofit/>
          </a:bodyPr>
          <a:lstStyle/>
          <a:p>
            <a:r>
              <a:rPr lang="en-US" altLang="en-US" sz="3600" dirty="0"/>
              <a:t>Is the Behavior Covered?</a:t>
            </a:r>
            <a:br>
              <a:rPr lang="en-US" altLang="en-US" sz="3600" dirty="0"/>
            </a:br>
            <a:r>
              <a:rPr lang="en-US" altLang="en-US" sz="3600" dirty="0"/>
              <a:t>Disparate I</a:t>
            </a:r>
            <a:r>
              <a:rPr lang="en-US" altLang="en-US" sz="3600" dirty="0" smtClean="0"/>
              <a:t>mpact</a:t>
            </a:r>
            <a:endParaRPr lang="en-US" altLang="en-US" sz="3600" dirty="0"/>
          </a:p>
        </p:txBody>
      </p:sp>
      <p:sp>
        <p:nvSpPr>
          <p:cNvPr id="19459" name="Rectangle 3"/>
          <p:cNvSpPr>
            <a:spLocks noGrp="1" noChangeArrowheads="1"/>
          </p:cNvSpPr>
          <p:nvPr>
            <p:ph type="body" idx="1"/>
          </p:nvPr>
        </p:nvSpPr>
        <p:spPr>
          <a:xfrm>
            <a:off x="723899" y="2362200"/>
            <a:ext cx="7810501" cy="3505200"/>
          </a:xfrm>
        </p:spPr>
        <p:txBody>
          <a:bodyPr>
            <a:noAutofit/>
          </a:bodyPr>
          <a:lstStyle/>
          <a:p>
            <a:r>
              <a:rPr lang="en-US" altLang="en-US" sz="3200" dirty="0" smtClean="0"/>
              <a:t>Neutral </a:t>
            </a:r>
            <a:r>
              <a:rPr lang="en-US" altLang="en-US" sz="3200" dirty="0"/>
              <a:t>rule that has a disparate impact (greater effect) on members of a protected class</a:t>
            </a:r>
          </a:p>
          <a:p>
            <a:r>
              <a:rPr lang="en-US" altLang="en-US" sz="3200" dirty="0"/>
              <a:t>Occupancy standards</a:t>
            </a:r>
          </a:p>
          <a:p>
            <a:pPr lvl="2"/>
            <a:r>
              <a:rPr lang="en-US" altLang="en-US" sz="2800" dirty="0"/>
              <a:t>Example—two people per bedroom has a disparate impact on families with children</a:t>
            </a:r>
          </a:p>
        </p:txBody>
      </p:sp>
      <p:sp>
        <p:nvSpPr>
          <p:cNvPr id="2" name="Slide Number Placeholder 1"/>
          <p:cNvSpPr>
            <a:spLocks noGrp="1"/>
          </p:cNvSpPr>
          <p:nvPr>
            <p:ph type="sldNum" sz="quarter" idx="12"/>
          </p:nvPr>
        </p:nvSpPr>
        <p:spPr>
          <a:xfrm>
            <a:off x="7467600" y="5943600"/>
            <a:ext cx="508001" cy="296333"/>
          </a:xfrm>
        </p:spPr>
        <p:txBody>
          <a:bodyPr/>
          <a:lstStyle/>
          <a:p>
            <a:pPr>
              <a:defRPr/>
            </a:pPr>
            <a:fld id="{21C37A49-6555-43B2-822E-4329C70441B6}" type="slidenum">
              <a:rPr lang="en-US" sz="1800" smtClean="0"/>
              <a:pPr>
                <a:defRPr/>
              </a:pPr>
              <a:t>37</a:t>
            </a:fld>
            <a:endParaRPr lang="en-US" sz="1800" dirty="0"/>
          </a:p>
        </p:txBody>
      </p:sp>
    </p:spTree>
    <p:extLst>
      <p:ext uri="{BB962C8B-B14F-4D97-AF65-F5344CB8AC3E}">
        <p14:creationId xmlns:p14="http://schemas.microsoft.com/office/powerpoint/2010/main" val="127723841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dirty="0"/>
              <a:t>Is the Behavior </a:t>
            </a:r>
            <a:r>
              <a:rPr lang="en-US" altLang="en-US" dirty="0" smtClean="0"/>
              <a:t>Covered?</a:t>
            </a:r>
            <a:br>
              <a:rPr lang="en-US" altLang="en-US" dirty="0" smtClean="0"/>
            </a:br>
            <a:r>
              <a:rPr lang="en-US" altLang="en-US" dirty="0" smtClean="0"/>
              <a:t>Familial </a:t>
            </a:r>
            <a:r>
              <a:rPr lang="en-US" altLang="en-US" dirty="0"/>
              <a:t>Status </a:t>
            </a:r>
            <a:endParaRPr lang="en-US" dirty="0"/>
          </a:p>
        </p:txBody>
      </p:sp>
      <p:sp>
        <p:nvSpPr>
          <p:cNvPr id="3" name="Content Placeholder 2"/>
          <p:cNvSpPr>
            <a:spLocks noGrp="1"/>
          </p:cNvSpPr>
          <p:nvPr>
            <p:ph idx="1"/>
          </p:nvPr>
        </p:nvSpPr>
        <p:spPr>
          <a:xfrm>
            <a:off x="609600" y="2490135"/>
            <a:ext cx="8001000" cy="3444997"/>
          </a:xfrm>
        </p:spPr>
        <p:txBody>
          <a:bodyPr>
            <a:normAutofit/>
          </a:bodyPr>
          <a:lstStyle/>
          <a:p>
            <a:r>
              <a:rPr lang="en-US" dirty="0" smtClean="0"/>
              <a:t>Occupancy standards—better to use square footage of the unit</a:t>
            </a:r>
          </a:p>
          <a:p>
            <a:pPr lvl="1"/>
            <a:r>
              <a:rPr lang="en-US" altLang="en-US" sz="2400" dirty="0"/>
              <a:t>For example, State Building Code Occupancy Standards</a:t>
            </a:r>
          </a:p>
          <a:p>
            <a:pPr lvl="2"/>
            <a:r>
              <a:rPr lang="en-US" altLang="en-US" sz="2400" dirty="0" smtClean="0"/>
              <a:t>150 square feet </a:t>
            </a:r>
            <a:r>
              <a:rPr lang="en-US" altLang="en-US" sz="2400" dirty="0"/>
              <a:t>for one person</a:t>
            </a:r>
          </a:p>
          <a:p>
            <a:pPr lvl="2"/>
            <a:r>
              <a:rPr lang="en-US" altLang="en-US" sz="2400" dirty="0" smtClean="0"/>
              <a:t>100 square feet </a:t>
            </a:r>
            <a:r>
              <a:rPr lang="en-US" altLang="en-US" sz="2400" dirty="0"/>
              <a:t>for each additional person</a:t>
            </a:r>
          </a:p>
          <a:p>
            <a:pPr lvl="2"/>
            <a:r>
              <a:rPr lang="en-US" altLang="en-US" sz="2400" dirty="0"/>
              <a:t>Rooms used for sleeping purposes—70 square feet for one person; 50 square feet if more than one person</a:t>
            </a:r>
          </a:p>
          <a:p>
            <a:pPr lvl="2"/>
            <a:r>
              <a:rPr lang="en-US" altLang="en-US" sz="2400" dirty="0"/>
              <a:t>Measure habitable space</a:t>
            </a:r>
          </a:p>
        </p:txBody>
      </p:sp>
      <p:sp>
        <p:nvSpPr>
          <p:cNvPr id="4" name="Slide Number Placeholder 3"/>
          <p:cNvSpPr>
            <a:spLocks noGrp="1"/>
          </p:cNvSpPr>
          <p:nvPr>
            <p:ph type="sldNum" sz="quarter" idx="12"/>
          </p:nvPr>
        </p:nvSpPr>
        <p:spPr>
          <a:xfrm>
            <a:off x="7467600" y="5791200"/>
            <a:ext cx="508001" cy="448733"/>
          </a:xfrm>
        </p:spPr>
        <p:txBody>
          <a:bodyPr/>
          <a:lstStyle/>
          <a:p>
            <a:pPr>
              <a:defRPr/>
            </a:pPr>
            <a:fld id="{21C37A49-6555-43B2-822E-4329C70441B6}" type="slidenum">
              <a:rPr lang="en-US" sz="1800" smtClean="0"/>
              <a:pPr>
                <a:defRPr/>
              </a:pPr>
              <a:t>38</a:t>
            </a:fld>
            <a:endParaRPr lang="en-US" sz="1800" dirty="0"/>
          </a:p>
        </p:txBody>
      </p:sp>
    </p:spTree>
    <p:extLst>
      <p:ext uri="{BB962C8B-B14F-4D97-AF65-F5344CB8AC3E}">
        <p14:creationId xmlns:p14="http://schemas.microsoft.com/office/powerpoint/2010/main" val="188994293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normAutofit fontScale="90000"/>
          </a:bodyPr>
          <a:lstStyle/>
          <a:p>
            <a:pPr eaLnBrk="1" hangingPunct="1"/>
            <a:r>
              <a:rPr lang="en-US" altLang="en-US" dirty="0" smtClean="0"/>
              <a:t>Is the Behavior Covered?</a:t>
            </a:r>
            <a:br>
              <a:rPr lang="en-US" altLang="en-US" dirty="0" smtClean="0"/>
            </a:br>
            <a:r>
              <a:rPr lang="en-US" altLang="en-US" dirty="0" smtClean="0"/>
              <a:t>Disability</a:t>
            </a:r>
          </a:p>
        </p:txBody>
      </p:sp>
      <p:sp>
        <p:nvSpPr>
          <p:cNvPr id="24579" name="Rectangle 3"/>
          <p:cNvSpPr>
            <a:spLocks noGrp="1" noChangeArrowheads="1"/>
          </p:cNvSpPr>
          <p:nvPr>
            <p:ph type="body" idx="1"/>
          </p:nvPr>
        </p:nvSpPr>
        <p:spPr>
          <a:xfrm>
            <a:off x="609600" y="2490135"/>
            <a:ext cx="7924800" cy="3444997"/>
          </a:xfrm>
        </p:spPr>
        <p:txBody>
          <a:bodyPr>
            <a:normAutofit/>
          </a:bodyPr>
          <a:lstStyle/>
          <a:p>
            <a:pPr eaLnBrk="1" hangingPunct="1"/>
            <a:r>
              <a:rPr lang="en-US" altLang="en-US" sz="2800" dirty="0" smtClean="0"/>
              <a:t>Cannot refuse to rent or sell to a person because she is disabled or because a member of her household is disabled</a:t>
            </a:r>
          </a:p>
          <a:p>
            <a:pPr eaLnBrk="1" hangingPunct="1"/>
            <a:r>
              <a:rPr lang="en-US" altLang="en-US" sz="2800" dirty="0" smtClean="0"/>
              <a:t>Cannot have different rules for people who are disabled than for everyone else</a:t>
            </a:r>
          </a:p>
          <a:p>
            <a:pPr eaLnBrk="1" hangingPunct="1"/>
            <a:r>
              <a:rPr lang="en-US" altLang="en-US" sz="2800" dirty="0" smtClean="0"/>
              <a:t>Cannot steer people who are disabled</a:t>
            </a:r>
          </a:p>
        </p:txBody>
      </p:sp>
      <p:sp>
        <p:nvSpPr>
          <p:cNvPr id="2" name="Slide Number Placeholder 1"/>
          <p:cNvSpPr>
            <a:spLocks noGrp="1"/>
          </p:cNvSpPr>
          <p:nvPr>
            <p:ph type="sldNum" sz="quarter" idx="12"/>
          </p:nvPr>
        </p:nvSpPr>
        <p:spPr>
          <a:xfrm>
            <a:off x="7391400" y="5935132"/>
            <a:ext cx="584201" cy="304801"/>
          </a:xfrm>
        </p:spPr>
        <p:txBody>
          <a:bodyPr/>
          <a:lstStyle/>
          <a:p>
            <a:pPr>
              <a:defRPr/>
            </a:pPr>
            <a:fld id="{21C37A49-6555-43B2-822E-4329C70441B6}" type="slidenum">
              <a:rPr lang="en-US" sz="1800" smtClean="0"/>
              <a:pPr>
                <a:defRPr/>
              </a:pPr>
              <a:t>39</a:t>
            </a:fld>
            <a:endParaRPr lang="en-US" sz="1800" dirty="0"/>
          </a:p>
        </p:txBody>
      </p:sp>
    </p:spTree>
    <p:extLst>
      <p:ext uri="{BB962C8B-B14F-4D97-AF65-F5344CB8AC3E}">
        <p14:creationId xmlns:p14="http://schemas.microsoft.com/office/powerpoint/2010/main" val="42031274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64346" y="2750185"/>
            <a:ext cx="7819251" cy="3046988"/>
          </a:xfrm>
          <a:prstGeom prst="rect">
            <a:avLst/>
          </a:prstGeom>
        </p:spPr>
        <p:txBody>
          <a:bodyPr wrap="square">
            <a:spAutoFit/>
          </a:bodyPr>
          <a:lstStyle/>
          <a:p>
            <a:pPr marL="457200" lvl="0" indent="-457200" fontAlgn="auto">
              <a:spcBef>
                <a:spcPts val="0"/>
              </a:spcBef>
              <a:spcAft>
                <a:spcPts val="0"/>
              </a:spcAft>
              <a:buAutoNum type="arabicPeriod"/>
            </a:pPr>
            <a:r>
              <a:rPr lang="en-US" sz="2400" dirty="0" smtClean="0">
                <a:solidFill>
                  <a:schemeClr val="accent3">
                    <a:lumMod val="50000"/>
                  </a:schemeClr>
                </a:solidFill>
                <a:cs typeface="Arial" panose="020B0604020202020204" pitchFamily="34" charset="0"/>
              </a:rPr>
              <a:t>Security Deposits………………………...		5		15</a:t>
            </a:r>
          </a:p>
          <a:p>
            <a:pPr marL="457200" lvl="0" indent="-457200" fontAlgn="auto">
              <a:spcBef>
                <a:spcPts val="0"/>
              </a:spcBef>
              <a:spcAft>
                <a:spcPts val="0"/>
              </a:spcAft>
              <a:buAutoNum type="arabicPeriod"/>
            </a:pPr>
            <a:endParaRPr lang="en-US" sz="2400" dirty="0" smtClean="0">
              <a:solidFill>
                <a:schemeClr val="accent3">
                  <a:lumMod val="50000"/>
                </a:schemeClr>
              </a:solidFill>
              <a:cs typeface="Arial" panose="020B0604020202020204" pitchFamily="34" charset="0"/>
            </a:endParaRPr>
          </a:p>
          <a:p>
            <a:pPr marL="457200" lvl="0" indent="-457200" fontAlgn="auto">
              <a:spcBef>
                <a:spcPts val="0"/>
              </a:spcBef>
              <a:spcAft>
                <a:spcPts val="0"/>
              </a:spcAft>
              <a:buAutoNum type="arabicPeriod" startAt="2"/>
            </a:pPr>
            <a:r>
              <a:rPr lang="en-US" sz="2400" dirty="0" smtClean="0">
                <a:solidFill>
                  <a:schemeClr val="accent3">
                    <a:lumMod val="50000"/>
                  </a:schemeClr>
                </a:solidFill>
                <a:cs typeface="Arial" panose="020B0604020202020204" pitchFamily="34" charset="0"/>
              </a:rPr>
              <a:t>Real Estate Licensee Mistakes……………	9		30</a:t>
            </a:r>
          </a:p>
          <a:p>
            <a:pPr marL="457200" lvl="0" indent="-457200" fontAlgn="auto">
              <a:spcBef>
                <a:spcPts val="0"/>
              </a:spcBef>
              <a:spcAft>
                <a:spcPts val="0"/>
              </a:spcAft>
              <a:buAutoNum type="arabicPeriod" startAt="2"/>
            </a:pPr>
            <a:endParaRPr lang="en-US" sz="2400" dirty="0">
              <a:solidFill>
                <a:schemeClr val="accent3">
                  <a:lumMod val="50000"/>
                </a:schemeClr>
              </a:solidFill>
              <a:cs typeface="Arial" panose="020B0604020202020204" pitchFamily="34" charset="0"/>
            </a:endParaRPr>
          </a:p>
          <a:p>
            <a:pPr marL="457200" lvl="0" indent="-457200" fontAlgn="auto">
              <a:spcBef>
                <a:spcPts val="0"/>
              </a:spcBef>
              <a:spcAft>
                <a:spcPts val="0"/>
              </a:spcAft>
              <a:buAutoNum type="arabicPeriod" startAt="3"/>
            </a:pPr>
            <a:r>
              <a:rPr lang="en-US" sz="2400" dirty="0" smtClean="0">
                <a:solidFill>
                  <a:schemeClr val="accent3">
                    <a:lumMod val="50000"/>
                  </a:schemeClr>
                </a:solidFill>
                <a:cs typeface="Arial" panose="020B0604020202020204" pitchFamily="34" charset="0"/>
              </a:rPr>
              <a:t>Fair Housing Laws………………….……	17	</a:t>
            </a:r>
            <a:r>
              <a:rPr lang="en-US" sz="2400" dirty="0">
                <a:solidFill>
                  <a:schemeClr val="accent3">
                    <a:lumMod val="50000"/>
                  </a:schemeClr>
                </a:solidFill>
                <a:cs typeface="Arial" panose="020B0604020202020204" pitchFamily="34" charset="0"/>
              </a:rPr>
              <a:t> </a:t>
            </a:r>
            <a:r>
              <a:rPr lang="en-US" sz="2400" dirty="0" smtClean="0">
                <a:solidFill>
                  <a:schemeClr val="accent3">
                    <a:lumMod val="50000"/>
                  </a:schemeClr>
                </a:solidFill>
                <a:cs typeface="Arial" panose="020B0604020202020204" pitchFamily="34" charset="0"/>
              </a:rPr>
              <a:t>    120</a:t>
            </a:r>
            <a:r>
              <a:rPr lang="en-US" sz="2400" b="1" dirty="0" smtClean="0">
                <a:solidFill>
                  <a:schemeClr val="accent2">
                    <a:lumMod val="75000"/>
                  </a:schemeClr>
                </a:solidFill>
              </a:rPr>
              <a:t>	</a:t>
            </a:r>
          </a:p>
          <a:p>
            <a:pPr lvl="0" fontAlgn="auto">
              <a:spcBef>
                <a:spcPts val="0"/>
              </a:spcBef>
              <a:spcAft>
                <a:spcPts val="0"/>
              </a:spcAft>
            </a:pPr>
            <a:endParaRPr lang="en-US" sz="2400" b="1" dirty="0" smtClean="0">
              <a:solidFill>
                <a:schemeClr val="accent2">
                  <a:lumMod val="75000"/>
                </a:schemeClr>
              </a:solidFill>
            </a:endParaRPr>
          </a:p>
          <a:p>
            <a:pPr lvl="0" fontAlgn="auto">
              <a:spcBef>
                <a:spcPts val="0"/>
              </a:spcBef>
              <a:spcAft>
                <a:spcPts val="0"/>
              </a:spcAft>
            </a:pPr>
            <a:r>
              <a:rPr lang="en-US" sz="2400" dirty="0" smtClean="0">
                <a:solidFill>
                  <a:schemeClr val="accent3">
                    <a:lumMod val="50000"/>
                  </a:schemeClr>
                </a:solidFill>
                <a:cs typeface="Arial" panose="020B0604020202020204" pitchFamily="34" charset="0"/>
              </a:rPr>
              <a:t>4.   NAR Principles…………………………..    	63	</a:t>
            </a:r>
            <a:r>
              <a:rPr lang="en-US" sz="2400" u="sng" dirty="0" smtClean="0">
                <a:solidFill>
                  <a:schemeClr val="accent3">
                    <a:lumMod val="50000"/>
                  </a:schemeClr>
                </a:solidFill>
                <a:cs typeface="Arial" panose="020B0604020202020204" pitchFamily="34" charset="0"/>
              </a:rPr>
              <a:t>	15</a:t>
            </a:r>
          </a:p>
          <a:p>
            <a:pPr lvl="0" fontAlgn="auto">
              <a:spcBef>
                <a:spcPts val="0"/>
              </a:spcBef>
              <a:spcAft>
                <a:spcPts val="0"/>
              </a:spcAft>
            </a:pPr>
            <a:r>
              <a:rPr lang="en-US" sz="2400" dirty="0">
                <a:solidFill>
                  <a:schemeClr val="accent3">
                    <a:lumMod val="50000"/>
                  </a:schemeClr>
                </a:solidFill>
                <a:cs typeface="Arial" panose="020B0604020202020204" pitchFamily="34" charset="0"/>
              </a:rPr>
              <a:t>	</a:t>
            </a:r>
            <a:r>
              <a:rPr lang="en-US" sz="2400" dirty="0" smtClean="0">
                <a:solidFill>
                  <a:schemeClr val="accent3">
                    <a:lumMod val="50000"/>
                  </a:schemeClr>
                </a:solidFill>
                <a:cs typeface="Arial" panose="020B0604020202020204" pitchFamily="34" charset="0"/>
              </a:rPr>
              <a:t>									</a:t>
            </a:r>
            <a:r>
              <a:rPr lang="en-US" sz="2400" dirty="0">
                <a:solidFill>
                  <a:schemeClr val="accent3">
                    <a:lumMod val="50000"/>
                  </a:schemeClr>
                </a:solidFill>
                <a:cs typeface="Arial" panose="020B0604020202020204" pitchFamily="34" charset="0"/>
              </a:rPr>
              <a:t> </a:t>
            </a:r>
            <a:r>
              <a:rPr lang="en-US" sz="2400" dirty="0" smtClean="0">
                <a:solidFill>
                  <a:schemeClr val="accent3">
                    <a:lumMod val="50000"/>
                  </a:schemeClr>
                </a:solidFill>
                <a:cs typeface="Arial" panose="020B0604020202020204" pitchFamily="34" charset="0"/>
              </a:rPr>
              <a:t> 		Total</a:t>
            </a:r>
            <a:r>
              <a:rPr lang="en-US" sz="2400" dirty="0" smtClean="0">
                <a:solidFill>
                  <a:schemeClr val="accent2">
                    <a:lumMod val="75000"/>
                  </a:schemeClr>
                </a:solidFill>
              </a:rPr>
              <a:t> </a:t>
            </a:r>
            <a:r>
              <a:rPr lang="en-US" sz="2400" dirty="0">
                <a:solidFill>
                  <a:schemeClr val="tx2">
                    <a:lumMod val="75000"/>
                  </a:schemeClr>
                </a:solidFill>
              </a:rPr>
              <a:t>= </a:t>
            </a:r>
            <a:r>
              <a:rPr lang="en-US" sz="2400" dirty="0" smtClean="0">
                <a:solidFill>
                  <a:schemeClr val="tx2">
                    <a:lumMod val="75000"/>
                  </a:schemeClr>
                </a:solidFill>
              </a:rPr>
              <a:t>3 Hours</a:t>
            </a:r>
            <a:endParaRPr lang="en-US" sz="2400" dirty="0">
              <a:solidFill>
                <a:schemeClr val="tx2">
                  <a:lumMod val="75000"/>
                </a:schemeClr>
              </a:solidFill>
            </a:endParaRPr>
          </a:p>
        </p:txBody>
      </p:sp>
      <p:sp>
        <p:nvSpPr>
          <p:cNvPr id="3" name="TextBox 2"/>
          <p:cNvSpPr txBox="1"/>
          <p:nvPr/>
        </p:nvSpPr>
        <p:spPr>
          <a:xfrm>
            <a:off x="6019800" y="2042342"/>
            <a:ext cx="2463797" cy="461665"/>
          </a:xfrm>
          <a:prstGeom prst="rect">
            <a:avLst/>
          </a:prstGeom>
          <a:noFill/>
        </p:spPr>
        <p:txBody>
          <a:bodyPr wrap="square" rtlCol="0">
            <a:spAutoFit/>
          </a:bodyPr>
          <a:lstStyle/>
          <a:p>
            <a:r>
              <a:rPr lang="en-US" sz="2400" u="sng" dirty="0" smtClean="0">
                <a:solidFill>
                  <a:schemeClr val="accent1">
                    <a:lumMod val="50000"/>
                  </a:schemeClr>
                </a:solidFill>
              </a:rPr>
              <a:t>Slide #</a:t>
            </a:r>
            <a:r>
              <a:rPr lang="en-US" sz="2400" dirty="0" smtClean="0">
                <a:solidFill>
                  <a:schemeClr val="accent1">
                    <a:lumMod val="50000"/>
                  </a:schemeClr>
                </a:solidFill>
              </a:rPr>
              <a:t>    </a:t>
            </a:r>
            <a:r>
              <a:rPr lang="en-US" sz="2400" u="sng" dirty="0" smtClean="0">
                <a:solidFill>
                  <a:schemeClr val="accent1">
                    <a:lumMod val="50000"/>
                  </a:schemeClr>
                </a:solidFill>
              </a:rPr>
              <a:t>Minutes</a:t>
            </a:r>
            <a:endParaRPr lang="en-US" sz="2400" u="sng" dirty="0">
              <a:solidFill>
                <a:schemeClr val="accent1">
                  <a:lumMod val="50000"/>
                </a:schemeClr>
              </a:solidFill>
            </a:endParaRPr>
          </a:p>
        </p:txBody>
      </p:sp>
      <p:sp>
        <p:nvSpPr>
          <p:cNvPr id="2" name="Rectangle 1"/>
          <p:cNvSpPr/>
          <p:nvPr/>
        </p:nvSpPr>
        <p:spPr>
          <a:xfrm>
            <a:off x="838201" y="1211345"/>
            <a:ext cx="3962400" cy="1200329"/>
          </a:xfrm>
          <a:prstGeom prst="rect">
            <a:avLst/>
          </a:prstGeom>
        </p:spPr>
        <p:txBody>
          <a:bodyPr wrap="square">
            <a:spAutoFit/>
          </a:bodyPr>
          <a:lstStyle/>
          <a:p>
            <a:r>
              <a:rPr lang="en-US" sz="2400" b="1" dirty="0">
                <a:solidFill>
                  <a:schemeClr val="tx2"/>
                </a:solidFill>
              </a:rPr>
              <a:t>Connecticut Real </a:t>
            </a:r>
            <a:r>
              <a:rPr lang="en-US" sz="2400" b="1" dirty="0" smtClean="0">
                <a:solidFill>
                  <a:schemeClr val="tx2"/>
                </a:solidFill>
              </a:rPr>
              <a:t>Estate</a:t>
            </a:r>
          </a:p>
          <a:p>
            <a:r>
              <a:rPr lang="en-US" sz="2400" b="1" dirty="0" smtClean="0">
                <a:solidFill>
                  <a:schemeClr val="tx2"/>
                </a:solidFill>
              </a:rPr>
              <a:t>3-Hour</a:t>
            </a:r>
            <a:r>
              <a:rPr lang="en-US" sz="2400" b="1" dirty="0">
                <a:solidFill>
                  <a:schemeClr val="tx2"/>
                </a:solidFill>
              </a:rPr>
              <a:t> </a:t>
            </a:r>
            <a:r>
              <a:rPr lang="en-US" sz="2400" b="1" dirty="0" smtClean="0">
                <a:solidFill>
                  <a:schemeClr val="tx2"/>
                </a:solidFill>
              </a:rPr>
              <a:t>Agency </a:t>
            </a:r>
            <a:r>
              <a:rPr lang="en-US" sz="2400" b="1" dirty="0">
                <a:solidFill>
                  <a:schemeClr val="tx2"/>
                </a:solidFill>
              </a:rPr>
              <a:t>Law </a:t>
            </a:r>
            <a:r>
              <a:rPr lang="en-US" sz="2400" b="1" dirty="0" smtClean="0">
                <a:solidFill>
                  <a:schemeClr val="tx2"/>
                </a:solidFill>
              </a:rPr>
              <a:t>Review</a:t>
            </a:r>
          </a:p>
          <a:p>
            <a:r>
              <a:rPr lang="en-US" sz="2400" b="1" dirty="0">
                <a:solidFill>
                  <a:schemeClr val="tx2"/>
                </a:solidFill>
              </a:rPr>
              <a:t>a</a:t>
            </a:r>
            <a:r>
              <a:rPr lang="en-US" sz="2400" b="1" dirty="0" smtClean="0">
                <a:solidFill>
                  <a:schemeClr val="tx2"/>
                </a:solidFill>
              </a:rPr>
              <a:t>nd Fair Housing (Part Two)</a:t>
            </a:r>
            <a:endParaRPr lang="en-US" sz="2400" dirty="0">
              <a:solidFill>
                <a:schemeClr val="tx2"/>
              </a:solidFill>
            </a:endParaRPr>
          </a:p>
        </p:txBody>
      </p:sp>
      <p:sp>
        <p:nvSpPr>
          <p:cNvPr id="5" name="Slide Number Placeholder 4"/>
          <p:cNvSpPr>
            <a:spLocks noGrp="1"/>
          </p:cNvSpPr>
          <p:nvPr>
            <p:ph type="sldNum" sz="quarter" idx="12"/>
          </p:nvPr>
        </p:nvSpPr>
        <p:spPr>
          <a:xfrm>
            <a:off x="7917592" y="5960533"/>
            <a:ext cx="369945" cy="301712"/>
          </a:xfrm>
        </p:spPr>
        <p:txBody>
          <a:bodyPr/>
          <a:lstStyle/>
          <a:p>
            <a:pPr>
              <a:defRPr/>
            </a:pPr>
            <a:fld id="{1BAFA7FB-D7EE-4B39-9E2A-DE04983F3735}" type="slidenum">
              <a:rPr lang="en-US" sz="1800" smtClean="0">
                <a:solidFill>
                  <a:schemeClr val="accent1">
                    <a:lumMod val="50000"/>
                  </a:schemeClr>
                </a:solidFill>
              </a:rPr>
              <a:pPr>
                <a:defRPr/>
              </a:pPr>
              <a:t>4</a:t>
            </a:fld>
            <a:endParaRPr lang="en-US" sz="1800" dirty="0">
              <a:solidFill>
                <a:schemeClr val="accent1">
                  <a:lumMod val="50000"/>
                </a:schemeClr>
              </a:solidFill>
            </a:endParaRPr>
          </a:p>
        </p:txBody>
      </p:sp>
      <p:sp>
        <p:nvSpPr>
          <p:cNvPr id="6" name="Rectangle 5"/>
          <p:cNvSpPr/>
          <p:nvPr/>
        </p:nvSpPr>
        <p:spPr>
          <a:xfrm>
            <a:off x="664346" y="5892913"/>
            <a:ext cx="1888659" cy="369332"/>
          </a:xfrm>
          <a:prstGeom prst="rect">
            <a:avLst/>
          </a:prstGeom>
        </p:spPr>
        <p:txBody>
          <a:bodyPr wrap="none">
            <a:spAutoFit/>
          </a:bodyPr>
          <a:lstStyle/>
          <a:p>
            <a:pPr lvl="0">
              <a:spcBef>
                <a:spcPts val="0"/>
              </a:spcBef>
              <a:buClrTx/>
              <a:buSzTx/>
              <a:buNone/>
              <a:defRPr/>
            </a:pPr>
            <a:r>
              <a:rPr lang="en-US" dirty="0">
                <a:solidFill>
                  <a:schemeClr val="accent1">
                    <a:lumMod val="75000"/>
                  </a:schemeClr>
                </a:solidFill>
              </a:rPr>
              <a:t>CT 2018-2020 CE </a:t>
            </a:r>
          </a:p>
        </p:txBody>
      </p:sp>
    </p:spTree>
    <p:extLst>
      <p:ext uri="{BB962C8B-B14F-4D97-AF65-F5344CB8AC3E}">
        <p14:creationId xmlns:p14="http://schemas.microsoft.com/office/powerpoint/2010/main" val="276031267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eaLnBrk="1" hangingPunct="1"/>
            <a:r>
              <a:rPr lang="en-US" altLang="en-US" dirty="0" smtClean="0"/>
              <a:t>Differential Treatment</a:t>
            </a:r>
          </a:p>
        </p:txBody>
      </p:sp>
      <p:sp>
        <p:nvSpPr>
          <p:cNvPr id="25603" name="Content Placeholder 2"/>
          <p:cNvSpPr>
            <a:spLocks noGrp="1"/>
          </p:cNvSpPr>
          <p:nvPr>
            <p:ph idx="1"/>
          </p:nvPr>
        </p:nvSpPr>
        <p:spPr>
          <a:xfrm>
            <a:off x="762000" y="2490135"/>
            <a:ext cx="7543800" cy="3444997"/>
          </a:xfrm>
        </p:spPr>
        <p:txBody>
          <a:bodyPr>
            <a:noAutofit/>
          </a:bodyPr>
          <a:lstStyle/>
          <a:p>
            <a:pPr eaLnBrk="1" hangingPunct="1"/>
            <a:r>
              <a:rPr lang="en-US" altLang="en-US" sz="2800" dirty="0"/>
              <a:t>D</a:t>
            </a:r>
            <a:r>
              <a:rPr lang="en-US" altLang="en-US" sz="2800" dirty="0" smtClean="0"/>
              <a:t>ifferential </a:t>
            </a:r>
            <a:r>
              <a:rPr lang="en-US" altLang="en-US" sz="2800" dirty="0"/>
              <a:t>treatment is a failure to make a </a:t>
            </a:r>
            <a:r>
              <a:rPr lang="en-US" altLang="en-US" sz="2800" u="sng" dirty="0"/>
              <a:t>reasonable </a:t>
            </a:r>
            <a:r>
              <a:rPr lang="en-US" altLang="en-US" sz="2800" u="sng" dirty="0" smtClean="0"/>
              <a:t>accommodation</a:t>
            </a:r>
            <a:r>
              <a:rPr lang="en-US" altLang="en-US" sz="2800" dirty="0" smtClean="0"/>
              <a:t>.</a:t>
            </a:r>
            <a:endParaRPr lang="en-US" altLang="en-US" sz="2800" dirty="0"/>
          </a:p>
          <a:p>
            <a:pPr eaLnBrk="1" hangingPunct="1"/>
            <a:r>
              <a:rPr lang="en-US" altLang="en-US" sz="2800" dirty="0"/>
              <a:t>Reasonable accommodation is a change in a rule, policy, or </a:t>
            </a:r>
            <a:r>
              <a:rPr lang="en-US" altLang="en-US" sz="2800" dirty="0" smtClean="0"/>
              <a:t>practice.</a:t>
            </a:r>
            <a:endParaRPr lang="en-US" altLang="en-US" sz="2800" dirty="0"/>
          </a:p>
          <a:p>
            <a:pPr marL="214313" lvl="1"/>
            <a:r>
              <a:rPr lang="en-US" altLang="en-US" sz="2800" dirty="0" smtClean="0"/>
              <a:t>An </a:t>
            </a:r>
            <a:r>
              <a:rPr lang="en-US" altLang="en-US" sz="2800" u="sng" dirty="0" smtClean="0">
                <a:solidFill>
                  <a:schemeClr val="accent2"/>
                </a:solidFill>
              </a:rPr>
              <a:t>unreasonable </a:t>
            </a:r>
            <a:r>
              <a:rPr lang="en-US" altLang="en-US" sz="2800" u="sng" dirty="0" smtClean="0"/>
              <a:t>accommodation</a:t>
            </a:r>
            <a:r>
              <a:rPr lang="en-US" altLang="en-US" sz="2800" dirty="0" smtClean="0"/>
              <a:t> would cause an undue </a:t>
            </a:r>
            <a:r>
              <a:rPr lang="en-US" altLang="en-US" sz="2800" dirty="0"/>
              <a:t>financial or administrative </a:t>
            </a:r>
            <a:r>
              <a:rPr lang="en-US" altLang="en-US" sz="2800" dirty="0" smtClean="0"/>
              <a:t>burden.</a:t>
            </a:r>
            <a:endParaRPr lang="en-US" altLang="en-US" sz="2800" dirty="0"/>
          </a:p>
        </p:txBody>
      </p:sp>
      <p:sp>
        <p:nvSpPr>
          <p:cNvPr id="2" name="Slide Number Placeholder 1"/>
          <p:cNvSpPr>
            <a:spLocks noGrp="1"/>
          </p:cNvSpPr>
          <p:nvPr>
            <p:ph type="sldNum" sz="quarter" idx="12"/>
          </p:nvPr>
        </p:nvSpPr>
        <p:spPr>
          <a:xfrm>
            <a:off x="7467600" y="5935132"/>
            <a:ext cx="508001" cy="304801"/>
          </a:xfrm>
        </p:spPr>
        <p:txBody>
          <a:bodyPr/>
          <a:lstStyle/>
          <a:p>
            <a:pPr>
              <a:defRPr/>
            </a:pPr>
            <a:fld id="{21C37A49-6555-43B2-822E-4329C70441B6}" type="slidenum">
              <a:rPr lang="en-US" sz="1800" smtClean="0"/>
              <a:pPr>
                <a:defRPr/>
              </a:pPr>
              <a:t>40</a:t>
            </a:fld>
            <a:endParaRPr lang="en-US" sz="1800" dirty="0"/>
          </a:p>
        </p:txBody>
      </p:sp>
    </p:spTree>
    <p:extLst>
      <p:ext uri="{BB962C8B-B14F-4D97-AF65-F5344CB8AC3E}">
        <p14:creationId xmlns:p14="http://schemas.microsoft.com/office/powerpoint/2010/main" val="173440793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normAutofit fontScale="90000"/>
          </a:bodyPr>
          <a:lstStyle/>
          <a:p>
            <a:r>
              <a:rPr lang="en-US" altLang="en-US" dirty="0" smtClean="0"/>
              <a:t>Is the Behavior Covered?</a:t>
            </a:r>
            <a:br>
              <a:rPr lang="en-US" altLang="en-US" dirty="0" smtClean="0"/>
            </a:br>
            <a:r>
              <a:rPr lang="en-US" altLang="en-US" dirty="0" smtClean="0"/>
              <a:t>Reasonable Accommodations</a:t>
            </a:r>
          </a:p>
        </p:txBody>
      </p:sp>
      <p:sp>
        <p:nvSpPr>
          <p:cNvPr id="3" name="Content Placeholder 2"/>
          <p:cNvSpPr>
            <a:spLocks noGrp="1"/>
          </p:cNvSpPr>
          <p:nvPr>
            <p:ph idx="1"/>
          </p:nvPr>
        </p:nvSpPr>
        <p:spPr>
          <a:xfrm>
            <a:off x="533400" y="2490135"/>
            <a:ext cx="8001000" cy="3444997"/>
          </a:xfrm>
        </p:spPr>
        <p:txBody>
          <a:bodyPr>
            <a:normAutofit/>
          </a:bodyPr>
          <a:lstStyle/>
          <a:p>
            <a:pPr marL="257175" lvl="1" indent="-257175">
              <a:buSzPct val="65000"/>
              <a:buFont typeface="Wingdings" panose="05000000000000000000" pitchFamily="2" charset="2"/>
              <a:buChar char="n"/>
              <a:defRPr/>
            </a:pPr>
            <a:r>
              <a:rPr lang="en-US" sz="2250" dirty="0"/>
              <a:t>How to request R</a:t>
            </a:r>
            <a:r>
              <a:rPr lang="en-US" sz="2250" dirty="0" smtClean="0"/>
              <a:t>easonable Accommodations (RA):</a:t>
            </a:r>
            <a:endParaRPr lang="en-US" sz="2250" dirty="0"/>
          </a:p>
          <a:p>
            <a:pPr lvl="1">
              <a:defRPr/>
            </a:pPr>
            <a:r>
              <a:rPr lang="en-US" sz="2400" dirty="0" smtClean="0"/>
              <a:t>If </a:t>
            </a:r>
            <a:r>
              <a:rPr lang="en-US" sz="2400" dirty="0"/>
              <a:t>the disability is obvious and the need for the change in the rule, policy or practice is obvious, </a:t>
            </a:r>
            <a:r>
              <a:rPr lang="en-US" sz="2400" dirty="0" smtClean="0"/>
              <a:t>the RA request does </a:t>
            </a:r>
            <a:r>
              <a:rPr lang="en-US" sz="2400" dirty="0"/>
              <a:t>not have to be in </a:t>
            </a:r>
            <a:r>
              <a:rPr lang="en-US" sz="2400" dirty="0" smtClean="0"/>
              <a:t>writing.</a:t>
            </a:r>
            <a:endParaRPr lang="en-US" sz="2400" dirty="0"/>
          </a:p>
          <a:p>
            <a:pPr lvl="1">
              <a:defRPr/>
            </a:pPr>
            <a:r>
              <a:rPr lang="en-US" sz="2400" dirty="0" smtClean="0"/>
              <a:t>The RA </a:t>
            </a:r>
            <a:r>
              <a:rPr lang="en-US" sz="2400" dirty="0"/>
              <a:t>request does not have to be on a form prescribed </a:t>
            </a:r>
            <a:r>
              <a:rPr lang="en-US" sz="2400" dirty="0" smtClean="0"/>
              <a:t>by a </a:t>
            </a:r>
            <a:r>
              <a:rPr lang="en-US" sz="2400" dirty="0"/>
              <a:t>housing </a:t>
            </a:r>
            <a:r>
              <a:rPr lang="en-US" sz="2400" dirty="0" smtClean="0"/>
              <a:t>provider.</a:t>
            </a:r>
            <a:endParaRPr lang="en-US" sz="2400" dirty="0"/>
          </a:p>
          <a:p>
            <a:pPr lvl="1">
              <a:defRPr/>
            </a:pPr>
            <a:r>
              <a:rPr lang="en-US" sz="2400" dirty="0"/>
              <a:t>Cannot </a:t>
            </a:r>
            <a:r>
              <a:rPr lang="en-US" sz="2400" dirty="0" smtClean="0"/>
              <a:t>require a </a:t>
            </a:r>
            <a:r>
              <a:rPr lang="en-US" sz="2400" dirty="0"/>
              <a:t>person requesting </a:t>
            </a:r>
            <a:r>
              <a:rPr lang="en-US" sz="2400" dirty="0" smtClean="0"/>
              <a:t>a RA </a:t>
            </a:r>
            <a:r>
              <a:rPr lang="en-US" sz="2400" dirty="0"/>
              <a:t>to </a:t>
            </a:r>
            <a:r>
              <a:rPr lang="en-US" sz="2400" dirty="0" smtClean="0"/>
              <a:t>allow </a:t>
            </a:r>
            <a:r>
              <a:rPr lang="en-US" sz="2400" dirty="0"/>
              <a:t>access to </a:t>
            </a:r>
            <a:r>
              <a:rPr lang="en-US" sz="2400" dirty="0" smtClean="0"/>
              <a:t>his or her medical records.</a:t>
            </a:r>
            <a:endParaRPr lang="en-US" sz="2400" dirty="0"/>
          </a:p>
        </p:txBody>
      </p:sp>
      <p:sp>
        <p:nvSpPr>
          <p:cNvPr id="2" name="Slide Number Placeholder 1"/>
          <p:cNvSpPr>
            <a:spLocks noGrp="1"/>
          </p:cNvSpPr>
          <p:nvPr>
            <p:ph type="sldNum" sz="quarter" idx="12"/>
          </p:nvPr>
        </p:nvSpPr>
        <p:spPr>
          <a:xfrm>
            <a:off x="7467600" y="5935132"/>
            <a:ext cx="508001" cy="304801"/>
          </a:xfrm>
        </p:spPr>
        <p:txBody>
          <a:bodyPr/>
          <a:lstStyle/>
          <a:p>
            <a:pPr>
              <a:defRPr/>
            </a:pPr>
            <a:fld id="{21C37A49-6555-43B2-822E-4329C70441B6}" type="slidenum">
              <a:rPr lang="en-US" sz="1800" smtClean="0"/>
              <a:pPr>
                <a:defRPr/>
              </a:pPr>
              <a:t>41</a:t>
            </a:fld>
            <a:endParaRPr lang="en-US" sz="1800" dirty="0"/>
          </a:p>
        </p:txBody>
      </p:sp>
    </p:spTree>
    <p:extLst>
      <p:ext uri="{BB962C8B-B14F-4D97-AF65-F5344CB8AC3E}">
        <p14:creationId xmlns:p14="http://schemas.microsoft.com/office/powerpoint/2010/main" val="11703313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dirty="0"/>
              <a:t>Is the Behavior </a:t>
            </a:r>
            <a:r>
              <a:rPr lang="en-US" altLang="en-US" dirty="0" smtClean="0"/>
              <a:t>Covered?</a:t>
            </a:r>
            <a:br>
              <a:rPr lang="en-US" altLang="en-US" dirty="0" smtClean="0"/>
            </a:br>
            <a:r>
              <a:rPr lang="en-US" altLang="en-US" dirty="0"/>
              <a:t>Reasonable </a:t>
            </a:r>
            <a:r>
              <a:rPr lang="en-US" altLang="en-US" dirty="0" smtClean="0"/>
              <a:t>Accommodations, cont’d</a:t>
            </a:r>
            <a:endParaRPr lang="en-US" dirty="0"/>
          </a:p>
        </p:txBody>
      </p:sp>
      <p:sp>
        <p:nvSpPr>
          <p:cNvPr id="3" name="Content Placeholder 2"/>
          <p:cNvSpPr>
            <a:spLocks noGrp="1"/>
          </p:cNvSpPr>
          <p:nvPr>
            <p:ph idx="1"/>
          </p:nvPr>
        </p:nvSpPr>
        <p:spPr>
          <a:xfrm>
            <a:off x="762000" y="2490135"/>
            <a:ext cx="7848600" cy="3444997"/>
          </a:xfrm>
        </p:spPr>
        <p:txBody>
          <a:bodyPr>
            <a:normAutofit fontScale="92500" lnSpcReduction="10000"/>
          </a:bodyPr>
          <a:lstStyle/>
          <a:p>
            <a:pPr>
              <a:defRPr/>
            </a:pPr>
            <a:r>
              <a:rPr lang="en-US" sz="2800" dirty="0" smtClean="0"/>
              <a:t>If </a:t>
            </a:r>
            <a:r>
              <a:rPr lang="en-US" sz="2800" dirty="0"/>
              <a:t>in writing, can get a description of the limitation (e.g. cannot walk more than 75 feet) and a description of the change in rule, policy or practice (e.g. assign a parking place within 75 feet of front door</a:t>
            </a:r>
            <a:r>
              <a:rPr lang="en-US" sz="2800" dirty="0" smtClean="0"/>
              <a:t>).</a:t>
            </a:r>
            <a:endParaRPr lang="en-US" sz="2800" dirty="0"/>
          </a:p>
          <a:p>
            <a:pPr>
              <a:defRPr/>
            </a:pPr>
            <a:r>
              <a:rPr lang="en-US" sz="2800" dirty="0"/>
              <a:t>Change must be necessary for the person to live in the housing </a:t>
            </a:r>
            <a:r>
              <a:rPr lang="en-US" sz="2800" dirty="0" smtClean="0"/>
              <a:t>unit.</a:t>
            </a:r>
            <a:endParaRPr lang="en-US" sz="2800" dirty="0"/>
          </a:p>
          <a:p>
            <a:pPr>
              <a:defRPr/>
            </a:pPr>
            <a:r>
              <a:rPr lang="en-US" sz="2800" dirty="0" smtClean="0"/>
              <a:t>The treating </a:t>
            </a:r>
            <a:r>
              <a:rPr lang="en-US" sz="2800" dirty="0"/>
              <a:t>medical professional </a:t>
            </a:r>
            <a:r>
              <a:rPr lang="en-US" sz="2800" dirty="0" smtClean="0"/>
              <a:t>and the </a:t>
            </a:r>
            <a:r>
              <a:rPr lang="en-US" sz="2800" dirty="0"/>
              <a:t>patient decide what is necessary, </a:t>
            </a:r>
            <a:r>
              <a:rPr lang="en-US" sz="2800" dirty="0" smtClean="0"/>
              <a:t>not the </a:t>
            </a:r>
            <a:r>
              <a:rPr lang="en-US" sz="2800" dirty="0"/>
              <a:t>housing </a:t>
            </a:r>
            <a:r>
              <a:rPr lang="en-US" sz="2800" dirty="0" smtClean="0"/>
              <a:t>provider.</a:t>
            </a:r>
            <a:endParaRPr lang="en-US" sz="2800" dirty="0"/>
          </a:p>
        </p:txBody>
      </p:sp>
      <p:sp>
        <p:nvSpPr>
          <p:cNvPr id="4" name="Slide Number Placeholder 3"/>
          <p:cNvSpPr>
            <a:spLocks noGrp="1"/>
          </p:cNvSpPr>
          <p:nvPr>
            <p:ph type="sldNum" sz="quarter" idx="12"/>
          </p:nvPr>
        </p:nvSpPr>
        <p:spPr>
          <a:xfrm>
            <a:off x="7467600" y="5935132"/>
            <a:ext cx="508001" cy="304801"/>
          </a:xfrm>
        </p:spPr>
        <p:txBody>
          <a:bodyPr/>
          <a:lstStyle/>
          <a:p>
            <a:pPr>
              <a:defRPr/>
            </a:pPr>
            <a:fld id="{21C37A49-6555-43B2-822E-4329C70441B6}" type="slidenum">
              <a:rPr lang="en-US" sz="1800" smtClean="0"/>
              <a:pPr>
                <a:defRPr/>
              </a:pPr>
              <a:t>42</a:t>
            </a:fld>
            <a:endParaRPr lang="en-US" sz="1800" dirty="0"/>
          </a:p>
        </p:txBody>
      </p:sp>
    </p:spTree>
    <p:extLst>
      <p:ext uri="{BB962C8B-B14F-4D97-AF65-F5344CB8AC3E}">
        <p14:creationId xmlns:p14="http://schemas.microsoft.com/office/powerpoint/2010/main" val="137152376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Reasonable Accommodations</a:t>
            </a:r>
            <a:br>
              <a:rPr lang="en-US" dirty="0" smtClean="0"/>
            </a:br>
            <a:r>
              <a:rPr lang="en-US" dirty="0" smtClean="0">
                <a:solidFill>
                  <a:srgbClr val="FA8126"/>
                </a:solidFill>
              </a:rPr>
              <a:t>Kinds of Animals</a:t>
            </a:r>
            <a:endParaRPr lang="en-US" dirty="0">
              <a:solidFill>
                <a:srgbClr val="FA8126"/>
              </a:solidFill>
            </a:endParaRPr>
          </a:p>
        </p:txBody>
      </p:sp>
      <p:sp>
        <p:nvSpPr>
          <p:cNvPr id="3" name="Content Placeholder 2"/>
          <p:cNvSpPr>
            <a:spLocks noGrp="1"/>
          </p:cNvSpPr>
          <p:nvPr>
            <p:ph idx="1"/>
          </p:nvPr>
        </p:nvSpPr>
        <p:spPr>
          <a:xfrm>
            <a:off x="685800" y="2490135"/>
            <a:ext cx="7848600" cy="3444997"/>
          </a:xfrm>
        </p:spPr>
        <p:txBody>
          <a:bodyPr/>
          <a:lstStyle/>
          <a:p>
            <a:r>
              <a:rPr lang="en-US" dirty="0" smtClean="0"/>
              <a:t>Two kinds of animals involved in reasonable accommodations</a:t>
            </a:r>
          </a:p>
          <a:p>
            <a:pPr lvl="1"/>
            <a:r>
              <a:rPr lang="en-US" sz="2400" dirty="0" smtClean="0"/>
              <a:t>Service animal—performs a service for the person who is disabled, e.g. seeing eye dog, seizure alert animal</a:t>
            </a:r>
          </a:p>
          <a:p>
            <a:pPr lvl="1"/>
            <a:r>
              <a:rPr lang="en-US" sz="2400" dirty="0" smtClean="0"/>
              <a:t>Emotional support animal—companion animal that provides a benefit for a person with a disability</a:t>
            </a:r>
          </a:p>
          <a:p>
            <a:r>
              <a:rPr lang="en-US" dirty="0" smtClean="0"/>
              <a:t>Do not have to be licensed, trained or certified as service animals or emotional support animals</a:t>
            </a:r>
            <a:endParaRPr lang="en-US" dirty="0"/>
          </a:p>
        </p:txBody>
      </p:sp>
      <p:sp>
        <p:nvSpPr>
          <p:cNvPr id="4" name="Slide Number Placeholder 3"/>
          <p:cNvSpPr>
            <a:spLocks noGrp="1"/>
          </p:cNvSpPr>
          <p:nvPr>
            <p:ph type="sldNum" sz="quarter" idx="12"/>
          </p:nvPr>
        </p:nvSpPr>
        <p:spPr>
          <a:xfrm>
            <a:off x="7239000" y="5935132"/>
            <a:ext cx="736601" cy="304801"/>
          </a:xfrm>
        </p:spPr>
        <p:txBody>
          <a:bodyPr/>
          <a:lstStyle/>
          <a:p>
            <a:pPr>
              <a:defRPr/>
            </a:pPr>
            <a:fld id="{21C37A49-6555-43B2-822E-4329C70441B6}" type="slidenum">
              <a:rPr lang="en-US" sz="1800" smtClean="0"/>
              <a:pPr>
                <a:defRPr/>
              </a:pPr>
              <a:t>43</a:t>
            </a:fld>
            <a:endParaRPr lang="en-US" sz="1800" dirty="0"/>
          </a:p>
        </p:txBody>
      </p:sp>
    </p:spTree>
    <p:extLst>
      <p:ext uri="{BB962C8B-B14F-4D97-AF65-F5344CB8AC3E}">
        <p14:creationId xmlns:p14="http://schemas.microsoft.com/office/powerpoint/2010/main" val="351001367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Reasonable Accommodations </a:t>
            </a:r>
            <a:r>
              <a:rPr lang="en-US" dirty="0" smtClean="0">
                <a:solidFill>
                  <a:srgbClr val="FA8126"/>
                </a:solidFill>
              </a:rPr>
              <a:t>Cannot Deny Service Animals</a:t>
            </a:r>
            <a:endParaRPr lang="en-US" dirty="0">
              <a:solidFill>
                <a:srgbClr val="FA8126"/>
              </a:solidFill>
            </a:endParaRPr>
          </a:p>
        </p:txBody>
      </p:sp>
      <p:sp>
        <p:nvSpPr>
          <p:cNvPr id="3" name="Content Placeholder 2"/>
          <p:cNvSpPr>
            <a:spLocks noGrp="1"/>
          </p:cNvSpPr>
          <p:nvPr>
            <p:ph idx="1"/>
          </p:nvPr>
        </p:nvSpPr>
        <p:spPr>
          <a:xfrm>
            <a:off x="685800" y="2490135"/>
            <a:ext cx="7772400" cy="3444997"/>
          </a:xfrm>
        </p:spPr>
        <p:txBody>
          <a:bodyPr>
            <a:normAutofit fontScale="92500" lnSpcReduction="10000"/>
          </a:bodyPr>
          <a:lstStyle/>
          <a:p>
            <a:r>
              <a:rPr lang="en-US" dirty="0" smtClean="0"/>
              <a:t>Cannot deny a service animal or emotional support animal due to:</a:t>
            </a:r>
          </a:p>
          <a:p>
            <a:pPr lvl="1"/>
            <a:r>
              <a:rPr lang="en-US" sz="2400" dirty="0" smtClean="0"/>
              <a:t>Building, condo association, coop or homeowner association has a “no pet” policy</a:t>
            </a:r>
          </a:p>
          <a:p>
            <a:pPr lvl="1"/>
            <a:r>
              <a:rPr lang="en-US" sz="2400" dirty="0" smtClean="0"/>
              <a:t>Size of the animal</a:t>
            </a:r>
          </a:p>
          <a:p>
            <a:pPr lvl="1"/>
            <a:r>
              <a:rPr lang="en-US" sz="2400" dirty="0" smtClean="0"/>
              <a:t>Breed of the animal</a:t>
            </a:r>
          </a:p>
          <a:p>
            <a:pPr lvl="1"/>
            <a:r>
              <a:rPr lang="en-US" sz="2400" dirty="0" smtClean="0"/>
              <a:t>“Everyone will want one”</a:t>
            </a:r>
          </a:p>
          <a:p>
            <a:pPr lvl="1"/>
            <a:r>
              <a:rPr lang="en-US" sz="2400" dirty="0" smtClean="0"/>
              <a:t>Insurance company won’t provide insurance for that animal breed/size</a:t>
            </a:r>
            <a:endParaRPr lang="en-US" sz="2400" dirty="0"/>
          </a:p>
        </p:txBody>
      </p:sp>
      <p:sp>
        <p:nvSpPr>
          <p:cNvPr id="4" name="Slide Number Placeholder 3"/>
          <p:cNvSpPr>
            <a:spLocks noGrp="1"/>
          </p:cNvSpPr>
          <p:nvPr>
            <p:ph type="sldNum" sz="quarter" idx="12"/>
          </p:nvPr>
        </p:nvSpPr>
        <p:spPr>
          <a:xfrm>
            <a:off x="7162800" y="5935132"/>
            <a:ext cx="812801" cy="304801"/>
          </a:xfrm>
        </p:spPr>
        <p:txBody>
          <a:bodyPr/>
          <a:lstStyle/>
          <a:p>
            <a:pPr>
              <a:defRPr/>
            </a:pPr>
            <a:fld id="{21C37A49-6555-43B2-822E-4329C70441B6}" type="slidenum">
              <a:rPr lang="en-US" sz="1800" smtClean="0"/>
              <a:pPr>
                <a:defRPr/>
              </a:pPr>
              <a:t>44</a:t>
            </a:fld>
            <a:endParaRPr lang="en-US" sz="1800" dirty="0"/>
          </a:p>
        </p:txBody>
      </p:sp>
    </p:spTree>
    <p:extLst>
      <p:ext uri="{BB962C8B-B14F-4D97-AF65-F5344CB8AC3E}">
        <p14:creationId xmlns:p14="http://schemas.microsoft.com/office/powerpoint/2010/main" val="315726881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Reasonable Accommodations </a:t>
            </a:r>
            <a:r>
              <a:rPr lang="en-US" dirty="0" smtClean="0">
                <a:solidFill>
                  <a:srgbClr val="FA8126"/>
                </a:solidFill>
              </a:rPr>
              <a:t>Service or Companion Animals</a:t>
            </a:r>
            <a:endParaRPr lang="en-US" dirty="0">
              <a:solidFill>
                <a:srgbClr val="FA8126"/>
              </a:solidFill>
            </a:endParaRPr>
          </a:p>
        </p:txBody>
      </p:sp>
      <p:sp>
        <p:nvSpPr>
          <p:cNvPr id="3" name="Content Placeholder 2"/>
          <p:cNvSpPr>
            <a:spLocks noGrp="1"/>
          </p:cNvSpPr>
          <p:nvPr>
            <p:ph idx="1"/>
          </p:nvPr>
        </p:nvSpPr>
        <p:spPr>
          <a:xfrm>
            <a:off x="533400" y="2490135"/>
            <a:ext cx="8077200" cy="3444997"/>
          </a:xfrm>
        </p:spPr>
        <p:txBody>
          <a:bodyPr>
            <a:normAutofit fontScale="92500"/>
          </a:bodyPr>
          <a:lstStyle/>
          <a:p>
            <a:pPr marL="0" indent="0">
              <a:buNone/>
            </a:pPr>
            <a:r>
              <a:rPr lang="en-US" u="sng" dirty="0" smtClean="0"/>
              <a:t>If the disability is</a:t>
            </a:r>
            <a:r>
              <a:rPr lang="en-US" dirty="0" smtClean="0"/>
              <a:t>:</a:t>
            </a:r>
          </a:p>
          <a:p>
            <a:r>
              <a:rPr lang="en-US" dirty="0" smtClean="0"/>
              <a:t>obvious and the need for the companion or service animal is obvious, person does not have to request the accommodation in writing</a:t>
            </a:r>
          </a:p>
          <a:p>
            <a:r>
              <a:rPr lang="en-US" dirty="0" smtClean="0"/>
              <a:t>not obvious or the need for the service animal or companion animal is not obvious, then occupant should get a statement from a treating medical provider that explains the limitation (person has an anxiety that makes it difficult for her to be home alone) and the change in the rule, policy or practice (let her have an emotional support animal)</a:t>
            </a:r>
            <a:endParaRPr lang="en-US" dirty="0"/>
          </a:p>
        </p:txBody>
      </p:sp>
      <p:sp>
        <p:nvSpPr>
          <p:cNvPr id="4" name="Slide Number Placeholder 3"/>
          <p:cNvSpPr>
            <a:spLocks noGrp="1"/>
          </p:cNvSpPr>
          <p:nvPr>
            <p:ph type="sldNum" sz="quarter" idx="12"/>
          </p:nvPr>
        </p:nvSpPr>
        <p:spPr>
          <a:xfrm>
            <a:off x="7239000" y="5935132"/>
            <a:ext cx="736601" cy="304801"/>
          </a:xfrm>
        </p:spPr>
        <p:txBody>
          <a:bodyPr/>
          <a:lstStyle/>
          <a:p>
            <a:pPr>
              <a:defRPr/>
            </a:pPr>
            <a:fld id="{21C37A49-6555-43B2-822E-4329C70441B6}" type="slidenum">
              <a:rPr lang="en-US" sz="1800" smtClean="0"/>
              <a:pPr>
                <a:defRPr/>
              </a:pPr>
              <a:t>45</a:t>
            </a:fld>
            <a:endParaRPr lang="en-US" sz="1800" dirty="0"/>
          </a:p>
        </p:txBody>
      </p:sp>
    </p:spTree>
    <p:extLst>
      <p:ext uri="{BB962C8B-B14F-4D97-AF65-F5344CB8AC3E}">
        <p14:creationId xmlns:p14="http://schemas.microsoft.com/office/powerpoint/2010/main" val="165897109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normAutofit fontScale="90000"/>
          </a:bodyPr>
          <a:lstStyle/>
          <a:p>
            <a:pPr eaLnBrk="1" hangingPunct="1"/>
            <a:r>
              <a:rPr lang="en-US" altLang="en-US" dirty="0" smtClean="0"/>
              <a:t>Is the Behavior Covered?</a:t>
            </a:r>
            <a:br>
              <a:rPr lang="en-US" altLang="en-US" dirty="0" smtClean="0"/>
            </a:br>
            <a:r>
              <a:rPr lang="en-US" altLang="en-US" dirty="0" smtClean="0">
                <a:solidFill>
                  <a:srgbClr val="FA8126"/>
                </a:solidFill>
              </a:rPr>
              <a:t>Reasonable Modifications</a:t>
            </a:r>
          </a:p>
        </p:txBody>
      </p:sp>
      <p:sp>
        <p:nvSpPr>
          <p:cNvPr id="29699" name="Content Placeholder 2"/>
          <p:cNvSpPr>
            <a:spLocks noGrp="1"/>
          </p:cNvSpPr>
          <p:nvPr>
            <p:ph idx="1"/>
          </p:nvPr>
        </p:nvSpPr>
        <p:spPr>
          <a:xfrm>
            <a:off x="533400" y="2490135"/>
            <a:ext cx="8001000" cy="3444997"/>
          </a:xfrm>
        </p:spPr>
        <p:txBody>
          <a:bodyPr>
            <a:normAutofit/>
          </a:bodyPr>
          <a:lstStyle/>
          <a:p>
            <a:pPr eaLnBrk="1" hangingPunct="1"/>
            <a:r>
              <a:rPr lang="en-US" altLang="en-US" sz="2800" dirty="0"/>
              <a:t>For purposes of the fair housing laws, differential treatment is </a:t>
            </a:r>
            <a:r>
              <a:rPr lang="en-US" altLang="en-US" sz="2800" dirty="0" smtClean="0"/>
              <a:t>failing to </a:t>
            </a:r>
            <a:r>
              <a:rPr lang="en-US" altLang="en-US" sz="2800" dirty="0"/>
              <a:t>make a reasonable </a:t>
            </a:r>
            <a:r>
              <a:rPr lang="en-US" altLang="en-US" sz="2800" dirty="0" smtClean="0"/>
              <a:t>modification.</a:t>
            </a:r>
            <a:endParaRPr lang="en-US" altLang="en-US" sz="2800" dirty="0"/>
          </a:p>
          <a:p>
            <a:pPr eaLnBrk="1" hangingPunct="1"/>
            <a:r>
              <a:rPr lang="en-US" altLang="en-US" sz="2800" dirty="0"/>
              <a:t>Reasonable modifications </a:t>
            </a:r>
            <a:r>
              <a:rPr lang="en-US" altLang="en-US" sz="2800" dirty="0" smtClean="0"/>
              <a:t>may cost money, such as:</a:t>
            </a:r>
          </a:p>
          <a:p>
            <a:pPr lvl="1"/>
            <a:r>
              <a:rPr lang="en-US" altLang="en-US" sz="2800" dirty="0" smtClean="0"/>
              <a:t>building </a:t>
            </a:r>
            <a:r>
              <a:rPr lang="en-US" altLang="en-US" sz="2800" dirty="0"/>
              <a:t>a </a:t>
            </a:r>
            <a:r>
              <a:rPr lang="en-US" altLang="en-US" sz="2800" dirty="0" smtClean="0"/>
              <a:t>ramp</a:t>
            </a:r>
          </a:p>
          <a:p>
            <a:pPr lvl="1"/>
            <a:r>
              <a:rPr lang="en-US" altLang="en-US" sz="2800" dirty="0" smtClean="0"/>
              <a:t>widening </a:t>
            </a:r>
            <a:r>
              <a:rPr lang="en-US" altLang="en-US" sz="2800" dirty="0"/>
              <a:t>a </a:t>
            </a:r>
            <a:r>
              <a:rPr lang="en-US" altLang="en-US" sz="2800" dirty="0" smtClean="0"/>
              <a:t>doorway</a:t>
            </a:r>
          </a:p>
        </p:txBody>
      </p:sp>
      <p:sp>
        <p:nvSpPr>
          <p:cNvPr id="2" name="Slide Number Placeholder 1"/>
          <p:cNvSpPr>
            <a:spLocks noGrp="1"/>
          </p:cNvSpPr>
          <p:nvPr>
            <p:ph type="sldNum" sz="quarter" idx="12"/>
          </p:nvPr>
        </p:nvSpPr>
        <p:spPr>
          <a:xfrm>
            <a:off x="7467600" y="5935132"/>
            <a:ext cx="508001" cy="304801"/>
          </a:xfrm>
        </p:spPr>
        <p:txBody>
          <a:bodyPr/>
          <a:lstStyle/>
          <a:p>
            <a:pPr>
              <a:defRPr/>
            </a:pPr>
            <a:fld id="{21C37A49-6555-43B2-822E-4329C70441B6}" type="slidenum">
              <a:rPr lang="en-US" sz="1800" smtClean="0"/>
              <a:pPr>
                <a:defRPr/>
              </a:pPr>
              <a:t>46</a:t>
            </a:fld>
            <a:endParaRPr lang="en-US" sz="1800" dirty="0"/>
          </a:p>
        </p:txBody>
      </p:sp>
    </p:spTree>
    <p:extLst>
      <p:ext uri="{BB962C8B-B14F-4D97-AF65-F5344CB8AC3E}">
        <p14:creationId xmlns:p14="http://schemas.microsoft.com/office/powerpoint/2010/main" val="75958348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normAutofit fontScale="90000"/>
          </a:bodyPr>
          <a:lstStyle/>
          <a:p>
            <a:r>
              <a:rPr lang="en-US" altLang="en-US" dirty="0" smtClean="0"/>
              <a:t>Is the Behavior Covered</a:t>
            </a:r>
            <a:r>
              <a:rPr lang="en-US" altLang="en-US" dirty="0"/>
              <a:t>?</a:t>
            </a:r>
            <a:br>
              <a:rPr lang="en-US" altLang="en-US" dirty="0"/>
            </a:br>
            <a:r>
              <a:rPr lang="en-US" altLang="en-US" dirty="0">
                <a:solidFill>
                  <a:srgbClr val="FA8126"/>
                </a:solidFill>
              </a:rPr>
              <a:t>Who has to make modifications</a:t>
            </a:r>
            <a:r>
              <a:rPr lang="en-US" altLang="en-US" dirty="0" smtClean="0">
                <a:solidFill>
                  <a:srgbClr val="FA8126"/>
                </a:solidFill>
              </a:rPr>
              <a:t>?</a:t>
            </a:r>
          </a:p>
        </p:txBody>
      </p:sp>
      <p:sp>
        <p:nvSpPr>
          <p:cNvPr id="30723" name="Content Placeholder 2"/>
          <p:cNvSpPr>
            <a:spLocks noGrp="1"/>
          </p:cNvSpPr>
          <p:nvPr>
            <p:ph idx="1"/>
          </p:nvPr>
        </p:nvSpPr>
        <p:spPr>
          <a:xfrm>
            <a:off x="609600" y="2438400"/>
            <a:ext cx="8001000" cy="3444997"/>
          </a:xfrm>
        </p:spPr>
        <p:txBody>
          <a:bodyPr>
            <a:noAutofit/>
          </a:bodyPr>
          <a:lstStyle/>
          <a:p>
            <a:pPr lvl="1" eaLnBrk="1" hangingPunct="1"/>
            <a:r>
              <a:rPr lang="en-US" altLang="en-US" sz="2800" dirty="0" smtClean="0"/>
              <a:t>Owners </a:t>
            </a:r>
            <a:r>
              <a:rPr lang="en-US" altLang="en-US" sz="2800" dirty="0"/>
              <a:t>of housing with federal operating subsidies must make </a:t>
            </a:r>
            <a:r>
              <a:rPr lang="en-US" altLang="en-US" sz="2800" dirty="0" smtClean="0"/>
              <a:t>modifications.</a:t>
            </a:r>
            <a:endParaRPr lang="en-US" altLang="en-US" sz="2800" dirty="0"/>
          </a:p>
          <a:p>
            <a:pPr lvl="1" eaLnBrk="1" hangingPunct="1"/>
            <a:r>
              <a:rPr lang="en-US" altLang="en-US" sz="2800" dirty="0"/>
              <a:t>Federal operating subsidies include for example, in-place Section 8 units, Section 236 housing, Section 221 housing, NOT Low-Income Housing Tax Credit </a:t>
            </a:r>
            <a:r>
              <a:rPr lang="en-US" altLang="en-US" sz="2800" dirty="0" smtClean="0"/>
              <a:t>housing.</a:t>
            </a:r>
            <a:endParaRPr lang="en-US" altLang="en-US" sz="2800" dirty="0"/>
          </a:p>
        </p:txBody>
      </p:sp>
      <p:sp>
        <p:nvSpPr>
          <p:cNvPr id="2" name="Slide Number Placeholder 1"/>
          <p:cNvSpPr>
            <a:spLocks noGrp="1"/>
          </p:cNvSpPr>
          <p:nvPr>
            <p:ph type="sldNum" sz="quarter" idx="12"/>
          </p:nvPr>
        </p:nvSpPr>
        <p:spPr>
          <a:xfrm>
            <a:off x="7569199" y="5863803"/>
            <a:ext cx="812801" cy="524933"/>
          </a:xfrm>
        </p:spPr>
        <p:txBody>
          <a:bodyPr/>
          <a:lstStyle/>
          <a:p>
            <a:pPr>
              <a:defRPr/>
            </a:pPr>
            <a:fld id="{21C37A49-6555-43B2-822E-4329C70441B6}" type="slidenum">
              <a:rPr lang="en-US" sz="1800" smtClean="0"/>
              <a:pPr>
                <a:defRPr/>
              </a:pPr>
              <a:t>47</a:t>
            </a:fld>
            <a:endParaRPr lang="en-US" sz="1800" dirty="0"/>
          </a:p>
        </p:txBody>
      </p:sp>
    </p:spTree>
    <p:extLst>
      <p:ext uri="{BB962C8B-B14F-4D97-AF65-F5344CB8AC3E}">
        <p14:creationId xmlns:p14="http://schemas.microsoft.com/office/powerpoint/2010/main" val="162567674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85800"/>
            <a:ext cx="8001000" cy="1676399"/>
          </a:xfrm>
        </p:spPr>
        <p:txBody>
          <a:bodyPr>
            <a:normAutofit fontScale="90000"/>
          </a:bodyPr>
          <a:lstStyle/>
          <a:p>
            <a:r>
              <a:rPr lang="en-US" altLang="en-US" dirty="0"/>
              <a:t>Is the Behavior </a:t>
            </a:r>
            <a:r>
              <a:rPr lang="en-US" altLang="en-US" dirty="0" smtClean="0"/>
              <a:t>Covered?</a:t>
            </a:r>
            <a:br>
              <a:rPr lang="en-US" altLang="en-US" dirty="0" smtClean="0"/>
            </a:br>
            <a:r>
              <a:rPr lang="en-US" altLang="en-US" dirty="0" smtClean="0">
                <a:solidFill>
                  <a:srgbClr val="FA8126"/>
                </a:solidFill>
              </a:rPr>
              <a:t>Who pays for </a:t>
            </a:r>
            <a:r>
              <a:rPr lang="en-US" altLang="en-US" dirty="0">
                <a:solidFill>
                  <a:srgbClr val="FA8126"/>
                </a:solidFill>
              </a:rPr>
              <a:t>r</a:t>
            </a:r>
            <a:r>
              <a:rPr lang="en-US" altLang="en-US" dirty="0" smtClean="0">
                <a:solidFill>
                  <a:srgbClr val="FA8126"/>
                </a:solidFill>
              </a:rPr>
              <a:t>easonable modifications?</a:t>
            </a:r>
            <a:endParaRPr lang="en-US" dirty="0">
              <a:solidFill>
                <a:srgbClr val="FA8126"/>
              </a:solidFill>
            </a:endParaRPr>
          </a:p>
        </p:txBody>
      </p:sp>
      <p:sp>
        <p:nvSpPr>
          <p:cNvPr id="3" name="Content Placeholder 2"/>
          <p:cNvSpPr>
            <a:spLocks noGrp="1"/>
          </p:cNvSpPr>
          <p:nvPr>
            <p:ph idx="1"/>
          </p:nvPr>
        </p:nvSpPr>
        <p:spPr>
          <a:xfrm>
            <a:off x="609600" y="2490135"/>
            <a:ext cx="7848600" cy="3444997"/>
          </a:xfrm>
        </p:spPr>
        <p:txBody>
          <a:bodyPr>
            <a:normAutofit/>
          </a:bodyPr>
          <a:lstStyle/>
          <a:p>
            <a:pPr marL="214313" lvl="1"/>
            <a:r>
              <a:rPr lang="en-US" altLang="en-US" sz="2800" dirty="0"/>
              <a:t>Owners who do not have federal operating subsidies must permit occupants to make modifications at their own </a:t>
            </a:r>
            <a:r>
              <a:rPr lang="en-US" altLang="en-US" sz="2800" dirty="0" smtClean="0"/>
              <a:t>expense.</a:t>
            </a:r>
            <a:endParaRPr lang="en-US" altLang="en-US" sz="2800" dirty="0"/>
          </a:p>
          <a:p>
            <a:pPr marL="214313" lvl="1"/>
            <a:r>
              <a:rPr lang="en-US" altLang="en-US" sz="2800" dirty="0"/>
              <a:t>Some towns have low-interest loans for people who need to make </a:t>
            </a:r>
            <a:r>
              <a:rPr lang="en-US" altLang="en-US" sz="2800" dirty="0" smtClean="0"/>
              <a:t>modifications.</a:t>
            </a:r>
            <a:endParaRPr lang="en-US" altLang="en-US" sz="2800" dirty="0"/>
          </a:p>
          <a:p>
            <a:pPr marL="214313" lvl="1"/>
            <a:r>
              <a:rPr lang="en-US" altLang="en-US" sz="2800" dirty="0"/>
              <a:t>VA has money for modifications </a:t>
            </a:r>
            <a:r>
              <a:rPr lang="en-US" altLang="en-US" sz="2800" dirty="0" smtClean="0"/>
              <a:t>sometimes.</a:t>
            </a:r>
            <a:endParaRPr lang="en-US" altLang="en-US" sz="2800" dirty="0"/>
          </a:p>
        </p:txBody>
      </p:sp>
      <p:sp>
        <p:nvSpPr>
          <p:cNvPr id="4" name="Slide Number Placeholder 3"/>
          <p:cNvSpPr>
            <a:spLocks noGrp="1"/>
          </p:cNvSpPr>
          <p:nvPr>
            <p:ph type="sldNum" sz="quarter" idx="12"/>
          </p:nvPr>
        </p:nvSpPr>
        <p:spPr>
          <a:xfrm>
            <a:off x="7315200" y="5867400"/>
            <a:ext cx="660401" cy="372533"/>
          </a:xfrm>
        </p:spPr>
        <p:txBody>
          <a:bodyPr/>
          <a:lstStyle/>
          <a:p>
            <a:pPr>
              <a:defRPr/>
            </a:pPr>
            <a:fld id="{21C37A49-6555-43B2-822E-4329C70441B6}" type="slidenum">
              <a:rPr lang="en-US" sz="1800" smtClean="0"/>
              <a:pPr>
                <a:defRPr/>
              </a:pPr>
              <a:t>48</a:t>
            </a:fld>
            <a:endParaRPr lang="en-US" sz="1800" dirty="0"/>
          </a:p>
        </p:txBody>
      </p:sp>
    </p:spTree>
    <p:extLst>
      <p:ext uri="{BB962C8B-B14F-4D97-AF65-F5344CB8AC3E}">
        <p14:creationId xmlns:p14="http://schemas.microsoft.com/office/powerpoint/2010/main" val="330094098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normAutofit fontScale="90000"/>
          </a:bodyPr>
          <a:lstStyle/>
          <a:p>
            <a:pPr eaLnBrk="1" hangingPunct="1"/>
            <a:r>
              <a:rPr lang="en-US" altLang="en-US" dirty="0" smtClean="0"/>
              <a:t>Is the Behavior Covered?</a:t>
            </a:r>
            <a:br>
              <a:rPr lang="en-US" altLang="en-US" dirty="0" smtClean="0"/>
            </a:br>
            <a:r>
              <a:rPr lang="en-US" altLang="en-US" dirty="0" smtClean="0">
                <a:solidFill>
                  <a:srgbClr val="FA8126"/>
                </a:solidFill>
              </a:rPr>
              <a:t>Maintaining Modification</a:t>
            </a:r>
          </a:p>
        </p:txBody>
      </p:sp>
      <p:sp>
        <p:nvSpPr>
          <p:cNvPr id="32771" name="Content Placeholder 2"/>
          <p:cNvSpPr>
            <a:spLocks noGrp="1"/>
          </p:cNvSpPr>
          <p:nvPr>
            <p:ph idx="1"/>
          </p:nvPr>
        </p:nvSpPr>
        <p:spPr>
          <a:xfrm>
            <a:off x="685800" y="2490135"/>
            <a:ext cx="7772400" cy="3444997"/>
          </a:xfrm>
        </p:spPr>
        <p:txBody>
          <a:bodyPr>
            <a:noAutofit/>
          </a:bodyPr>
          <a:lstStyle/>
          <a:p>
            <a:pPr eaLnBrk="1" hangingPunct="1"/>
            <a:r>
              <a:rPr lang="en-US" altLang="en-US" sz="3200" dirty="0" smtClean="0"/>
              <a:t>Owner </a:t>
            </a:r>
            <a:r>
              <a:rPr lang="en-US" altLang="en-US" sz="3200" dirty="0"/>
              <a:t>must maintain the modification if he/she would maintain that portion of the property anyway</a:t>
            </a:r>
          </a:p>
          <a:p>
            <a:r>
              <a:rPr lang="en-US" altLang="en-US" sz="3000" dirty="0" smtClean="0"/>
              <a:t>Landlord/condominium </a:t>
            </a:r>
            <a:r>
              <a:rPr lang="en-US" altLang="en-US" sz="3000" dirty="0"/>
              <a:t>association must maintain a ramp if </a:t>
            </a:r>
            <a:r>
              <a:rPr lang="en-US" altLang="en-US" sz="3000" dirty="0" smtClean="0"/>
              <a:t>the landlord/condominium </a:t>
            </a:r>
            <a:r>
              <a:rPr lang="en-US" altLang="en-US" sz="3000" dirty="0"/>
              <a:t>association maintains the </a:t>
            </a:r>
            <a:r>
              <a:rPr lang="en-US" altLang="en-US" sz="3000" dirty="0" smtClean="0"/>
              <a:t>sidewalk and </a:t>
            </a:r>
            <a:r>
              <a:rPr lang="en-US" altLang="en-US" sz="3000" dirty="0"/>
              <a:t>steps to </a:t>
            </a:r>
            <a:r>
              <a:rPr lang="en-US" altLang="en-US" sz="3000" dirty="0" smtClean="0"/>
              <a:t>the front door.</a:t>
            </a:r>
            <a:endParaRPr lang="en-US" altLang="en-US" sz="3000" dirty="0"/>
          </a:p>
        </p:txBody>
      </p:sp>
      <p:sp>
        <p:nvSpPr>
          <p:cNvPr id="2" name="Slide Number Placeholder 1"/>
          <p:cNvSpPr>
            <a:spLocks noGrp="1"/>
          </p:cNvSpPr>
          <p:nvPr>
            <p:ph type="sldNum" sz="quarter" idx="12"/>
          </p:nvPr>
        </p:nvSpPr>
        <p:spPr>
          <a:xfrm>
            <a:off x="7467600" y="5791200"/>
            <a:ext cx="508001" cy="448733"/>
          </a:xfrm>
        </p:spPr>
        <p:txBody>
          <a:bodyPr/>
          <a:lstStyle/>
          <a:p>
            <a:pPr>
              <a:defRPr/>
            </a:pPr>
            <a:fld id="{21C37A49-6555-43B2-822E-4329C70441B6}" type="slidenum">
              <a:rPr lang="en-US" sz="1800" smtClean="0"/>
              <a:pPr>
                <a:defRPr/>
              </a:pPr>
              <a:t>49</a:t>
            </a:fld>
            <a:endParaRPr lang="en-US" sz="1800" dirty="0"/>
          </a:p>
        </p:txBody>
      </p:sp>
    </p:spTree>
    <p:extLst>
      <p:ext uri="{BB962C8B-B14F-4D97-AF65-F5344CB8AC3E}">
        <p14:creationId xmlns:p14="http://schemas.microsoft.com/office/powerpoint/2010/main" val="22268282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ctrTitle"/>
          </p:nvPr>
        </p:nvSpPr>
        <p:spPr>
          <a:xfrm>
            <a:off x="1905000" y="1981200"/>
            <a:ext cx="5486400" cy="2277533"/>
          </a:xfrm>
        </p:spPr>
        <p:txBody>
          <a:bodyPr/>
          <a:lstStyle/>
          <a:p>
            <a:pPr eaLnBrk="1" hangingPunct="1"/>
            <a:r>
              <a:rPr lang="en-US" altLang="en-US" dirty="0" smtClean="0">
                <a:solidFill>
                  <a:schemeClr val="tx2"/>
                </a:solidFill>
              </a:rPr>
              <a:t>SECURITY  DEPOSITS</a:t>
            </a:r>
          </a:p>
        </p:txBody>
      </p:sp>
    </p:spTree>
    <p:extLst>
      <p:ext uri="{BB962C8B-B14F-4D97-AF65-F5344CB8AC3E}">
        <p14:creationId xmlns:p14="http://schemas.microsoft.com/office/powerpoint/2010/main" val="247149648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dirty="0"/>
              <a:t>Is the Behavior </a:t>
            </a:r>
            <a:r>
              <a:rPr lang="en-US" altLang="en-US" dirty="0" smtClean="0"/>
              <a:t>Covered?</a:t>
            </a:r>
            <a:br>
              <a:rPr lang="en-US" altLang="en-US" dirty="0" smtClean="0"/>
            </a:br>
            <a:r>
              <a:rPr lang="en-US" altLang="en-US" dirty="0" smtClean="0">
                <a:solidFill>
                  <a:srgbClr val="FA8126"/>
                </a:solidFill>
              </a:rPr>
              <a:t>Disability Modifications</a:t>
            </a:r>
            <a:endParaRPr lang="en-US" dirty="0">
              <a:solidFill>
                <a:srgbClr val="FA8126"/>
              </a:solidFill>
            </a:endParaRPr>
          </a:p>
        </p:txBody>
      </p:sp>
      <p:sp>
        <p:nvSpPr>
          <p:cNvPr id="3" name="Content Placeholder 2"/>
          <p:cNvSpPr>
            <a:spLocks noGrp="1"/>
          </p:cNvSpPr>
          <p:nvPr>
            <p:ph idx="1"/>
          </p:nvPr>
        </p:nvSpPr>
        <p:spPr>
          <a:xfrm>
            <a:off x="609600" y="2490135"/>
            <a:ext cx="7924800" cy="3444997"/>
          </a:xfrm>
        </p:spPr>
        <p:txBody>
          <a:bodyPr>
            <a:normAutofit/>
          </a:bodyPr>
          <a:lstStyle/>
          <a:p>
            <a:pPr marL="214313" lvl="1"/>
            <a:r>
              <a:rPr lang="en-US" altLang="en-US" sz="2800" dirty="0"/>
              <a:t>If a </a:t>
            </a:r>
            <a:r>
              <a:rPr lang="en-US" altLang="en-US" sz="2800" u="sng" dirty="0"/>
              <a:t>tenant</a:t>
            </a:r>
            <a:r>
              <a:rPr lang="en-US" altLang="en-US" sz="2800" dirty="0"/>
              <a:t> moves out, </a:t>
            </a:r>
            <a:r>
              <a:rPr lang="en-US" altLang="en-US" sz="2800" dirty="0" smtClean="0"/>
              <a:t>the tenant must </a:t>
            </a:r>
            <a:r>
              <a:rPr lang="en-US" altLang="en-US" sz="2800" dirty="0"/>
              <a:t>restore inside of </a:t>
            </a:r>
            <a:r>
              <a:rPr lang="en-US" altLang="en-US" sz="2800" dirty="0" smtClean="0"/>
              <a:t>the unit.</a:t>
            </a:r>
            <a:endParaRPr lang="en-US" altLang="en-US" sz="2800" dirty="0"/>
          </a:p>
          <a:p>
            <a:pPr marL="214313" lvl="1"/>
            <a:r>
              <a:rPr lang="en-US" altLang="en-US" sz="2800" dirty="0"/>
              <a:t>If </a:t>
            </a:r>
            <a:r>
              <a:rPr lang="en-US" altLang="en-US" sz="2800" dirty="0" smtClean="0"/>
              <a:t>modifications are </a:t>
            </a:r>
            <a:r>
              <a:rPr lang="en-US" altLang="en-US" sz="2800" dirty="0"/>
              <a:t>made to outside of </a:t>
            </a:r>
            <a:r>
              <a:rPr lang="en-US" altLang="en-US" sz="2800" dirty="0" smtClean="0"/>
              <a:t>the unit</a:t>
            </a:r>
            <a:r>
              <a:rPr lang="en-US" altLang="en-US" sz="2800" dirty="0"/>
              <a:t>, modification can </a:t>
            </a:r>
            <a:r>
              <a:rPr lang="en-US" altLang="en-US" sz="2800" dirty="0" smtClean="0"/>
              <a:t>stay.</a:t>
            </a:r>
            <a:endParaRPr lang="en-US" altLang="en-US" sz="2800" dirty="0"/>
          </a:p>
          <a:p>
            <a:pPr marL="214313" lvl="1"/>
            <a:r>
              <a:rPr lang="en-US" altLang="en-US" sz="2800" dirty="0"/>
              <a:t>If </a:t>
            </a:r>
            <a:r>
              <a:rPr lang="en-US" altLang="en-US" sz="2800" dirty="0" smtClean="0"/>
              <a:t>modifications </a:t>
            </a:r>
            <a:r>
              <a:rPr lang="en-US" altLang="en-US" sz="2800" dirty="0"/>
              <a:t>made to inside of a </a:t>
            </a:r>
            <a:r>
              <a:rPr lang="en-US" altLang="en-US" sz="2800" dirty="0" smtClean="0"/>
              <a:t>unit are </a:t>
            </a:r>
            <a:r>
              <a:rPr lang="en-US" altLang="en-US" sz="2800" dirty="0"/>
              <a:t>owned by occupant, owner can decide whether to restore inside of </a:t>
            </a:r>
            <a:r>
              <a:rPr lang="en-US" altLang="en-US" sz="2800" dirty="0" smtClean="0"/>
              <a:t>unit.</a:t>
            </a:r>
            <a:endParaRPr lang="en-US" altLang="en-US" sz="2800" dirty="0"/>
          </a:p>
        </p:txBody>
      </p:sp>
      <p:sp>
        <p:nvSpPr>
          <p:cNvPr id="4" name="Slide Number Placeholder 3"/>
          <p:cNvSpPr>
            <a:spLocks noGrp="1"/>
          </p:cNvSpPr>
          <p:nvPr>
            <p:ph type="sldNum" sz="quarter" idx="12"/>
          </p:nvPr>
        </p:nvSpPr>
        <p:spPr>
          <a:xfrm>
            <a:off x="7391400" y="5935132"/>
            <a:ext cx="584201" cy="304801"/>
          </a:xfrm>
        </p:spPr>
        <p:txBody>
          <a:bodyPr/>
          <a:lstStyle/>
          <a:p>
            <a:pPr>
              <a:defRPr/>
            </a:pPr>
            <a:fld id="{21C37A49-6555-43B2-822E-4329C70441B6}" type="slidenum">
              <a:rPr lang="en-US" sz="1800" smtClean="0"/>
              <a:pPr>
                <a:defRPr/>
              </a:pPr>
              <a:t>50</a:t>
            </a:fld>
            <a:endParaRPr lang="en-US" sz="1800" dirty="0"/>
          </a:p>
        </p:txBody>
      </p:sp>
    </p:spTree>
    <p:extLst>
      <p:ext uri="{BB962C8B-B14F-4D97-AF65-F5344CB8AC3E}">
        <p14:creationId xmlns:p14="http://schemas.microsoft.com/office/powerpoint/2010/main" val="238258630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pPr eaLnBrk="1" hangingPunct="1"/>
            <a:r>
              <a:rPr lang="en-US" altLang="en-US" dirty="0" smtClean="0"/>
              <a:t>Disparate Treatment—Disability </a:t>
            </a:r>
          </a:p>
        </p:txBody>
      </p:sp>
      <p:sp>
        <p:nvSpPr>
          <p:cNvPr id="33795" name="Content Placeholder 2"/>
          <p:cNvSpPr>
            <a:spLocks noGrp="1"/>
          </p:cNvSpPr>
          <p:nvPr>
            <p:ph idx="1"/>
          </p:nvPr>
        </p:nvSpPr>
        <p:spPr>
          <a:xfrm>
            <a:off x="609600" y="2490135"/>
            <a:ext cx="7924800" cy="3444997"/>
          </a:xfrm>
        </p:spPr>
        <p:txBody>
          <a:bodyPr/>
          <a:lstStyle/>
          <a:p>
            <a:pPr eaLnBrk="1" hangingPunct="1"/>
            <a:r>
              <a:rPr lang="en-US" altLang="en-US" sz="3200" dirty="0"/>
              <a:t>F</a:t>
            </a:r>
            <a:r>
              <a:rPr lang="en-US" altLang="en-US" sz="3200" dirty="0" smtClean="0"/>
              <a:t>ailure </a:t>
            </a:r>
            <a:r>
              <a:rPr lang="en-US" altLang="en-US" sz="3200" dirty="0"/>
              <a:t>to </a:t>
            </a:r>
            <a:r>
              <a:rPr lang="en-US" altLang="en-US" sz="3200" u="sng" dirty="0"/>
              <a:t>construct</a:t>
            </a:r>
            <a:r>
              <a:rPr lang="en-US" altLang="en-US" sz="3200" dirty="0"/>
              <a:t> covered multi-family housing built for first occupancy after March of 1991 in accordance with the accessibility requirements of the fair housing laws shall be considered </a:t>
            </a:r>
            <a:r>
              <a:rPr lang="en-US" altLang="en-US" sz="3200" dirty="0" smtClean="0"/>
              <a:t>discrimination.</a:t>
            </a:r>
            <a:endParaRPr lang="en-US" altLang="en-US" sz="3200" dirty="0"/>
          </a:p>
          <a:p>
            <a:pPr eaLnBrk="1" hangingPunct="1"/>
            <a:endParaRPr lang="en-US" altLang="en-US" dirty="0" smtClean="0"/>
          </a:p>
          <a:p>
            <a:pPr lvl="1" eaLnBrk="1" hangingPunct="1"/>
            <a:endParaRPr lang="en-US" altLang="en-US" dirty="0" smtClean="0"/>
          </a:p>
        </p:txBody>
      </p:sp>
      <p:sp>
        <p:nvSpPr>
          <p:cNvPr id="2" name="Slide Number Placeholder 1"/>
          <p:cNvSpPr>
            <a:spLocks noGrp="1"/>
          </p:cNvSpPr>
          <p:nvPr>
            <p:ph type="sldNum" sz="quarter" idx="12"/>
          </p:nvPr>
        </p:nvSpPr>
        <p:spPr>
          <a:xfrm>
            <a:off x="7391400" y="5935132"/>
            <a:ext cx="584201" cy="304801"/>
          </a:xfrm>
        </p:spPr>
        <p:txBody>
          <a:bodyPr/>
          <a:lstStyle/>
          <a:p>
            <a:pPr>
              <a:defRPr/>
            </a:pPr>
            <a:fld id="{21C37A49-6555-43B2-822E-4329C70441B6}" type="slidenum">
              <a:rPr lang="en-US" sz="1800" smtClean="0"/>
              <a:pPr>
                <a:defRPr/>
              </a:pPr>
              <a:t>51</a:t>
            </a:fld>
            <a:endParaRPr lang="en-US" sz="1800" dirty="0"/>
          </a:p>
        </p:txBody>
      </p:sp>
    </p:spTree>
    <p:extLst>
      <p:ext uri="{BB962C8B-B14F-4D97-AF65-F5344CB8AC3E}">
        <p14:creationId xmlns:p14="http://schemas.microsoft.com/office/powerpoint/2010/main" val="205043486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Real </a:t>
            </a:r>
            <a:r>
              <a:rPr lang="en-US" dirty="0" smtClean="0"/>
              <a:t>Estate Brokers</a:t>
            </a:r>
            <a:endParaRPr lang="en-US" dirty="0"/>
          </a:p>
        </p:txBody>
      </p:sp>
      <p:sp>
        <p:nvSpPr>
          <p:cNvPr id="3" name="Content Placeholder 2"/>
          <p:cNvSpPr>
            <a:spLocks noGrp="1"/>
          </p:cNvSpPr>
          <p:nvPr>
            <p:ph idx="1"/>
          </p:nvPr>
        </p:nvSpPr>
        <p:spPr>
          <a:xfrm>
            <a:off x="804333" y="2354669"/>
            <a:ext cx="7543800" cy="3444997"/>
          </a:xfrm>
        </p:spPr>
        <p:txBody>
          <a:bodyPr>
            <a:noAutofit/>
          </a:bodyPr>
          <a:lstStyle/>
          <a:p>
            <a:r>
              <a:rPr lang="en-US" sz="2800" dirty="0" smtClean="0"/>
              <a:t>Create </a:t>
            </a:r>
            <a:r>
              <a:rPr lang="en-US" sz="2800" dirty="0"/>
              <a:t>and enforce a non-discrimination </a:t>
            </a:r>
            <a:r>
              <a:rPr lang="en-US" sz="2800" dirty="0" smtClean="0"/>
              <a:t>policy</a:t>
            </a:r>
          </a:p>
          <a:p>
            <a:r>
              <a:rPr lang="en-US" sz="2800" dirty="0" smtClean="0"/>
              <a:t>See </a:t>
            </a:r>
            <a:r>
              <a:rPr lang="en-US" sz="2800" dirty="0"/>
              <a:t>Article 10 of National Association of Realtors Code of Ethics</a:t>
            </a:r>
          </a:p>
          <a:p>
            <a:r>
              <a:rPr lang="en-US" sz="2800" dirty="0"/>
              <a:t>Review compliance with the fair housing laws as part of annual review or supervision </a:t>
            </a:r>
            <a:r>
              <a:rPr lang="en-US" sz="2800" dirty="0" smtClean="0"/>
              <a:t>of employees</a:t>
            </a:r>
            <a:endParaRPr lang="en-US" sz="2800" dirty="0"/>
          </a:p>
          <a:p>
            <a:r>
              <a:rPr lang="en-US" sz="2800" dirty="0"/>
              <a:t>Review and evaluate the location of homes shown and sold to determine if steering is going on</a:t>
            </a:r>
          </a:p>
        </p:txBody>
      </p:sp>
      <p:sp>
        <p:nvSpPr>
          <p:cNvPr id="4" name="Slide Number Placeholder 3"/>
          <p:cNvSpPr>
            <a:spLocks noGrp="1"/>
          </p:cNvSpPr>
          <p:nvPr>
            <p:ph type="sldNum" sz="quarter" idx="12"/>
          </p:nvPr>
        </p:nvSpPr>
        <p:spPr>
          <a:xfrm>
            <a:off x="7467600" y="5935132"/>
            <a:ext cx="508001" cy="304801"/>
          </a:xfrm>
        </p:spPr>
        <p:txBody>
          <a:bodyPr/>
          <a:lstStyle/>
          <a:p>
            <a:pPr>
              <a:defRPr/>
            </a:pPr>
            <a:fld id="{21C37A49-6555-43B2-822E-4329C70441B6}" type="slidenum">
              <a:rPr lang="en-US" sz="1800" smtClean="0"/>
              <a:pPr>
                <a:defRPr/>
              </a:pPr>
              <a:t>52</a:t>
            </a:fld>
            <a:endParaRPr lang="en-US" sz="1800" dirty="0"/>
          </a:p>
        </p:txBody>
      </p:sp>
    </p:spTree>
    <p:extLst>
      <p:ext uri="{BB962C8B-B14F-4D97-AF65-F5344CB8AC3E}">
        <p14:creationId xmlns:p14="http://schemas.microsoft.com/office/powerpoint/2010/main" val="387775640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Real </a:t>
            </a:r>
            <a:r>
              <a:rPr lang="en-US" dirty="0" smtClean="0"/>
              <a:t>Estate Brokerage Policy</a:t>
            </a:r>
            <a:endParaRPr lang="en-US" dirty="0"/>
          </a:p>
        </p:txBody>
      </p:sp>
      <p:sp>
        <p:nvSpPr>
          <p:cNvPr id="3" name="Content Placeholder 2"/>
          <p:cNvSpPr>
            <a:spLocks noGrp="1"/>
          </p:cNvSpPr>
          <p:nvPr>
            <p:ph idx="1"/>
          </p:nvPr>
        </p:nvSpPr>
        <p:spPr>
          <a:xfrm>
            <a:off x="685800" y="2490135"/>
            <a:ext cx="7848600" cy="3444997"/>
          </a:xfrm>
        </p:spPr>
        <p:txBody>
          <a:bodyPr>
            <a:normAutofit/>
          </a:bodyPr>
          <a:lstStyle/>
          <a:p>
            <a:r>
              <a:rPr lang="en-US" sz="2800" dirty="0" smtClean="0"/>
              <a:t>Put </a:t>
            </a:r>
            <a:r>
              <a:rPr lang="en-US" sz="2800" dirty="0"/>
              <a:t>any rules in writing and have available for clients, e.g. must be prequalified for a mortgage before you can look at houses, or client must choose homes to look </a:t>
            </a:r>
            <a:r>
              <a:rPr lang="en-US" sz="2800" dirty="0" smtClean="0"/>
              <a:t>at, not the </a:t>
            </a:r>
            <a:r>
              <a:rPr lang="en-US" sz="2800" dirty="0"/>
              <a:t>real estate </a:t>
            </a:r>
            <a:r>
              <a:rPr lang="en-US" sz="2800" dirty="0" smtClean="0"/>
              <a:t>agent.</a:t>
            </a:r>
            <a:endParaRPr lang="en-US" sz="2800" dirty="0"/>
          </a:p>
          <a:p>
            <a:r>
              <a:rPr lang="en-US" sz="2800" dirty="0"/>
              <a:t>Make sure all agents follow rules with all </a:t>
            </a:r>
            <a:r>
              <a:rPr lang="en-US" sz="2800" dirty="0" smtClean="0"/>
              <a:t>clients.</a:t>
            </a:r>
            <a:endParaRPr lang="en-US" sz="2800" dirty="0"/>
          </a:p>
          <a:p>
            <a:r>
              <a:rPr lang="en-US" sz="2800" dirty="0"/>
              <a:t>Define service area so that it does NOT exclude </a:t>
            </a:r>
            <a:r>
              <a:rPr lang="en-US" sz="2800" dirty="0" smtClean="0"/>
              <a:t>certain neighborhoods.</a:t>
            </a:r>
            <a:endParaRPr lang="en-US" sz="2800" dirty="0"/>
          </a:p>
        </p:txBody>
      </p:sp>
      <p:sp>
        <p:nvSpPr>
          <p:cNvPr id="4" name="Slide Number Placeholder 3"/>
          <p:cNvSpPr>
            <a:spLocks noGrp="1"/>
          </p:cNvSpPr>
          <p:nvPr>
            <p:ph type="sldNum" sz="quarter" idx="12"/>
          </p:nvPr>
        </p:nvSpPr>
        <p:spPr>
          <a:xfrm>
            <a:off x="7162800" y="5791200"/>
            <a:ext cx="812801" cy="448733"/>
          </a:xfrm>
        </p:spPr>
        <p:txBody>
          <a:bodyPr/>
          <a:lstStyle/>
          <a:p>
            <a:pPr>
              <a:defRPr/>
            </a:pPr>
            <a:fld id="{21C37A49-6555-43B2-822E-4329C70441B6}" type="slidenum">
              <a:rPr lang="en-US" sz="1800" smtClean="0"/>
              <a:pPr>
                <a:defRPr/>
              </a:pPr>
              <a:t>53</a:t>
            </a:fld>
            <a:endParaRPr lang="en-US" sz="1800" dirty="0"/>
          </a:p>
        </p:txBody>
      </p:sp>
    </p:spTree>
    <p:extLst>
      <p:ext uri="{BB962C8B-B14F-4D97-AF65-F5344CB8AC3E}">
        <p14:creationId xmlns:p14="http://schemas.microsoft.com/office/powerpoint/2010/main" val="208592622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Real Estate Brokers and </a:t>
            </a:r>
            <a:r>
              <a:rPr lang="en-US" dirty="0" smtClean="0"/>
              <a:t>Salespersons</a:t>
            </a:r>
            <a:br>
              <a:rPr lang="en-US" dirty="0" smtClean="0"/>
            </a:br>
            <a:r>
              <a:rPr lang="en-US" dirty="0" smtClean="0">
                <a:solidFill>
                  <a:srgbClr val="FA8126"/>
                </a:solidFill>
              </a:rPr>
              <a:t>Office Policy Manual</a:t>
            </a:r>
            <a:endParaRPr lang="en-US" dirty="0">
              <a:solidFill>
                <a:srgbClr val="FA8126"/>
              </a:solidFill>
            </a:endParaRPr>
          </a:p>
        </p:txBody>
      </p:sp>
      <p:sp>
        <p:nvSpPr>
          <p:cNvPr id="3" name="Content Placeholder 2"/>
          <p:cNvSpPr>
            <a:spLocks noGrp="1"/>
          </p:cNvSpPr>
          <p:nvPr>
            <p:ph idx="1"/>
          </p:nvPr>
        </p:nvSpPr>
        <p:spPr>
          <a:xfrm>
            <a:off x="609600" y="2490135"/>
            <a:ext cx="7924800" cy="3444997"/>
          </a:xfrm>
        </p:spPr>
        <p:txBody>
          <a:bodyPr>
            <a:normAutofit/>
          </a:bodyPr>
          <a:lstStyle/>
          <a:p>
            <a:r>
              <a:rPr lang="en-US" sz="2800" dirty="0" smtClean="0"/>
              <a:t>Any client-focused </a:t>
            </a:r>
            <a:r>
              <a:rPr lang="en-US" sz="2800" dirty="0"/>
              <a:t>rules should include a statement that the agent and agency makes reasonable accommodations </a:t>
            </a:r>
            <a:r>
              <a:rPr lang="en-US" sz="2800" dirty="0" smtClean="0"/>
              <a:t>for </a:t>
            </a:r>
            <a:r>
              <a:rPr lang="en-US" sz="2800" dirty="0"/>
              <a:t>a client’s </a:t>
            </a:r>
            <a:r>
              <a:rPr lang="en-US" sz="2800" dirty="0" smtClean="0"/>
              <a:t>disability.</a:t>
            </a:r>
            <a:endParaRPr lang="en-US" sz="2800" dirty="0"/>
          </a:p>
          <a:p>
            <a:r>
              <a:rPr lang="en-US" sz="2800" dirty="0"/>
              <a:t>Include </a:t>
            </a:r>
            <a:r>
              <a:rPr lang="en-US" sz="2800" dirty="0" smtClean="0"/>
              <a:t>information in the office policy manual </a:t>
            </a:r>
            <a:r>
              <a:rPr lang="en-US" sz="2800" dirty="0"/>
              <a:t>about how to request a reasonable </a:t>
            </a:r>
            <a:r>
              <a:rPr lang="en-US" sz="2800" dirty="0" smtClean="0"/>
              <a:t>accommodation.</a:t>
            </a:r>
            <a:endParaRPr lang="en-US" sz="2800" dirty="0"/>
          </a:p>
        </p:txBody>
      </p:sp>
      <p:sp>
        <p:nvSpPr>
          <p:cNvPr id="4" name="Slide Number Placeholder 3"/>
          <p:cNvSpPr>
            <a:spLocks noGrp="1"/>
          </p:cNvSpPr>
          <p:nvPr>
            <p:ph type="sldNum" sz="quarter" idx="12"/>
          </p:nvPr>
        </p:nvSpPr>
        <p:spPr>
          <a:xfrm>
            <a:off x="7467600" y="5935132"/>
            <a:ext cx="508001" cy="304801"/>
          </a:xfrm>
        </p:spPr>
        <p:txBody>
          <a:bodyPr/>
          <a:lstStyle/>
          <a:p>
            <a:pPr>
              <a:defRPr/>
            </a:pPr>
            <a:fld id="{21C37A49-6555-43B2-822E-4329C70441B6}" type="slidenum">
              <a:rPr lang="en-US" sz="1800" smtClean="0"/>
              <a:pPr>
                <a:defRPr/>
              </a:pPr>
              <a:t>54</a:t>
            </a:fld>
            <a:endParaRPr lang="en-US" sz="1800" dirty="0"/>
          </a:p>
        </p:txBody>
      </p:sp>
    </p:spTree>
    <p:extLst>
      <p:ext uri="{BB962C8B-B14F-4D97-AF65-F5344CB8AC3E}">
        <p14:creationId xmlns:p14="http://schemas.microsoft.com/office/powerpoint/2010/main" val="311956332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Real Estate Brokers and </a:t>
            </a:r>
            <a:r>
              <a:rPr lang="en-US" dirty="0" smtClean="0"/>
              <a:t>Salespersons</a:t>
            </a:r>
            <a:br>
              <a:rPr lang="en-US" dirty="0" smtClean="0"/>
            </a:br>
            <a:r>
              <a:rPr lang="en-US" dirty="0" smtClean="0">
                <a:solidFill>
                  <a:srgbClr val="FA8126"/>
                </a:solidFill>
              </a:rPr>
              <a:t>Qualification Standards for Rentals</a:t>
            </a:r>
            <a:endParaRPr lang="en-US" dirty="0">
              <a:solidFill>
                <a:srgbClr val="FA8126"/>
              </a:solidFill>
            </a:endParaRPr>
          </a:p>
        </p:txBody>
      </p:sp>
      <p:sp>
        <p:nvSpPr>
          <p:cNvPr id="3" name="Content Placeholder 2"/>
          <p:cNvSpPr>
            <a:spLocks noGrp="1"/>
          </p:cNvSpPr>
          <p:nvPr>
            <p:ph idx="1"/>
          </p:nvPr>
        </p:nvSpPr>
        <p:spPr>
          <a:xfrm>
            <a:off x="685800" y="2490135"/>
            <a:ext cx="7848600" cy="3444997"/>
          </a:xfrm>
        </p:spPr>
        <p:txBody>
          <a:bodyPr>
            <a:normAutofit/>
          </a:bodyPr>
          <a:lstStyle/>
          <a:p>
            <a:r>
              <a:rPr lang="en-US" sz="2800" dirty="0" smtClean="0"/>
              <a:t>Review </a:t>
            </a:r>
            <a:r>
              <a:rPr lang="en-US" sz="2800" dirty="0"/>
              <a:t>owner’s qualification standards to determine if any violate the fair housing </a:t>
            </a:r>
            <a:r>
              <a:rPr lang="en-US" sz="2800" dirty="0" smtClean="0"/>
              <a:t>laws.</a:t>
            </a:r>
            <a:endParaRPr lang="en-US" sz="2800" dirty="0"/>
          </a:p>
          <a:p>
            <a:r>
              <a:rPr lang="en-US" sz="2800" dirty="0"/>
              <a:t>Do not agree to represent </a:t>
            </a:r>
            <a:r>
              <a:rPr lang="en-US" sz="2800" dirty="0" smtClean="0"/>
              <a:t>owner who insists </a:t>
            </a:r>
            <a:r>
              <a:rPr lang="en-US" sz="2800" dirty="0"/>
              <a:t>on illegal qualification </a:t>
            </a:r>
            <a:r>
              <a:rPr lang="en-US" sz="2800" dirty="0" smtClean="0"/>
              <a:t>standards.</a:t>
            </a:r>
            <a:endParaRPr lang="en-US" sz="2800" dirty="0"/>
          </a:p>
          <a:p>
            <a:r>
              <a:rPr lang="en-US" sz="2800" dirty="0"/>
              <a:t>Ask that all qualification standards be in writing and available to give to </a:t>
            </a:r>
            <a:r>
              <a:rPr lang="en-US" sz="2800" dirty="0" smtClean="0"/>
              <a:t>applicants.</a:t>
            </a:r>
            <a:endParaRPr lang="en-US" sz="2800" dirty="0"/>
          </a:p>
        </p:txBody>
      </p:sp>
      <p:sp>
        <p:nvSpPr>
          <p:cNvPr id="4" name="Slide Number Placeholder 3"/>
          <p:cNvSpPr>
            <a:spLocks noGrp="1"/>
          </p:cNvSpPr>
          <p:nvPr>
            <p:ph type="sldNum" sz="quarter" idx="12"/>
          </p:nvPr>
        </p:nvSpPr>
        <p:spPr>
          <a:xfrm>
            <a:off x="7467600" y="5935132"/>
            <a:ext cx="508001" cy="304801"/>
          </a:xfrm>
        </p:spPr>
        <p:txBody>
          <a:bodyPr/>
          <a:lstStyle/>
          <a:p>
            <a:pPr>
              <a:defRPr/>
            </a:pPr>
            <a:fld id="{21C37A49-6555-43B2-822E-4329C70441B6}" type="slidenum">
              <a:rPr lang="en-US" sz="1800" smtClean="0"/>
              <a:pPr>
                <a:defRPr/>
              </a:pPr>
              <a:t>55</a:t>
            </a:fld>
            <a:endParaRPr lang="en-US" sz="1800" dirty="0"/>
          </a:p>
        </p:txBody>
      </p:sp>
    </p:spTree>
    <p:extLst>
      <p:ext uri="{BB962C8B-B14F-4D97-AF65-F5344CB8AC3E}">
        <p14:creationId xmlns:p14="http://schemas.microsoft.com/office/powerpoint/2010/main" val="192575871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Real Estate Brokers and Salespersons</a:t>
            </a:r>
            <a:br>
              <a:rPr lang="en-US" dirty="0"/>
            </a:br>
            <a:r>
              <a:rPr lang="en-US" dirty="0" smtClean="0">
                <a:solidFill>
                  <a:srgbClr val="FA8126"/>
                </a:solidFill>
              </a:rPr>
              <a:t>Qualified Applicants for </a:t>
            </a:r>
            <a:r>
              <a:rPr lang="en-US" dirty="0">
                <a:solidFill>
                  <a:srgbClr val="FA8126"/>
                </a:solidFill>
              </a:rPr>
              <a:t>Rentals</a:t>
            </a:r>
          </a:p>
        </p:txBody>
      </p:sp>
      <p:sp>
        <p:nvSpPr>
          <p:cNvPr id="3" name="Content Placeholder 2"/>
          <p:cNvSpPr>
            <a:spLocks noGrp="1"/>
          </p:cNvSpPr>
          <p:nvPr>
            <p:ph idx="1"/>
          </p:nvPr>
        </p:nvSpPr>
        <p:spPr>
          <a:xfrm>
            <a:off x="651933" y="2490135"/>
            <a:ext cx="7848600" cy="3444997"/>
          </a:xfrm>
        </p:spPr>
        <p:txBody>
          <a:bodyPr>
            <a:normAutofit fontScale="92500" lnSpcReduction="10000"/>
          </a:bodyPr>
          <a:lstStyle/>
          <a:p>
            <a:r>
              <a:rPr lang="en-US" sz="2800" dirty="0" smtClean="0"/>
              <a:t>Ask owners </a:t>
            </a:r>
            <a:r>
              <a:rPr lang="en-US" sz="2800" dirty="0"/>
              <a:t>to define how </a:t>
            </a:r>
            <a:r>
              <a:rPr lang="en-US" sz="2800" dirty="0" smtClean="0"/>
              <a:t>they </a:t>
            </a:r>
            <a:r>
              <a:rPr lang="en-US" sz="2800" dirty="0"/>
              <a:t>will decide among equally qualified applicants, e.g. first to see the unit, first to put down a security deposit, etc.</a:t>
            </a:r>
          </a:p>
          <a:p>
            <a:r>
              <a:rPr lang="en-US" sz="2800" dirty="0"/>
              <a:t>Be sure that any qualification standards include a statement on reasonable accommodations and how to request a reasonable </a:t>
            </a:r>
            <a:r>
              <a:rPr lang="en-US" sz="2800" dirty="0" smtClean="0"/>
              <a:t>accommodation.</a:t>
            </a:r>
            <a:endParaRPr lang="en-US" sz="2800" dirty="0"/>
          </a:p>
          <a:p>
            <a:r>
              <a:rPr lang="en-US" sz="2800" dirty="0"/>
              <a:t>Discuss with the owner who will decide when a reasonable accommodation is </a:t>
            </a:r>
            <a:r>
              <a:rPr lang="en-US" sz="2800" dirty="0" smtClean="0"/>
              <a:t>requested.</a:t>
            </a:r>
            <a:endParaRPr lang="en-US" sz="2800" dirty="0"/>
          </a:p>
        </p:txBody>
      </p:sp>
      <p:sp>
        <p:nvSpPr>
          <p:cNvPr id="4" name="Slide Number Placeholder 3"/>
          <p:cNvSpPr>
            <a:spLocks noGrp="1"/>
          </p:cNvSpPr>
          <p:nvPr>
            <p:ph type="sldNum" sz="quarter" idx="12"/>
          </p:nvPr>
        </p:nvSpPr>
        <p:spPr>
          <a:xfrm>
            <a:off x="7467600" y="5935132"/>
            <a:ext cx="508001" cy="304801"/>
          </a:xfrm>
        </p:spPr>
        <p:txBody>
          <a:bodyPr/>
          <a:lstStyle/>
          <a:p>
            <a:pPr>
              <a:defRPr/>
            </a:pPr>
            <a:fld id="{21C37A49-6555-43B2-822E-4329C70441B6}" type="slidenum">
              <a:rPr lang="en-US" sz="1800" smtClean="0"/>
              <a:pPr>
                <a:defRPr/>
              </a:pPr>
              <a:t>56</a:t>
            </a:fld>
            <a:endParaRPr lang="en-US" sz="1800" dirty="0"/>
          </a:p>
        </p:txBody>
      </p:sp>
    </p:spTree>
    <p:extLst>
      <p:ext uri="{BB962C8B-B14F-4D97-AF65-F5344CB8AC3E}">
        <p14:creationId xmlns:p14="http://schemas.microsoft.com/office/powerpoint/2010/main" val="116762519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Fair Housing and Criminal Records</a:t>
            </a:r>
            <a:endParaRPr lang="en-US" dirty="0"/>
          </a:p>
        </p:txBody>
      </p:sp>
      <p:sp>
        <p:nvSpPr>
          <p:cNvPr id="3" name="Content Placeholder 2"/>
          <p:cNvSpPr>
            <a:spLocks noGrp="1"/>
          </p:cNvSpPr>
          <p:nvPr>
            <p:ph idx="1"/>
          </p:nvPr>
        </p:nvSpPr>
        <p:spPr>
          <a:xfrm>
            <a:off x="762000" y="2429691"/>
            <a:ext cx="7620000" cy="3505441"/>
          </a:xfrm>
        </p:spPr>
        <p:txBody>
          <a:bodyPr>
            <a:noAutofit/>
          </a:bodyPr>
          <a:lstStyle/>
          <a:p>
            <a:pPr marL="0" indent="0">
              <a:buNone/>
            </a:pPr>
            <a:r>
              <a:rPr lang="en-US" sz="2800" dirty="0"/>
              <a:t>HUD </a:t>
            </a:r>
            <a:r>
              <a:rPr lang="en-US" sz="2800" dirty="0" smtClean="0"/>
              <a:t>issued </a:t>
            </a:r>
            <a:r>
              <a:rPr lang="en-US" sz="2800" dirty="0"/>
              <a:t>a memorandum </a:t>
            </a:r>
            <a:r>
              <a:rPr lang="en-US" sz="2800" dirty="0" smtClean="0"/>
              <a:t>on April 4, </a:t>
            </a:r>
            <a:r>
              <a:rPr lang="en-US" sz="2800" dirty="0"/>
              <a:t>2016 </a:t>
            </a:r>
            <a:r>
              <a:rPr lang="en-US" sz="2800" dirty="0" smtClean="0"/>
              <a:t>evaluating whether:</a:t>
            </a:r>
            <a:endParaRPr lang="en-US" sz="2800" dirty="0"/>
          </a:p>
          <a:p>
            <a:r>
              <a:rPr lang="en-US" sz="2800" dirty="0" smtClean="0"/>
              <a:t>the criminal history policy has a discriminatory effect;</a:t>
            </a:r>
            <a:endParaRPr lang="en-US" sz="2800" dirty="0"/>
          </a:p>
          <a:p>
            <a:r>
              <a:rPr lang="en-US" sz="2800" dirty="0" smtClean="0"/>
              <a:t>the policy is necessary to achieve a substantial, legitimate, nondiscriminatory interest;</a:t>
            </a:r>
            <a:r>
              <a:rPr lang="en-US" sz="2800" dirty="0"/>
              <a:t> </a:t>
            </a:r>
            <a:r>
              <a:rPr lang="en-US" sz="2800" dirty="0" smtClean="0"/>
              <a:t>and</a:t>
            </a:r>
          </a:p>
          <a:p>
            <a:r>
              <a:rPr lang="en-US" sz="2800" dirty="0"/>
              <a:t>t</a:t>
            </a:r>
            <a:r>
              <a:rPr lang="en-US" sz="2800" dirty="0" smtClean="0"/>
              <a:t>here is a less discriminatory alternative.</a:t>
            </a:r>
          </a:p>
        </p:txBody>
      </p:sp>
      <p:sp>
        <p:nvSpPr>
          <p:cNvPr id="4" name="Slide Number Placeholder 3"/>
          <p:cNvSpPr>
            <a:spLocks noGrp="1"/>
          </p:cNvSpPr>
          <p:nvPr>
            <p:ph type="sldNum" sz="quarter" idx="12"/>
          </p:nvPr>
        </p:nvSpPr>
        <p:spPr>
          <a:xfrm>
            <a:off x="7467600" y="5935132"/>
            <a:ext cx="508001" cy="304801"/>
          </a:xfrm>
        </p:spPr>
        <p:txBody>
          <a:bodyPr/>
          <a:lstStyle/>
          <a:p>
            <a:pPr>
              <a:defRPr/>
            </a:pPr>
            <a:fld id="{21C37A49-6555-43B2-822E-4329C70441B6}" type="slidenum">
              <a:rPr lang="en-US" sz="1800" smtClean="0"/>
              <a:pPr>
                <a:defRPr/>
              </a:pPr>
              <a:t>57</a:t>
            </a:fld>
            <a:endParaRPr lang="en-US" sz="1800" dirty="0"/>
          </a:p>
        </p:txBody>
      </p:sp>
    </p:spTree>
    <p:extLst>
      <p:ext uri="{BB962C8B-B14F-4D97-AF65-F5344CB8AC3E}">
        <p14:creationId xmlns:p14="http://schemas.microsoft.com/office/powerpoint/2010/main" val="23950910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example #1</a:t>
            </a:r>
            <a:endParaRPr lang="en-US" dirty="0"/>
          </a:p>
        </p:txBody>
      </p:sp>
      <p:sp>
        <p:nvSpPr>
          <p:cNvPr id="3" name="Content Placeholder 2"/>
          <p:cNvSpPr>
            <a:spLocks noGrp="1"/>
          </p:cNvSpPr>
          <p:nvPr>
            <p:ph idx="1"/>
          </p:nvPr>
        </p:nvSpPr>
        <p:spPr>
          <a:xfrm>
            <a:off x="609600" y="2490135"/>
            <a:ext cx="7848600" cy="3444997"/>
          </a:xfrm>
        </p:spPr>
        <p:txBody>
          <a:bodyPr>
            <a:normAutofit fontScale="92500" lnSpcReduction="20000"/>
          </a:bodyPr>
          <a:lstStyle/>
          <a:p>
            <a:r>
              <a:rPr lang="en-US" dirty="0" smtClean="0"/>
              <a:t>Tenant has multiple sclerosis and has difficulty going up and down stairs.  He requested a transfer to a first floor unit as an accommodation to his disability.  He was offered a first floor unit in a different building and turned it down.  The housing provider refused to keep him at the top of the transfer waiting list saying he lost his chance for a reasonable accommodation by turning down the unit that was offered him.</a:t>
            </a:r>
          </a:p>
          <a:p>
            <a:r>
              <a:rPr lang="en-US" dirty="0" smtClean="0"/>
              <a:t>In this case, the  housing provider violated the law. The tenant should not have been removed from the top of the transfer waiting list for turning down a unit.  He is entitled to stay at the top of the list as a reasonable accommodation to his disability.</a:t>
            </a:r>
            <a:endParaRPr lang="en-US" dirty="0"/>
          </a:p>
        </p:txBody>
      </p:sp>
      <p:sp>
        <p:nvSpPr>
          <p:cNvPr id="4" name="Slide Number Placeholder 3"/>
          <p:cNvSpPr>
            <a:spLocks noGrp="1"/>
          </p:cNvSpPr>
          <p:nvPr>
            <p:ph type="sldNum" sz="quarter" idx="12"/>
          </p:nvPr>
        </p:nvSpPr>
        <p:spPr>
          <a:xfrm>
            <a:off x="7315200" y="5935132"/>
            <a:ext cx="660401" cy="304801"/>
          </a:xfrm>
        </p:spPr>
        <p:txBody>
          <a:bodyPr/>
          <a:lstStyle/>
          <a:p>
            <a:pPr>
              <a:defRPr/>
            </a:pPr>
            <a:fld id="{21C37A49-6555-43B2-822E-4329C70441B6}" type="slidenum">
              <a:rPr lang="en-US" sz="1800" smtClean="0"/>
              <a:pPr>
                <a:defRPr/>
              </a:pPr>
              <a:t>58</a:t>
            </a:fld>
            <a:endParaRPr lang="en-US" sz="1800" dirty="0"/>
          </a:p>
        </p:txBody>
      </p:sp>
    </p:spTree>
    <p:extLst>
      <p:ext uri="{BB962C8B-B14F-4D97-AF65-F5344CB8AC3E}">
        <p14:creationId xmlns:p14="http://schemas.microsoft.com/office/powerpoint/2010/main" val="61938981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example #2</a:t>
            </a:r>
            <a:endParaRPr lang="en-US" dirty="0"/>
          </a:p>
        </p:txBody>
      </p:sp>
      <p:sp>
        <p:nvSpPr>
          <p:cNvPr id="3" name="Content Placeholder 2"/>
          <p:cNvSpPr>
            <a:spLocks noGrp="1"/>
          </p:cNvSpPr>
          <p:nvPr>
            <p:ph idx="1"/>
          </p:nvPr>
        </p:nvSpPr>
        <p:spPr>
          <a:xfrm>
            <a:off x="533400" y="2503957"/>
            <a:ext cx="8077200" cy="3733799"/>
          </a:xfrm>
        </p:spPr>
        <p:txBody>
          <a:bodyPr>
            <a:normAutofit fontScale="92500" lnSpcReduction="20000"/>
          </a:bodyPr>
          <a:lstStyle/>
          <a:p>
            <a:r>
              <a:rPr lang="en-US" dirty="0" smtClean="0"/>
              <a:t>An African-American family is moving to Connecticut from out of state.  They contacted a real estate agent saying that they were interested in buying a 3-bedroom home near New Haven with an attached garage.  They have been preapproved for a $450,000 mortgage.  The agent shows them homes in New Haven and North Haven.  All of the homes were listed at or below $350,000.  </a:t>
            </a:r>
          </a:p>
          <a:p>
            <a:r>
              <a:rPr lang="en-US" dirty="0" smtClean="0"/>
              <a:t>In this case, the family may be the victims of steering.  New Haven and North Haven have large African-American populations while many of the other municipalities have large White populations.  This couple could afford to live in many different municipalities near New Haven not just the areas with large African-American populations that also have lower prices.</a:t>
            </a:r>
            <a:endParaRPr lang="en-US" dirty="0"/>
          </a:p>
        </p:txBody>
      </p:sp>
      <p:sp>
        <p:nvSpPr>
          <p:cNvPr id="4" name="Slide Number Placeholder 3"/>
          <p:cNvSpPr>
            <a:spLocks noGrp="1"/>
          </p:cNvSpPr>
          <p:nvPr>
            <p:ph type="sldNum" sz="quarter" idx="12"/>
          </p:nvPr>
        </p:nvSpPr>
        <p:spPr>
          <a:xfrm>
            <a:off x="7391400" y="5935132"/>
            <a:ext cx="584201" cy="304801"/>
          </a:xfrm>
        </p:spPr>
        <p:txBody>
          <a:bodyPr/>
          <a:lstStyle/>
          <a:p>
            <a:pPr>
              <a:defRPr/>
            </a:pPr>
            <a:fld id="{21C37A49-6555-43B2-822E-4329C70441B6}" type="slidenum">
              <a:rPr lang="en-US" sz="1800" smtClean="0"/>
              <a:pPr>
                <a:defRPr/>
              </a:pPr>
              <a:t>59</a:t>
            </a:fld>
            <a:endParaRPr lang="en-US" sz="1800" dirty="0"/>
          </a:p>
        </p:txBody>
      </p:sp>
    </p:spTree>
    <p:extLst>
      <p:ext uri="{BB962C8B-B14F-4D97-AF65-F5344CB8AC3E}">
        <p14:creationId xmlns:p14="http://schemas.microsoft.com/office/powerpoint/2010/main" val="3228643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1141954"/>
            <a:ext cx="5029200" cy="914400"/>
          </a:xfrm>
        </p:spPr>
        <p:txBody>
          <a:bodyPr>
            <a:noAutofit/>
          </a:bodyPr>
          <a:lstStyle/>
          <a:p>
            <a:pPr>
              <a:spcBef>
                <a:spcPts val="1000"/>
              </a:spcBef>
            </a:pPr>
            <a:r>
              <a:rPr lang="en-US" sz="3600" dirty="0" smtClean="0">
                <a:solidFill>
                  <a:schemeClr val="tx2"/>
                </a:solidFill>
                <a:cs typeface="Arial" panose="020B0604020202020204" pitchFamily="34" charset="0"/>
              </a:rPr>
              <a:t>Security Deposits</a:t>
            </a:r>
            <a:endParaRPr lang="en-US" sz="3600" dirty="0">
              <a:solidFill>
                <a:schemeClr val="tx2"/>
              </a:solidFill>
              <a:cs typeface="Arial" panose="020B0604020202020204" pitchFamily="34" charset="0"/>
            </a:endParaRPr>
          </a:p>
        </p:txBody>
      </p:sp>
      <p:sp>
        <p:nvSpPr>
          <p:cNvPr id="3" name="Content Placeholder 2"/>
          <p:cNvSpPr>
            <a:spLocks noGrp="1"/>
          </p:cNvSpPr>
          <p:nvPr>
            <p:ph idx="1"/>
          </p:nvPr>
        </p:nvSpPr>
        <p:spPr>
          <a:xfrm>
            <a:off x="685800" y="2457713"/>
            <a:ext cx="7772400" cy="3429000"/>
          </a:xfrm>
        </p:spPr>
        <p:txBody>
          <a:bodyPr>
            <a:noAutofit/>
          </a:bodyPr>
          <a:lstStyle/>
          <a:p>
            <a:r>
              <a:rPr lang="en-US" dirty="0" smtClean="0">
                <a:solidFill>
                  <a:schemeClr val="tx2"/>
                </a:solidFill>
                <a:cs typeface="Arial"/>
              </a:rPr>
              <a:t>Landlords may require tenants to pay a security deposit in advance not to exceed more than two months rent.</a:t>
            </a:r>
          </a:p>
          <a:p>
            <a:r>
              <a:rPr lang="en-US" dirty="0" smtClean="0">
                <a:solidFill>
                  <a:schemeClr val="tx2"/>
                </a:solidFill>
                <a:cs typeface="Arial"/>
              </a:rPr>
              <a:t>Any payments made in advance that exceed the first month’s rent are considered to be security deposits.</a:t>
            </a:r>
          </a:p>
          <a:p>
            <a:r>
              <a:rPr lang="en-US" dirty="0" smtClean="0">
                <a:solidFill>
                  <a:schemeClr val="tx2"/>
                </a:solidFill>
                <a:cs typeface="Arial"/>
              </a:rPr>
              <a:t>Landlords must pay interest on tenants’ funds being held as security deposits in accordance with the annual rate of interest as determined by the CT Banking Commissioner.</a:t>
            </a:r>
          </a:p>
        </p:txBody>
      </p:sp>
      <p:sp>
        <p:nvSpPr>
          <p:cNvPr id="6" name="Slide Number Placeholder 5"/>
          <p:cNvSpPr>
            <a:spLocks noGrp="1"/>
          </p:cNvSpPr>
          <p:nvPr>
            <p:ph type="sldNum" sz="quarter" idx="12"/>
          </p:nvPr>
        </p:nvSpPr>
        <p:spPr>
          <a:xfrm>
            <a:off x="7315200" y="5886713"/>
            <a:ext cx="819150" cy="427039"/>
          </a:xfrm>
        </p:spPr>
        <p:txBody>
          <a:bodyPr/>
          <a:lstStyle/>
          <a:p>
            <a:fld id="{74D56AC0-2181-4BC8-9841-8BF922994E96}" type="slidenum">
              <a:rPr lang="en-US" sz="1800" smtClean="0">
                <a:solidFill>
                  <a:schemeClr val="accent4">
                    <a:lumMod val="50000"/>
                  </a:schemeClr>
                </a:solidFill>
              </a:rPr>
              <a:pPr/>
              <a:t>6</a:t>
            </a:fld>
            <a:endParaRPr lang="en-US" sz="1800" dirty="0">
              <a:solidFill>
                <a:schemeClr val="accent4">
                  <a:lumMod val="50000"/>
                </a:schemeClr>
              </a:solidFill>
            </a:endParaRPr>
          </a:p>
        </p:txBody>
      </p:sp>
      <p:sp>
        <p:nvSpPr>
          <p:cNvPr id="4" name="Rectangle 3"/>
          <p:cNvSpPr/>
          <p:nvPr/>
        </p:nvSpPr>
        <p:spPr>
          <a:xfrm>
            <a:off x="838200" y="5918740"/>
            <a:ext cx="1888659" cy="369332"/>
          </a:xfrm>
          <a:prstGeom prst="rect">
            <a:avLst/>
          </a:prstGeom>
        </p:spPr>
        <p:txBody>
          <a:bodyPr wrap="none">
            <a:spAutoFit/>
          </a:bodyPr>
          <a:lstStyle/>
          <a:p>
            <a:pPr lvl="0">
              <a:spcBef>
                <a:spcPts val="0"/>
              </a:spcBef>
              <a:buClrTx/>
              <a:buSzTx/>
              <a:buNone/>
              <a:defRPr/>
            </a:pPr>
            <a:r>
              <a:rPr lang="en-US" dirty="0">
                <a:solidFill>
                  <a:schemeClr val="accent4">
                    <a:lumMod val="50000"/>
                  </a:schemeClr>
                </a:solidFill>
              </a:rPr>
              <a:t>CT 2018-2020 CE </a:t>
            </a:r>
          </a:p>
        </p:txBody>
      </p:sp>
    </p:spTree>
    <p:extLst>
      <p:ext uri="{BB962C8B-B14F-4D97-AF65-F5344CB8AC3E}">
        <p14:creationId xmlns:p14="http://schemas.microsoft.com/office/powerpoint/2010/main" val="2863834056"/>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example #3</a:t>
            </a:r>
            <a:endParaRPr lang="en-US" dirty="0"/>
          </a:p>
        </p:txBody>
      </p:sp>
      <p:sp>
        <p:nvSpPr>
          <p:cNvPr id="3" name="Content Placeholder 2"/>
          <p:cNvSpPr>
            <a:spLocks noGrp="1"/>
          </p:cNvSpPr>
          <p:nvPr>
            <p:ph idx="1"/>
          </p:nvPr>
        </p:nvSpPr>
        <p:spPr>
          <a:xfrm>
            <a:off x="533400" y="2490135"/>
            <a:ext cx="8077200" cy="3749798"/>
          </a:xfrm>
        </p:spPr>
        <p:txBody>
          <a:bodyPr>
            <a:normAutofit lnSpcReduction="10000"/>
          </a:bodyPr>
          <a:lstStyle/>
          <a:p>
            <a:r>
              <a:rPr lang="en-US" dirty="0" smtClean="0"/>
              <a:t>A couple owns a one-bedroom condominium.  After they had a baby they received notice from the management company that the condominium association has a two-person per bedroom rule.  Since the couple now has three people in a one-bedroom, they must move or face a $500 per month fine.</a:t>
            </a:r>
          </a:p>
          <a:p>
            <a:r>
              <a:rPr lang="en-US" dirty="0" smtClean="0"/>
              <a:t>The condominium’s two-person per bedroom rule most likely has a disparate impact on families with children since families with children are most likely to have more than two people living in a household.  The best practice would be to use the square footage requirements outlined in the course.</a:t>
            </a:r>
            <a:endParaRPr lang="en-US" dirty="0"/>
          </a:p>
        </p:txBody>
      </p:sp>
      <p:sp>
        <p:nvSpPr>
          <p:cNvPr id="4" name="Slide Number Placeholder 3"/>
          <p:cNvSpPr>
            <a:spLocks noGrp="1"/>
          </p:cNvSpPr>
          <p:nvPr>
            <p:ph type="sldNum" sz="quarter" idx="12"/>
          </p:nvPr>
        </p:nvSpPr>
        <p:spPr>
          <a:xfrm>
            <a:off x="7239000" y="5935132"/>
            <a:ext cx="736601" cy="304801"/>
          </a:xfrm>
        </p:spPr>
        <p:txBody>
          <a:bodyPr/>
          <a:lstStyle/>
          <a:p>
            <a:pPr>
              <a:defRPr/>
            </a:pPr>
            <a:fld id="{21C37A49-6555-43B2-822E-4329C70441B6}" type="slidenum">
              <a:rPr lang="en-US" sz="1800" smtClean="0"/>
              <a:pPr>
                <a:defRPr/>
              </a:pPr>
              <a:t>60</a:t>
            </a:fld>
            <a:endParaRPr lang="en-US" sz="1800" dirty="0"/>
          </a:p>
        </p:txBody>
      </p:sp>
    </p:spTree>
    <p:extLst>
      <p:ext uri="{BB962C8B-B14F-4D97-AF65-F5344CB8AC3E}">
        <p14:creationId xmlns:p14="http://schemas.microsoft.com/office/powerpoint/2010/main" val="68602652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example #4</a:t>
            </a:r>
            <a:endParaRPr lang="en-US" dirty="0"/>
          </a:p>
        </p:txBody>
      </p:sp>
      <p:sp>
        <p:nvSpPr>
          <p:cNvPr id="3" name="Content Placeholder 2"/>
          <p:cNvSpPr>
            <a:spLocks noGrp="1"/>
          </p:cNvSpPr>
          <p:nvPr>
            <p:ph idx="1"/>
          </p:nvPr>
        </p:nvSpPr>
        <p:spPr>
          <a:xfrm>
            <a:off x="609600" y="2376201"/>
            <a:ext cx="8077200" cy="3809999"/>
          </a:xfrm>
        </p:spPr>
        <p:txBody>
          <a:bodyPr>
            <a:normAutofit fontScale="92500"/>
          </a:bodyPr>
          <a:lstStyle/>
          <a:p>
            <a:r>
              <a:rPr lang="en-US" dirty="0" smtClean="0"/>
              <a:t>A real estate agent made an appointment with a new client who was looking for a rental unit in Fairfield County.  When the man arrived for his appointment, he was accompanied by a pit bull that weighed about 50 lbs.  He explained that he has a seizure disorder and that the dog alerts him if he is about to have a seizure.</a:t>
            </a:r>
          </a:p>
          <a:p>
            <a:r>
              <a:rPr lang="en-US" dirty="0" smtClean="0"/>
              <a:t>The real estate agent worked with the man to determine what type of apartment he wanted and how much he could afford.  At the end of the interview, the agent stated that although the man’s right to have a dog was protected by the fair housing laws, she thought he would have an easier time finding a place to live if he got rid of the dog.</a:t>
            </a:r>
            <a:endParaRPr lang="en-US" dirty="0"/>
          </a:p>
        </p:txBody>
      </p:sp>
      <p:sp>
        <p:nvSpPr>
          <p:cNvPr id="4" name="Slide Number Placeholder 3"/>
          <p:cNvSpPr>
            <a:spLocks noGrp="1"/>
          </p:cNvSpPr>
          <p:nvPr>
            <p:ph type="sldNum" sz="quarter" idx="12"/>
          </p:nvPr>
        </p:nvSpPr>
        <p:spPr>
          <a:xfrm>
            <a:off x="7391400" y="5935132"/>
            <a:ext cx="584201" cy="304801"/>
          </a:xfrm>
        </p:spPr>
        <p:txBody>
          <a:bodyPr/>
          <a:lstStyle/>
          <a:p>
            <a:pPr>
              <a:defRPr/>
            </a:pPr>
            <a:fld id="{21C37A49-6555-43B2-822E-4329C70441B6}" type="slidenum">
              <a:rPr lang="en-US" sz="1800" smtClean="0"/>
              <a:pPr>
                <a:defRPr/>
              </a:pPr>
              <a:t>61</a:t>
            </a:fld>
            <a:endParaRPr lang="en-US" sz="1800" dirty="0"/>
          </a:p>
        </p:txBody>
      </p:sp>
    </p:spTree>
    <p:extLst>
      <p:ext uri="{BB962C8B-B14F-4D97-AF65-F5344CB8AC3E}">
        <p14:creationId xmlns:p14="http://schemas.microsoft.com/office/powerpoint/2010/main" val="66008652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example #4 (</a:t>
            </a:r>
            <a:r>
              <a:rPr lang="en-US" sz="3200" dirty="0" smtClean="0"/>
              <a:t>continued)</a:t>
            </a:r>
            <a:endParaRPr lang="en-US" sz="3200" dirty="0"/>
          </a:p>
        </p:txBody>
      </p:sp>
      <p:sp>
        <p:nvSpPr>
          <p:cNvPr id="3" name="Content Placeholder 2"/>
          <p:cNvSpPr>
            <a:spLocks noGrp="1"/>
          </p:cNvSpPr>
          <p:nvPr>
            <p:ph idx="1"/>
          </p:nvPr>
        </p:nvSpPr>
        <p:spPr>
          <a:xfrm>
            <a:off x="533400" y="2490135"/>
            <a:ext cx="8077200" cy="3749798"/>
          </a:xfrm>
        </p:spPr>
        <p:txBody>
          <a:bodyPr>
            <a:normAutofit fontScale="92500"/>
          </a:bodyPr>
          <a:lstStyle/>
          <a:p>
            <a:r>
              <a:rPr lang="en-US" dirty="0" smtClean="0"/>
              <a:t>The man brought a discrimination complaint against the real estate agent.  At the fact finding conference at the CHRO, the agent brought in affidavits from 50 landlords, condo association managers, and management companies saying that they would look less favorably on an applicant with a dog or pit bull than an applicant with no animal.</a:t>
            </a:r>
          </a:p>
          <a:p>
            <a:r>
              <a:rPr lang="en-US" dirty="0" smtClean="0"/>
              <a:t>In this case, the real estate agent likely would be held liable for housing discrimination.  She certainly discouraged him in looking for housing and in asserting his fair housing rights.  The fact that others involved in real estate also discriminated would not result in a finding in her favor.</a:t>
            </a:r>
            <a:endParaRPr lang="en-US" dirty="0"/>
          </a:p>
        </p:txBody>
      </p:sp>
      <p:sp>
        <p:nvSpPr>
          <p:cNvPr id="4" name="Slide Number Placeholder 3"/>
          <p:cNvSpPr>
            <a:spLocks noGrp="1"/>
          </p:cNvSpPr>
          <p:nvPr>
            <p:ph type="sldNum" sz="quarter" idx="12"/>
          </p:nvPr>
        </p:nvSpPr>
        <p:spPr>
          <a:xfrm>
            <a:off x="7467600" y="5935132"/>
            <a:ext cx="508001" cy="304801"/>
          </a:xfrm>
        </p:spPr>
        <p:txBody>
          <a:bodyPr/>
          <a:lstStyle/>
          <a:p>
            <a:pPr>
              <a:defRPr/>
            </a:pPr>
            <a:fld id="{21C37A49-6555-43B2-822E-4329C70441B6}" type="slidenum">
              <a:rPr lang="en-US" sz="1800" smtClean="0"/>
              <a:pPr>
                <a:defRPr/>
              </a:pPr>
              <a:t>62</a:t>
            </a:fld>
            <a:endParaRPr lang="en-US" sz="1800" dirty="0"/>
          </a:p>
        </p:txBody>
      </p:sp>
    </p:spTree>
    <p:extLst>
      <p:ext uri="{BB962C8B-B14F-4D97-AF65-F5344CB8AC3E}">
        <p14:creationId xmlns:p14="http://schemas.microsoft.com/office/powerpoint/2010/main" val="266707329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ctrTitle"/>
          </p:nvPr>
        </p:nvSpPr>
        <p:spPr>
          <a:xfrm>
            <a:off x="1905000" y="1981200"/>
            <a:ext cx="5486400" cy="2277533"/>
          </a:xfrm>
        </p:spPr>
        <p:txBody>
          <a:bodyPr/>
          <a:lstStyle/>
          <a:p>
            <a:pPr eaLnBrk="1" hangingPunct="1"/>
            <a:r>
              <a:rPr lang="en-US" altLang="en-US" dirty="0" smtClean="0">
                <a:solidFill>
                  <a:schemeClr val="tx2"/>
                </a:solidFill>
              </a:rPr>
              <a:t/>
            </a:r>
            <a:br>
              <a:rPr lang="en-US" altLang="en-US" dirty="0" smtClean="0">
                <a:solidFill>
                  <a:schemeClr val="tx2"/>
                </a:solidFill>
              </a:rPr>
            </a:br>
            <a:r>
              <a:rPr lang="en-US" altLang="en-US" dirty="0" smtClean="0">
                <a:solidFill>
                  <a:schemeClr val="tx2"/>
                </a:solidFill>
              </a:rPr>
              <a:t>NAR</a:t>
            </a:r>
            <a:r>
              <a:rPr lang="en-US" altLang="en-US" dirty="0">
                <a:solidFill>
                  <a:schemeClr val="tx2"/>
                </a:solidFill>
              </a:rPr>
              <a:t> </a:t>
            </a:r>
            <a:r>
              <a:rPr lang="en-US" altLang="en-US" dirty="0" smtClean="0">
                <a:solidFill>
                  <a:schemeClr val="tx2"/>
                </a:solidFill>
              </a:rPr>
              <a:t>PRINCIPLES</a:t>
            </a:r>
            <a:br>
              <a:rPr lang="en-US" altLang="en-US" dirty="0" smtClean="0">
                <a:solidFill>
                  <a:schemeClr val="tx2"/>
                </a:solidFill>
              </a:rPr>
            </a:br>
            <a:r>
              <a:rPr lang="en-US" altLang="en-US" sz="4000" dirty="0" smtClean="0">
                <a:solidFill>
                  <a:schemeClr val="tx2"/>
                </a:solidFill>
              </a:rPr>
              <a:t>Data Privacy and Security</a:t>
            </a:r>
          </a:p>
        </p:txBody>
      </p:sp>
    </p:spTree>
    <p:extLst>
      <p:ext uri="{BB962C8B-B14F-4D97-AF65-F5344CB8AC3E}">
        <p14:creationId xmlns:p14="http://schemas.microsoft.com/office/powerpoint/2010/main" val="7171404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7924800" y="5943600"/>
            <a:ext cx="584201" cy="450482"/>
          </a:xfrm>
        </p:spPr>
        <p:txBody>
          <a:bodyPr/>
          <a:lstStyle/>
          <a:p>
            <a:pPr>
              <a:defRPr/>
            </a:pPr>
            <a:fld id="{1BAFA7FB-D7EE-4B39-9E2A-DE04983F3735}" type="slidenum">
              <a:rPr lang="en-US" sz="1800" smtClean="0">
                <a:solidFill>
                  <a:schemeClr val="accent1">
                    <a:lumMod val="50000"/>
                  </a:schemeClr>
                </a:solidFill>
              </a:rPr>
              <a:pPr>
                <a:defRPr/>
              </a:pPr>
              <a:t>64</a:t>
            </a:fld>
            <a:endParaRPr lang="en-US" sz="1800" dirty="0">
              <a:solidFill>
                <a:schemeClr val="accent1">
                  <a:lumMod val="50000"/>
                </a:schemeClr>
              </a:solidFill>
            </a:endParaRPr>
          </a:p>
        </p:txBody>
      </p:sp>
      <p:sp>
        <p:nvSpPr>
          <p:cNvPr id="3" name="Rectangle 2"/>
          <p:cNvSpPr/>
          <p:nvPr/>
        </p:nvSpPr>
        <p:spPr>
          <a:xfrm>
            <a:off x="609600" y="700216"/>
            <a:ext cx="8001000" cy="5693866"/>
          </a:xfrm>
          <a:prstGeom prst="rect">
            <a:avLst/>
          </a:prstGeom>
        </p:spPr>
        <p:txBody>
          <a:bodyPr wrap="square">
            <a:spAutoFit/>
          </a:bodyPr>
          <a:lstStyle/>
          <a:p>
            <a:r>
              <a:rPr lang="en-US" sz="2800" dirty="0"/>
              <a:t>REALTORS® recognize that as data collection continues to become a valuable asset for building relationships with their clients, so does their responsibility to be trusted custodians of that data. Consumers are demanding increased transparency and control of how their data is used. While each state has its own definition of “Personally Identifiable Information,” for purposes of these principles “personal information” will be interpreted broadly to mean any information that can be used to uniquely identify, contact, or locate a single person or can be used with other sources to uniquely identify a single individual</a:t>
            </a:r>
            <a:r>
              <a:rPr lang="en-US" sz="2800" dirty="0" smtClean="0"/>
              <a:t>.</a:t>
            </a:r>
          </a:p>
        </p:txBody>
      </p:sp>
    </p:spTree>
    <p:extLst>
      <p:ext uri="{BB962C8B-B14F-4D97-AF65-F5344CB8AC3E}">
        <p14:creationId xmlns:p14="http://schemas.microsoft.com/office/powerpoint/2010/main" val="66543212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7315200" y="5943600"/>
            <a:ext cx="660401" cy="296333"/>
          </a:xfrm>
        </p:spPr>
        <p:txBody>
          <a:bodyPr/>
          <a:lstStyle/>
          <a:p>
            <a:pPr>
              <a:defRPr/>
            </a:pPr>
            <a:fld id="{1BAFA7FB-D7EE-4B39-9E2A-DE04983F3735}" type="slidenum">
              <a:rPr lang="en-US" sz="1800" smtClean="0">
                <a:solidFill>
                  <a:schemeClr val="accent1">
                    <a:lumMod val="50000"/>
                  </a:schemeClr>
                </a:solidFill>
              </a:rPr>
              <a:pPr>
                <a:defRPr/>
              </a:pPr>
              <a:t>65</a:t>
            </a:fld>
            <a:endParaRPr lang="en-US" sz="1800" dirty="0">
              <a:solidFill>
                <a:schemeClr val="accent1">
                  <a:lumMod val="50000"/>
                </a:schemeClr>
              </a:solidFill>
            </a:endParaRPr>
          </a:p>
        </p:txBody>
      </p:sp>
      <p:sp>
        <p:nvSpPr>
          <p:cNvPr id="3" name="Rectangle 2"/>
          <p:cNvSpPr/>
          <p:nvPr/>
        </p:nvSpPr>
        <p:spPr>
          <a:xfrm>
            <a:off x="609600" y="914400"/>
            <a:ext cx="8001000" cy="4832092"/>
          </a:xfrm>
          <a:prstGeom prst="rect">
            <a:avLst/>
          </a:prstGeom>
        </p:spPr>
        <p:txBody>
          <a:bodyPr wrap="square">
            <a:spAutoFit/>
          </a:bodyPr>
          <a:lstStyle/>
          <a:p>
            <a:r>
              <a:rPr lang="en-US" sz="2800" dirty="0"/>
              <a:t>For this reason, REALTORS® endorse the following Data Privacy and Security principles: </a:t>
            </a:r>
            <a:endParaRPr lang="en-US" sz="2800" dirty="0" smtClean="0"/>
          </a:p>
          <a:p>
            <a:endParaRPr lang="en-US" sz="2800" b="1" dirty="0"/>
          </a:p>
          <a:p>
            <a:pPr algn="ctr"/>
            <a:r>
              <a:rPr lang="en-US" sz="2800" b="1" dirty="0" smtClean="0"/>
              <a:t>Collection </a:t>
            </a:r>
            <a:r>
              <a:rPr lang="en-US" sz="2800" b="1" dirty="0"/>
              <a:t>of Personal </a:t>
            </a:r>
            <a:r>
              <a:rPr lang="en-US" sz="2800" b="1" dirty="0" smtClean="0"/>
              <a:t>Information</a:t>
            </a:r>
          </a:p>
          <a:p>
            <a:pPr algn="ctr"/>
            <a:r>
              <a:rPr lang="en-US" sz="2800" b="1" dirty="0" smtClean="0"/>
              <a:t>Should </a:t>
            </a:r>
            <a:r>
              <a:rPr lang="en-US" sz="2800" b="1" dirty="0"/>
              <a:t>be </a:t>
            </a:r>
            <a:r>
              <a:rPr lang="en-US" sz="2800" b="1" dirty="0" smtClean="0"/>
              <a:t>Transparent</a:t>
            </a:r>
          </a:p>
          <a:p>
            <a:pPr algn="ctr"/>
            <a:endParaRPr lang="en-US" sz="2800" b="1" dirty="0"/>
          </a:p>
          <a:p>
            <a:r>
              <a:rPr lang="en-US" sz="2800" dirty="0"/>
              <a:t>REALTORS® should recognize and respect the privacy expectations of their clients. They are encouraged to develop and implement privacy and data security policies and to communicate those policies clearly to their clients. </a:t>
            </a:r>
            <a:endParaRPr lang="en-US" sz="2800" b="1" dirty="0"/>
          </a:p>
        </p:txBody>
      </p:sp>
    </p:spTree>
    <p:extLst>
      <p:ext uri="{BB962C8B-B14F-4D97-AF65-F5344CB8AC3E}">
        <p14:creationId xmlns:p14="http://schemas.microsoft.com/office/powerpoint/2010/main" val="316008163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7162800" y="5791200"/>
            <a:ext cx="812801" cy="448733"/>
          </a:xfrm>
        </p:spPr>
        <p:txBody>
          <a:bodyPr/>
          <a:lstStyle/>
          <a:p>
            <a:pPr>
              <a:defRPr/>
            </a:pPr>
            <a:fld id="{1BAFA7FB-D7EE-4B39-9E2A-DE04983F3735}" type="slidenum">
              <a:rPr lang="en-US" sz="1800" smtClean="0">
                <a:solidFill>
                  <a:schemeClr val="accent1">
                    <a:lumMod val="50000"/>
                  </a:schemeClr>
                </a:solidFill>
              </a:rPr>
              <a:pPr>
                <a:defRPr/>
              </a:pPr>
              <a:t>66</a:t>
            </a:fld>
            <a:endParaRPr lang="en-US" sz="1800" dirty="0">
              <a:solidFill>
                <a:schemeClr val="accent1">
                  <a:lumMod val="50000"/>
                </a:schemeClr>
              </a:solidFill>
            </a:endParaRPr>
          </a:p>
        </p:txBody>
      </p:sp>
      <p:sp>
        <p:nvSpPr>
          <p:cNvPr id="3" name="Rectangle 2"/>
          <p:cNvSpPr/>
          <p:nvPr/>
        </p:nvSpPr>
        <p:spPr>
          <a:xfrm>
            <a:off x="914400" y="685800"/>
            <a:ext cx="7620000" cy="4832092"/>
          </a:xfrm>
          <a:prstGeom prst="rect">
            <a:avLst/>
          </a:prstGeom>
        </p:spPr>
        <p:txBody>
          <a:bodyPr wrap="square">
            <a:spAutoFit/>
          </a:bodyPr>
          <a:lstStyle/>
          <a:p>
            <a:pPr algn="ctr"/>
            <a:r>
              <a:rPr lang="en-US" sz="2800" b="1" dirty="0"/>
              <a:t>Use, Collection and </a:t>
            </a:r>
            <a:r>
              <a:rPr lang="en-US" sz="2800" b="1" dirty="0" smtClean="0"/>
              <a:t>Retention </a:t>
            </a:r>
            <a:r>
              <a:rPr lang="en-US" sz="2800" b="1" dirty="0"/>
              <a:t>of </a:t>
            </a:r>
            <a:endParaRPr lang="en-US" sz="2800" b="1" dirty="0" smtClean="0"/>
          </a:p>
          <a:p>
            <a:pPr algn="ctr"/>
            <a:r>
              <a:rPr lang="en-US" sz="2800" b="1" dirty="0" smtClean="0"/>
              <a:t>Personal </a:t>
            </a:r>
            <a:r>
              <a:rPr lang="en-US" sz="2800" b="1" dirty="0"/>
              <a:t>Information </a:t>
            </a:r>
          </a:p>
          <a:p>
            <a:endParaRPr lang="en-US" sz="2800" dirty="0" smtClean="0"/>
          </a:p>
          <a:p>
            <a:r>
              <a:rPr lang="en-US" sz="2800" dirty="0" smtClean="0"/>
              <a:t>REALTORS</a:t>
            </a:r>
            <a:r>
              <a:rPr lang="en-US" sz="2800" dirty="0"/>
              <a:t>® should collect and use information about individuals only where the REALTOR® reasonably believes it would be useful (and allowed by law) to administering their business and to provide products, services and other opportunities to consumers. REALTORS® should maintain appropriate policies for the reasonable retention and proper destruction of collected personal information. </a:t>
            </a:r>
          </a:p>
        </p:txBody>
      </p:sp>
    </p:spTree>
    <p:extLst>
      <p:ext uri="{BB962C8B-B14F-4D97-AF65-F5344CB8AC3E}">
        <p14:creationId xmlns:p14="http://schemas.microsoft.com/office/powerpoint/2010/main" val="255962765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7162800" y="5867400"/>
            <a:ext cx="812801" cy="372533"/>
          </a:xfrm>
        </p:spPr>
        <p:txBody>
          <a:bodyPr/>
          <a:lstStyle/>
          <a:p>
            <a:pPr>
              <a:defRPr/>
            </a:pPr>
            <a:fld id="{1BAFA7FB-D7EE-4B39-9E2A-DE04983F3735}" type="slidenum">
              <a:rPr lang="en-US" sz="1800" smtClean="0">
                <a:solidFill>
                  <a:schemeClr val="accent1">
                    <a:lumMod val="50000"/>
                  </a:schemeClr>
                </a:solidFill>
              </a:rPr>
              <a:pPr>
                <a:defRPr/>
              </a:pPr>
              <a:t>67</a:t>
            </a:fld>
            <a:endParaRPr lang="en-US" sz="1800" dirty="0">
              <a:solidFill>
                <a:schemeClr val="accent1">
                  <a:lumMod val="50000"/>
                </a:schemeClr>
              </a:solidFill>
            </a:endParaRPr>
          </a:p>
        </p:txBody>
      </p:sp>
      <p:sp>
        <p:nvSpPr>
          <p:cNvPr id="3" name="Rectangle 2"/>
          <p:cNvSpPr/>
          <p:nvPr/>
        </p:nvSpPr>
        <p:spPr>
          <a:xfrm>
            <a:off x="914400" y="1032276"/>
            <a:ext cx="7543800" cy="5170646"/>
          </a:xfrm>
          <a:prstGeom prst="rect">
            <a:avLst/>
          </a:prstGeom>
        </p:spPr>
        <p:txBody>
          <a:bodyPr wrap="square">
            <a:spAutoFit/>
          </a:bodyPr>
          <a:lstStyle/>
          <a:p>
            <a:pPr algn="ctr"/>
            <a:r>
              <a:rPr lang="en-US" sz="2400" b="1" dirty="0"/>
              <a:t>Data Security</a:t>
            </a:r>
          </a:p>
          <a:p>
            <a:r>
              <a:rPr lang="en-US" sz="2400" dirty="0" smtClean="0"/>
              <a:t>REALTORS</a:t>
            </a:r>
            <a:r>
              <a:rPr lang="en-US" sz="2400" dirty="0"/>
              <a:t>® should maintain reasonable security standards and procedures regarding access to client information. </a:t>
            </a:r>
            <a:endParaRPr lang="en-US" sz="2400" dirty="0" smtClean="0"/>
          </a:p>
          <a:p>
            <a:endParaRPr lang="en-US" sz="2400" b="1" dirty="0"/>
          </a:p>
          <a:p>
            <a:pPr algn="ctr"/>
            <a:r>
              <a:rPr lang="en-US" sz="2400" b="1" dirty="0" smtClean="0"/>
              <a:t>Disclosure </a:t>
            </a:r>
            <a:r>
              <a:rPr lang="en-US" sz="2400" b="1" dirty="0"/>
              <a:t>of Personal Information to Third Parties</a:t>
            </a:r>
          </a:p>
          <a:p>
            <a:r>
              <a:rPr lang="en-US" sz="2400" dirty="0" smtClean="0"/>
              <a:t>REALTORS</a:t>
            </a:r>
            <a:r>
              <a:rPr lang="en-US" sz="2400" dirty="0"/>
              <a:t>® should not reveal personal information to unaffiliated third parties unless 1) the information is provided to help complete a consumer initiated transaction 2) the consumer requests it; 3) the disclosure is required by/or allowed by law (i.e. investigation of fraudulent activity); or 4) the consumer has been informed about the possibility of such disclosure through a prior communication and is given the opportunity to decline (i.e. opt-out.) </a:t>
            </a:r>
            <a:endParaRPr lang="en-US" sz="2400" dirty="0" smtClean="0"/>
          </a:p>
          <a:p>
            <a:endParaRPr lang="en-US" b="1" dirty="0"/>
          </a:p>
        </p:txBody>
      </p:sp>
    </p:spTree>
    <p:extLst>
      <p:ext uri="{BB962C8B-B14F-4D97-AF65-F5344CB8AC3E}">
        <p14:creationId xmlns:p14="http://schemas.microsoft.com/office/powerpoint/2010/main" val="273174813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7239000" y="5791200"/>
            <a:ext cx="736601" cy="448733"/>
          </a:xfrm>
        </p:spPr>
        <p:txBody>
          <a:bodyPr/>
          <a:lstStyle/>
          <a:p>
            <a:pPr>
              <a:defRPr/>
            </a:pPr>
            <a:fld id="{1BAFA7FB-D7EE-4B39-9E2A-DE04983F3735}" type="slidenum">
              <a:rPr lang="en-US" sz="1800" smtClean="0">
                <a:solidFill>
                  <a:schemeClr val="accent1">
                    <a:lumMod val="50000"/>
                  </a:schemeClr>
                </a:solidFill>
              </a:rPr>
              <a:pPr>
                <a:defRPr/>
              </a:pPr>
              <a:t>68</a:t>
            </a:fld>
            <a:endParaRPr lang="en-US" sz="1800" dirty="0">
              <a:solidFill>
                <a:schemeClr val="accent1">
                  <a:lumMod val="50000"/>
                </a:schemeClr>
              </a:solidFill>
            </a:endParaRPr>
          </a:p>
        </p:txBody>
      </p:sp>
      <p:sp>
        <p:nvSpPr>
          <p:cNvPr id="3" name="Rectangle 2"/>
          <p:cNvSpPr/>
          <p:nvPr/>
        </p:nvSpPr>
        <p:spPr>
          <a:xfrm>
            <a:off x="685800" y="762000"/>
            <a:ext cx="7848600" cy="5262979"/>
          </a:xfrm>
          <a:prstGeom prst="rect">
            <a:avLst/>
          </a:prstGeom>
        </p:spPr>
        <p:txBody>
          <a:bodyPr wrap="square">
            <a:spAutoFit/>
          </a:bodyPr>
          <a:lstStyle/>
          <a:p>
            <a:pPr algn="ctr"/>
            <a:r>
              <a:rPr lang="en-US" sz="2400" b="1" dirty="0"/>
              <a:t>Maintaining Consumer Privacy in Business Relationships with Third Parties</a:t>
            </a:r>
          </a:p>
          <a:p>
            <a:r>
              <a:rPr lang="en-US" sz="2400" dirty="0" smtClean="0"/>
              <a:t>If </a:t>
            </a:r>
            <a:r>
              <a:rPr lang="en-US" sz="2400" dirty="0"/>
              <a:t>a REALTOR® provides personal information to a third party on behalf of a consumer, the third party should adhere to privacy principles similar to the REALTOR® that provides for keeping such information secure. </a:t>
            </a:r>
            <a:endParaRPr lang="en-US" sz="2400" dirty="0" smtClean="0"/>
          </a:p>
          <a:p>
            <a:endParaRPr lang="en-US" sz="2400" b="1" dirty="0" smtClean="0"/>
          </a:p>
          <a:p>
            <a:pPr algn="ctr"/>
            <a:r>
              <a:rPr lang="en-US" sz="2400" b="1" dirty="0" smtClean="0"/>
              <a:t>Single </a:t>
            </a:r>
            <a:r>
              <a:rPr lang="en-US" sz="2400" b="1" dirty="0"/>
              <a:t>Federal Standard</a:t>
            </a:r>
          </a:p>
          <a:p>
            <a:r>
              <a:rPr lang="en-US" sz="2400" dirty="0" smtClean="0"/>
              <a:t>NAR </a:t>
            </a:r>
            <a:r>
              <a:rPr lang="en-US" sz="2400" dirty="0"/>
              <a:t>supports a single federal standard for data privacy and security laws in order to streamline and minimize the compliance burden</a:t>
            </a:r>
            <a:r>
              <a:rPr lang="en-US" sz="2400" dirty="0" smtClean="0"/>
              <a:t>.</a:t>
            </a:r>
          </a:p>
          <a:p>
            <a:endParaRPr lang="en-US" sz="2400" dirty="0"/>
          </a:p>
          <a:p>
            <a:pPr algn="ctr"/>
            <a:r>
              <a:rPr lang="en-US" sz="2400" b="1" dirty="0"/>
              <a:t>Copyright NATIONAL ASSOCIATION OF REALTORS®. </a:t>
            </a:r>
            <a:r>
              <a:rPr lang="en-US" sz="2400" b="1" dirty="0" smtClean="0"/>
              <a:t> Reprinted </a:t>
            </a:r>
            <a:r>
              <a:rPr lang="en-US" sz="2400" b="1" dirty="0"/>
              <a:t>with permission.</a:t>
            </a:r>
          </a:p>
        </p:txBody>
      </p:sp>
    </p:spTree>
    <p:extLst>
      <p:ext uri="{BB962C8B-B14F-4D97-AF65-F5344CB8AC3E}">
        <p14:creationId xmlns:p14="http://schemas.microsoft.com/office/powerpoint/2010/main" val="285723720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866" y="3031065"/>
            <a:ext cx="6798736" cy="568327"/>
          </a:xfrm>
        </p:spPr>
        <p:txBody>
          <a:bodyPr>
            <a:normAutofit fontScale="90000"/>
          </a:bodyPr>
          <a:lstStyle/>
          <a:p>
            <a:r>
              <a:rPr lang="en-US" b="1" dirty="0" smtClean="0">
                <a:solidFill>
                  <a:schemeClr val="accent2">
                    <a:lumMod val="75000"/>
                  </a:schemeClr>
                </a:solidFill>
              </a:rPr>
              <a:t>Any Questions or Comments?</a:t>
            </a:r>
            <a:endParaRPr lang="en-US" b="1" dirty="0">
              <a:solidFill>
                <a:schemeClr val="accent2">
                  <a:lumMod val="75000"/>
                </a:schemeClr>
              </a:solidFill>
            </a:endParaRPr>
          </a:p>
        </p:txBody>
      </p:sp>
      <p:sp>
        <p:nvSpPr>
          <p:cNvPr id="3" name="Text Placeholder 2"/>
          <p:cNvSpPr>
            <a:spLocks noGrp="1"/>
          </p:cNvSpPr>
          <p:nvPr>
            <p:ph type="body" idx="1"/>
          </p:nvPr>
        </p:nvSpPr>
        <p:spPr>
          <a:xfrm>
            <a:off x="2209800" y="3733800"/>
            <a:ext cx="4648200" cy="2667000"/>
          </a:xfrm>
        </p:spPr>
        <p:txBody>
          <a:bodyPr>
            <a:normAutofit/>
          </a:bodyPr>
          <a:lstStyle/>
          <a:p>
            <a:pPr>
              <a:spcBef>
                <a:spcPts val="0"/>
              </a:spcBef>
              <a:spcAft>
                <a:spcPts val="0"/>
              </a:spcAft>
            </a:pPr>
            <a:r>
              <a:rPr lang="en-US" sz="2800" b="1" dirty="0" smtClean="0">
                <a:solidFill>
                  <a:schemeClr val="tx2">
                    <a:lumMod val="50000"/>
                  </a:schemeClr>
                </a:solidFill>
              </a:rPr>
              <a:t>Please contact Lucy Michaud </a:t>
            </a:r>
            <a:endParaRPr lang="en-US" sz="2800" b="1" dirty="0">
              <a:solidFill>
                <a:schemeClr val="tx2">
                  <a:lumMod val="50000"/>
                </a:schemeClr>
              </a:solidFill>
            </a:endParaRPr>
          </a:p>
          <a:p>
            <a:pPr>
              <a:spcBef>
                <a:spcPts val="0"/>
              </a:spcBef>
              <a:spcAft>
                <a:spcPts val="0"/>
              </a:spcAft>
            </a:pPr>
            <a:r>
              <a:rPr lang="en-US" b="1" dirty="0" smtClean="0">
                <a:solidFill>
                  <a:schemeClr val="tx2">
                    <a:lumMod val="50000"/>
                  </a:schemeClr>
                </a:solidFill>
              </a:rPr>
              <a:t>860-486-3773</a:t>
            </a:r>
          </a:p>
          <a:p>
            <a:pPr>
              <a:spcBef>
                <a:spcPts val="0"/>
              </a:spcBef>
              <a:spcAft>
                <a:spcPts val="0"/>
              </a:spcAft>
            </a:pPr>
            <a:r>
              <a:rPr lang="en-US" b="1" dirty="0">
                <a:solidFill>
                  <a:schemeClr val="tx2">
                    <a:lumMod val="50000"/>
                  </a:schemeClr>
                </a:solidFill>
              </a:rPr>
              <a:t>lucy.michaud@uconn.edu</a:t>
            </a:r>
          </a:p>
          <a:p>
            <a:pPr>
              <a:spcBef>
                <a:spcPts val="0"/>
              </a:spcBef>
              <a:spcAft>
                <a:spcPts val="0"/>
              </a:spcAft>
            </a:pPr>
            <a:r>
              <a:rPr lang="en-US" b="1" dirty="0" smtClean="0">
                <a:solidFill>
                  <a:schemeClr val="tx2">
                    <a:lumMod val="50000"/>
                  </a:schemeClr>
                </a:solidFill>
              </a:rPr>
              <a:t>University of Connecticut</a:t>
            </a:r>
          </a:p>
          <a:p>
            <a:pPr>
              <a:spcBef>
                <a:spcPts val="0"/>
              </a:spcBef>
              <a:spcAft>
                <a:spcPts val="0"/>
              </a:spcAft>
            </a:pPr>
            <a:r>
              <a:rPr lang="en-US" b="1" dirty="0" smtClean="0">
                <a:solidFill>
                  <a:schemeClr val="tx2">
                    <a:lumMod val="50000"/>
                  </a:schemeClr>
                </a:solidFill>
              </a:rPr>
              <a:t>2100 Hillside Road, Unit 1041</a:t>
            </a:r>
          </a:p>
          <a:p>
            <a:pPr>
              <a:spcBef>
                <a:spcPts val="0"/>
              </a:spcBef>
              <a:spcAft>
                <a:spcPts val="0"/>
              </a:spcAft>
            </a:pPr>
            <a:r>
              <a:rPr lang="en-US" b="1" dirty="0" smtClean="0">
                <a:solidFill>
                  <a:schemeClr val="tx2">
                    <a:lumMod val="50000"/>
                  </a:schemeClr>
                </a:solidFill>
              </a:rPr>
              <a:t>Storrs, CT 06269-1041</a:t>
            </a:r>
          </a:p>
        </p:txBody>
      </p:sp>
      <p:pic>
        <p:nvPicPr>
          <p:cNvPr id="6" name="Picture 5"/>
          <p:cNvPicPr>
            <a:picLocks noChangeAspect="1"/>
          </p:cNvPicPr>
          <p:nvPr/>
        </p:nvPicPr>
        <p:blipFill>
          <a:blip r:embed="rId3"/>
          <a:stretch>
            <a:fillRect/>
          </a:stretch>
        </p:blipFill>
        <p:spPr>
          <a:xfrm>
            <a:off x="2971800" y="988608"/>
            <a:ext cx="3199667" cy="1567265"/>
          </a:xfrm>
          <a:prstGeom prst="rect">
            <a:avLst/>
          </a:prstGeom>
        </p:spPr>
      </p:pic>
      <p:sp>
        <p:nvSpPr>
          <p:cNvPr id="4" name="Slide Number Placeholder 3"/>
          <p:cNvSpPr>
            <a:spLocks noGrp="1"/>
          </p:cNvSpPr>
          <p:nvPr>
            <p:ph type="sldNum" sz="quarter" idx="12"/>
          </p:nvPr>
        </p:nvSpPr>
        <p:spPr>
          <a:xfrm>
            <a:off x="7391400" y="5943600"/>
            <a:ext cx="584201" cy="296333"/>
          </a:xfrm>
        </p:spPr>
        <p:txBody>
          <a:bodyPr/>
          <a:lstStyle/>
          <a:p>
            <a:pPr>
              <a:defRPr/>
            </a:pPr>
            <a:fld id="{D8A77371-896A-4E9D-B525-21FDDBA91E65}" type="slidenum">
              <a:rPr lang="en-US" sz="1800" smtClean="0">
                <a:solidFill>
                  <a:schemeClr val="accent1">
                    <a:lumMod val="50000"/>
                  </a:schemeClr>
                </a:solidFill>
              </a:rPr>
              <a:pPr>
                <a:defRPr/>
              </a:pPr>
              <a:t>69</a:t>
            </a:fld>
            <a:endParaRPr lang="en-US" sz="1800" dirty="0">
              <a:solidFill>
                <a:schemeClr val="accent1">
                  <a:lumMod val="50000"/>
                </a:schemeClr>
              </a:solidFill>
            </a:endParaRPr>
          </a:p>
        </p:txBody>
      </p:sp>
    </p:spTree>
    <p:extLst>
      <p:ext uri="{BB962C8B-B14F-4D97-AF65-F5344CB8AC3E}">
        <p14:creationId xmlns:p14="http://schemas.microsoft.com/office/powerpoint/2010/main" val="14043586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2500" y="1162502"/>
            <a:ext cx="7239000" cy="914400"/>
          </a:xfrm>
        </p:spPr>
        <p:txBody>
          <a:bodyPr>
            <a:noAutofit/>
          </a:bodyPr>
          <a:lstStyle/>
          <a:p>
            <a:pPr>
              <a:spcBef>
                <a:spcPts val="1000"/>
              </a:spcBef>
            </a:pPr>
            <a:r>
              <a:rPr lang="en-US" sz="3600" dirty="0" smtClean="0">
                <a:solidFill>
                  <a:schemeClr val="tx2"/>
                </a:solidFill>
                <a:cs typeface="Arial" panose="020B0604020202020204" pitchFamily="34" charset="0"/>
              </a:rPr>
              <a:t>Security Deposits from Tenants</a:t>
            </a:r>
            <a:endParaRPr lang="en-US" sz="3600" dirty="0">
              <a:solidFill>
                <a:schemeClr val="tx2"/>
              </a:solidFill>
              <a:cs typeface="Arial" panose="020B0604020202020204" pitchFamily="34" charset="0"/>
            </a:endParaRPr>
          </a:p>
        </p:txBody>
      </p:sp>
      <p:sp>
        <p:nvSpPr>
          <p:cNvPr id="3" name="Content Placeholder 2"/>
          <p:cNvSpPr>
            <a:spLocks noGrp="1"/>
          </p:cNvSpPr>
          <p:nvPr>
            <p:ph idx="1"/>
          </p:nvPr>
        </p:nvSpPr>
        <p:spPr>
          <a:xfrm>
            <a:off x="800100" y="2362200"/>
            <a:ext cx="7543800" cy="2895600"/>
          </a:xfrm>
        </p:spPr>
        <p:txBody>
          <a:bodyPr>
            <a:noAutofit/>
          </a:bodyPr>
          <a:lstStyle/>
          <a:p>
            <a:r>
              <a:rPr lang="en-US" sz="2800" dirty="0" smtClean="0">
                <a:solidFill>
                  <a:schemeClr val="tx2"/>
                </a:solidFill>
                <a:cs typeface="Arial"/>
              </a:rPr>
              <a:t>Landlords may only accept a security deposit up to a maximum of </a:t>
            </a:r>
            <a:r>
              <a:rPr lang="en-US" sz="2800" dirty="0" smtClean="0">
                <a:solidFill>
                  <a:schemeClr val="accent2">
                    <a:lumMod val="75000"/>
                  </a:schemeClr>
                </a:solidFill>
                <a:cs typeface="Arial"/>
              </a:rPr>
              <a:t>one</a:t>
            </a:r>
            <a:r>
              <a:rPr lang="en-US" sz="2800" dirty="0" smtClean="0">
                <a:solidFill>
                  <a:schemeClr val="tx2"/>
                </a:solidFill>
                <a:cs typeface="Arial"/>
              </a:rPr>
              <a:t> month’s rent from tenants age 62 or over.</a:t>
            </a:r>
          </a:p>
          <a:p>
            <a:r>
              <a:rPr lang="en-US" sz="2800" dirty="0">
                <a:solidFill>
                  <a:schemeClr val="tx2"/>
                </a:solidFill>
                <a:cs typeface="Arial"/>
              </a:rPr>
              <a:t>Tenants who </a:t>
            </a:r>
            <a:r>
              <a:rPr lang="en-US" sz="2800" dirty="0" smtClean="0">
                <a:solidFill>
                  <a:schemeClr val="tx2"/>
                </a:solidFill>
                <a:cs typeface="Arial"/>
              </a:rPr>
              <a:t>turn </a:t>
            </a:r>
            <a:r>
              <a:rPr lang="en-US" sz="2800" dirty="0">
                <a:solidFill>
                  <a:schemeClr val="tx2"/>
                </a:solidFill>
                <a:cs typeface="Arial"/>
              </a:rPr>
              <a:t>62 </a:t>
            </a:r>
            <a:r>
              <a:rPr lang="en-US" sz="2800" dirty="0" smtClean="0">
                <a:solidFill>
                  <a:schemeClr val="tx2"/>
                </a:solidFill>
                <a:cs typeface="Arial"/>
              </a:rPr>
              <a:t>during their tenancy </a:t>
            </a:r>
            <a:r>
              <a:rPr lang="en-US" sz="2800" dirty="0">
                <a:solidFill>
                  <a:schemeClr val="tx2"/>
                </a:solidFill>
                <a:cs typeface="Arial"/>
              </a:rPr>
              <a:t>may request a refund of any security deposits in excess of one month’s </a:t>
            </a:r>
            <a:r>
              <a:rPr lang="en-US" sz="2800" dirty="0" smtClean="0">
                <a:solidFill>
                  <a:schemeClr val="tx2"/>
                </a:solidFill>
                <a:cs typeface="Arial"/>
              </a:rPr>
              <a:t>rent being held by the landlord.</a:t>
            </a:r>
            <a:endParaRPr lang="en-US" sz="2800" dirty="0">
              <a:solidFill>
                <a:schemeClr val="tx2"/>
              </a:solidFill>
              <a:cs typeface="Arial"/>
            </a:endParaRPr>
          </a:p>
          <a:p>
            <a:pPr marL="0" indent="0">
              <a:buNone/>
            </a:pPr>
            <a:endParaRPr lang="en-US" dirty="0">
              <a:solidFill>
                <a:schemeClr val="tx2"/>
              </a:solidFill>
              <a:cs typeface="Arial"/>
            </a:endParaRPr>
          </a:p>
        </p:txBody>
      </p:sp>
      <p:sp>
        <p:nvSpPr>
          <p:cNvPr id="6" name="Slide Number Placeholder 5"/>
          <p:cNvSpPr>
            <a:spLocks noGrp="1"/>
          </p:cNvSpPr>
          <p:nvPr>
            <p:ph type="sldNum" sz="quarter" idx="12"/>
          </p:nvPr>
        </p:nvSpPr>
        <p:spPr>
          <a:xfrm>
            <a:off x="7315200" y="5886713"/>
            <a:ext cx="819150" cy="427039"/>
          </a:xfrm>
        </p:spPr>
        <p:txBody>
          <a:bodyPr/>
          <a:lstStyle/>
          <a:p>
            <a:fld id="{74D56AC0-2181-4BC8-9841-8BF922994E96}" type="slidenum">
              <a:rPr lang="en-US" sz="1800" smtClean="0">
                <a:solidFill>
                  <a:schemeClr val="accent4">
                    <a:lumMod val="50000"/>
                  </a:schemeClr>
                </a:solidFill>
              </a:rPr>
              <a:pPr/>
              <a:t>7</a:t>
            </a:fld>
            <a:endParaRPr lang="en-US" sz="1800" dirty="0">
              <a:solidFill>
                <a:schemeClr val="accent4">
                  <a:lumMod val="50000"/>
                </a:schemeClr>
              </a:solidFill>
            </a:endParaRPr>
          </a:p>
        </p:txBody>
      </p:sp>
      <p:sp>
        <p:nvSpPr>
          <p:cNvPr id="4" name="Rectangle 3"/>
          <p:cNvSpPr/>
          <p:nvPr/>
        </p:nvSpPr>
        <p:spPr>
          <a:xfrm>
            <a:off x="952500" y="5886713"/>
            <a:ext cx="1888659" cy="369332"/>
          </a:xfrm>
          <a:prstGeom prst="rect">
            <a:avLst/>
          </a:prstGeom>
        </p:spPr>
        <p:txBody>
          <a:bodyPr wrap="none">
            <a:spAutoFit/>
          </a:bodyPr>
          <a:lstStyle/>
          <a:p>
            <a:pPr lvl="0">
              <a:spcBef>
                <a:spcPts val="0"/>
              </a:spcBef>
              <a:buClrTx/>
              <a:buSzTx/>
              <a:buNone/>
              <a:defRPr/>
            </a:pPr>
            <a:r>
              <a:rPr lang="en-US" dirty="0">
                <a:solidFill>
                  <a:schemeClr val="accent4">
                    <a:lumMod val="50000"/>
                  </a:schemeClr>
                </a:solidFill>
              </a:rPr>
              <a:t>CT 2018-2020 CE </a:t>
            </a:r>
          </a:p>
        </p:txBody>
      </p:sp>
    </p:spTree>
    <p:extLst>
      <p:ext uri="{BB962C8B-B14F-4D97-AF65-F5344CB8AC3E}">
        <p14:creationId xmlns:p14="http://schemas.microsoft.com/office/powerpoint/2010/main" val="1069517704"/>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7283190" y="5879956"/>
            <a:ext cx="692411" cy="359977"/>
          </a:xfrm>
        </p:spPr>
        <p:txBody>
          <a:bodyPr/>
          <a:lstStyle/>
          <a:p>
            <a:pPr>
              <a:defRPr/>
            </a:pPr>
            <a:fld id="{1BAFA7FB-D7EE-4B39-9E2A-DE04983F3735}" type="slidenum">
              <a:rPr lang="en-US" sz="1800" smtClean="0">
                <a:solidFill>
                  <a:schemeClr val="tx2"/>
                </a:solidFill>
              </a:rPr>
              <a:pPr>
                <a:defRPr/>
              </a:pPr>
              <a:t>8</a:t>
            </a:fld>
            <a:endParaRPr lang="en-US" sz="1800" dirty="0">
              <a:solidFill>
                <a:schemeClr val="tx2"/>
              </a:solidFill>
            </a:endParaRPr>
          </a:p>
        </p:txBody>
      </p:sp>
      <p:sp>
        <p:nvSpPr>
          <p:cNvPr id="3" name="Rectangle 2"/>
          <p:cNvSpPr/>
          <p:nvPr/>
        </p:nvSpPr>
        <p:spPr>
          <a:xfrm>
            <a:off x="2057400" y="838200"/>
            <a:ext cx="5225790" cy="646331"/>
          </a:xfrm>
          <a:prstGeom prst="rect">
            <a:avLst/>
          </a:prstGeom>
        </p:spPr>
        <p:txBody>
          <a:bodyPr wrap="none">
            <a:spAutoFit/>
          </a:bodyPr>
          <a:lstStyle/>
          <a:p>
            <a:r>
              <a:rPr lang="en-US" sz="3600" dirty="0" smtClean="0">
                <a:ln w="3175" cmpd="sng">
                  <a:noFill/>
                </a:ln>
                <a:solidFill>
                  <a:srgbClr val="455F51"/>
                </a:solidFill>
                <a:ea typeface="+mj-ea"/>
                <a:cs typeface="Arial" panose="020B0604020202020204" pitchFamily="34" charset="0"/>
              </a:rPr>
              <a:t>Return </a:t>
            </a:r>
            <a:r>
              <a:rPr lang="en-US" sz="3600" dirty="0">
                <a:ln w="3175" cmpd="sng">
                  <a:noFill/>
                </a:ln>
                <a:solidFill>
                  <a:srgbClr val="455F51"/>
                </a:solidFill>
                <a:ea typeface="+mj-ea"/>
                <a:cs typeface="Arial" panose="020B0604020202020204" pitchFamily="34" charset="0"/>
              </a:rPr>
              <a:t>of Security Deposits</a:t>
            </a:r>
            <a:endParaRPr lang="en-US" dirty="0"/>
          </a:p>
        </p:txBody>
      </p:sp>
      <p:sp>
        <p:nvSpPr>
          <p:cNvPr id="4" name="Rectangle 3"/>
          <p:cNvSpPr/>
          <p:nvPr/>
        </p:nvSpPr>
        <p:spPr>
          <a:xfrm>
            <a:off x="631695" y="1491062"/>
            <a:ext cx="8077200" cy="4388894"/>
          </a:xfrm>
          <a:prstGeom prst="rect">
            <a:avLst/>
          </a:prstGeom>
        </p:spPr>
        <p:txBody>
          <a:bodyPr wrap="square">
            <a:spAutoFit/>
          </a:bodyPr>
          <a:lstStyle/>
          <a:p>
            <a:pPr marL="285750" lvl="0" indent="-285750">
              <a:spcBef>
                <a:spcPct val="20000"/>
              </a:spcBef>
              <a:spcAft>
                <a:spcPts val="600"/>
              </a:spcAft>
              <a:buClr>
                <a:srgbClr val="99CB38"/>
              </a:buClr>
              <a:buSzPct val="115000"/>
              <a:buFont typeface="Arial"/>
              <a:buChar char="•"/>
            </a:pPr>
            <a:r>
              <a:rPr lang="en-US" sz="2400" dirty="0">
                <a:solidFill>
                  <a:srgbClr val="455F51"/>
                </a:solidFill>
                <a:cs typeface="Arial"/>
              </a:rPr>
              <a:t>Landlord must return the security deposit, plus statutory interest, within 30 days after the tenant vacates the apartment.</a:t>
            </a:r>
          </a:p>
          <a:p>
            <a:pPr marL="285750" lvl="0" indent="-285750">
              <a:spcBef>
                <a:spcPct val="20000"/>
              </a:spcBef>
              <a:spcAft>
                <a:spcPts val="600"/>
              </a:spcAft>
              <a:buClr>
                <a:srgbClr val="99CB38"/>
              </a:buClr>
              <a:buSzPct val="115000"/>
              <a:buFont typeface="Arial"/>
              <a:buChar char="•"/>
            </a:pPr>
            <a:r>
              <a:rPr lang="en-US" sz="2400" dirty="0">
                <a:solidFill>
                  <a:srgbClr val="455F51"/>
                </a:solidFill>
                <a:cs typeface="Arial"/>
              </a:rPr>
              <a:t>Landlord may retain a portion of the security deposit to make necessary repairs, and must provide an itemized list of the repairs and the costs to the tenant.</a:t>
            </a:r>
          </a:p>
          <a:p>
            <a:pPr marL="285750" lvl="0" indent="-285750">
              <a:spcBef>
                <a:spcPct val="20000"/>
              </a:spcBef>
              <a:spcAft>
                <a:spcPts val="600"/>
              </a:spcAft>
              <a:buClr>
                <a:srgbClr val="99CB38"/>
              </a:buClr>
              <a:buSzPct val="115000"/>
              <a:buFont typeface="Arial"/>
              <a:buChar char="•"/>
            </a:pPr>
            <a:r>
              <a:rPr lang="en-US" sz="2400" dirty="0">
                <a:solidFill>
                  <a:srgbClr val="455F51"/>
                </a:solidFill>
                <a:cs typeface="Arial"/>
              </a:rPr>
              <a:t>Necessary repairs are defined as damage that exceeds ordinary wear and tear.</a:t>
            </a:r>
          </a:p>
          <a:p>
            <a:pPr marL="285750" lvl="0" indent="-285750">
              <a:spcBef>
                <a:spcPct val="20000"/>
              </a:spcBef>
              <a:spcAft>
                <a:spcPts val="600"/>
              </a:spcAft>
              <a:buClr>
                <a:srgbClr val="99CB38"/>
              </a:buClr>
              <a:buSzPct val="115000"/>
              <a:buFont typeface="Arial"/>
              <a:buChar char="•"/>
            </a:pPr>
            <a:r>
              <a:rPr lang="en-US" sz="2400" dirty="0">
                <a:solidFill>
                  <a:srgbClr val="455F51"/>
                </a:solidFill>
                <a:cs typeface="Arial"/>
              </a:rPr>
              <a:t>If landlord does not return the security deposit within 30 days, tenant may receive double the amount of the security deposit.</a:t>
            </a:r>
          </a:p>
          <a:p>
            <a:pPr lvl="0" algn="ctr">
              <a:spcBef>
                <a:spcPct val="20000"/>
              </a:spcBef>
              <a:spcAft>
                <a:spcPts val="600"/>
              </a:spcAft>
              <a:buClr>
                <a:srgbClr val="99CB38"/>
              </a:buClr>
              <a:buSzPct val="115000"/>
            </a:pPr>
            <a:r>
              <a:rPr lang="en-US" sz="2400" i="1" dirty="0">
                <a:solidFill>
                  <a:srgbClr val="99CB38">
                    <a:lumMod val="50000"/>
                  </a:srgbClr>
                </a:solidFill>
              </a:rPr>
              <a:t>Rental Security Deposit Interest Rates are in Notes section</a:t>
            </a:r>
            <a:r>
              <a:rPr lang="en-US" sz="2400" i="1" dirty="0" smtClean="0">
                <a:solidFill>
                  <a:srgbClr val="99CB38">
                    <a:lumMod val="50000"/>
                  </a:srgbClr>
                </a:solidFill>
              </a:rPr>
              <a:t>.</a:t>
            </a:r>
            <a:endParaRPr lang="en-US" sz="2400" i="1" dirty="0">
              <a:solidFill>
                <a:srgbClr val="99CB38">
                  <a:lumMod val="50000"/>
                </a:srgbClr>
              </a:solidFill>
              <a:cs typeface="Arial"/>
            </a:endParaRPr>
          </a:p>
        </p:txBody>
      </p:sp>
      <p:sp>
        <p:nvSpPr>
          <p:cNvPr id="5" name="Rectangle 4"/>
          <p:cNvSpPr/>
          <p:nvPr/>
        </p:nvSpPr>
        <p:spPr>
          <a:xfrm>
            <a:off x="609924" y="5886487"/>
            <a:ext cx="1888659" cy="369332"/>
          </a:xfrm>
          <a:prstGeom prst="rect">
            <a:avLst/>
          </a:prstGeom>
        </p:spPr>
        <p:txBody>
          <a:bodyPr wrap="none">
            <a:spAutoFit/>
          </a:bodyPr>
          <a:lstStyle/>
          <a:p>
            <a:pPr lvl="0">
              <a:spcBef>
                <a:spcPts val="0"/>
              </a:spcBef>
              <a:buClrTx/>
              <a:buSzTx/>
              <a:buNone/>
              <a:defRPr/>
            </a:pPr>
            <a:r>
              <a:rPr lang="en-US" dirty="0">
                <a:solidFill>
                  <a:schemeClr val="accent4">
                    <a:lumMod val="50000"/>
                  </a:schemeClr>
                </a:solidFill>
              </a:rPr>
              <a:t>CT 2018-2020 CE </a:t>
            </a:r>
          </a:p>
        </p:txBody>
      </p:sp>
    </p:spTree>
    <p:extLst>
      <p:ext uri="{BB962C8B-B14F-4D97-AF65-F5344CB8AC3E}">
        <p14:creationId xmlns:p14="http://schemas.microsoft.com/office/powerpoint/2010/main" val="432382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ctrTitle"/>
          </p:nvPr>
        </p:nvSpPr>
        <p:spPr>
          <a:xfrm>
            <a:off x="1600200" y="1981200"/>
            <a:ext cx="5867400" cy="2277533"/>
          </a:xfrm>
        </p:spPr>
        <p:txBody>
          <a:bodyPr/>
          <a:lstStyle/>
          <a:p>
            <a:pPr eaLnBrk="1" hangingPunct="1"/>
            <a:r>
              <a:rPr lang="en-US" altLang="en-US" dirty="0" smtClean="0">
                <a:solidFill>
                  <a:schemeClr val="tx2"/>
                </a:solidFill>
              </a:rPr>
              <a:t>REAL ESTATE LICENSEE MISTAKES</a:t>
            </a:r>
          </a:p>
        </p:txBody>
      </p:sp>
    </p:spTree>
    <p:extLst>
      <p:ext uri="{BB962C8B-B14F-4D97-AF65-F5344CB8AC3E}">
        <p14:creationId xmlns:p14="http://schemas.microsoft.com/office/powerpoint/2010/main" val="381972852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8&quot; unique_id=&quot;12251&quot;&gt;&lt;/object&gt;&lt;object type=&quot;2&quot; unique_id=&quot;12252&quot;&gt;&lt;object type=&quot;3&quot; unique_id=&quot;12253&quot;&gt;&lt;property id=&quot;20148&quot; value=&quot;5&quot;/&gt;&lt;property id=&quot;20300&quot; value=&quot;Slide 1 - &amp;quot;Connecticut&amp;#x0D;&amp;#x0A;Real Estate Agent&amp;#x0D;&amp;#x0A;Fiduciary Duties Review&amp;#x0D;&amp;#x0A;and Law Update&amp;quot;&quot;/&gt;&lt;property id=&quot;20307&quot; value=&quot;256&quot;/&gt;&lt;/object&gt;&lt;object type=&quot;3&quot; unique_id=&quot;12254&quot;&gt;&lt;property id=&quot;20148&quot; value=&quot;5&quot;/&gt;&lt;property id=&quot;20300&quot; value=&quot;Slide 3 - &amp;quot;Course Goals&amp;quot;&quot;/&gt;&lt;property id=&quot;20307&quot; value=&quot;257&quot;/&gt;&lt;/object&gt;&lt;object type=&quot;3&quot; unique_id=&quot;12283&quot;&gt;&lt;property id=&quot;20148&quot; value=&quot;5&quot;/&gt;&lt;property id=&quot;20300&quot; value=&quot;Slide 4 - &amp;quot;Licensee Relationships&amp;quot;&quot;/&gt;&lt;property id=&quot;20307&quot; value=&quot;258&quot;/&gt;&lt;/object&gt;&lt;object type=&quot;3&quot; unique_id=&quot;12299&quot;&gt;&lt;property id=&quot;20148&quot; value=&quot;5&quot;/&gt;&lt;property id=&quot;20300&quot; value=&quot;Slide 7 - &amp;quot;FIDUCIARY DUTIES&amp;quot;&quot;/&gt;&lt;property id=&quot;20307&quot; value=&quot;259&quot;/&gt;&lt;/object&gt;&lt;object type=&quot;3&quot; unique_id=&quot;12330&quot;&gt;&lt;property id=&quot;20148&quot; value=&quot;5&quot;/&gt;&lt;property id=&quot;20300&quot; value=&quot;Slide 26 - &amp;quot;Loyalty&amp;quot;&quot;/&gt;&lt;property id=&quot;20307&quot; value=&quot;260&quot;/&gt;&lt;/object&gt;&lt;object type=&quot;3&quot; unique_id=&quot;12331&quot;&gt;&lt;property id=&quot;20148&quot; value=&quot;5&quot;/&gt;&lt;property id=&quot;20300&quot; value=&quot;Slide 53 - &amp;quot;LAW UPDATE&amp;quot;&quot;/&gt;&lt;property id=&quot;20307&quot; value=&quot;261&quot;/&gt;&lt;/object&gt;&lt;object type=&quot;3&quot; unique_id=&quot;12423&quot;&gt;&lt;property id=&quot;20148&quot; value=&quot;5&quot;/&gt;&lt;property id=&quot;20300&quot; value=&quot;Slide 5 - &amp;quot;Who’s Your Client?&amp;quot;&quot;/&gt;&lt;property id=&quot;20307&quot; value=&quot;264&quot;/&gt;&lt;/object&gt;&lt;object type=&quot;3&quot; unique_id=&quot;12424&quot;&gt;&lt;property id=&quot;20148&quot; value=&quot;5&quot;/&gt;&lt;property id=&quot;20300&quot; value=&quot;Slide 6 - &amp;quot;Duties to Clients&amp;quot;&quot;/&gt;&lt;property id=&quot;20307&quot; value=&quot;263&quot;/&gt;&lt;/object&gt;&lt;object type=&quot;3&quot; unique_id=&quot;12427&quot;&gt;&lt;property id=&quot;20148&quot; value=&quot;5&quot;/&gt;&lt;property id=&quot;20300&quot; value=&quot;Slide 35 - &amp;quot;Disclosure&amp;quot;&quot;/&gt;&lt;property id=&quot;20307&quot; value=&quot;266&quot;/&gt;&lt;/object&gt;&lt;object type=&quot;3&quot; unique_id=&quot;12431&quot;&gt;&lt;property id=&quot;20148&quot; value=&quot;5&quot;/&gt;&lt;property id=&quot;20300&quot; value=&quot;Slide 43 - &amp;quot;CURRENT TOPICS&amp;quot;&quot;/&gt;&lt;property id=&quot;20307&quot; value=&quot;268&quot;/&gt;&lt;/object&gt;&lt;object type=&quot;3&quot; unique_id=&quot;12594&quot;&gt;&lt;property id=&quot;20148&quot; value=&quot;5&quot;/&gt;&lt;property id=&quot;20300&quot; value=&quot;Slide 28 - &amp;quot;Loyalty? You be the judge!&amp;quot;&quot;/&gt;&lt;property id=&quot;20307&quot; value=&quot;273&quot;/&gt;&lt;/object&gt;&lt;object type=&quot;3&quot; unique_id=&quot;12597&quot;&gt;&lt;property id=&quot;20148&quot; value=&quot;5&quot;/&gt;&lt;property id=&quot;20300&quot; value=&quot;Slide 36 - &amp;quot;Disclosure? You be the judge!&amp;quot;&quot;/&gt;&lt;property id=&quot;20307&quot; value=&quot;276&quot;/&gt;&lt;/object&gt;&lt;object type=&quot;3&quot; unique_id=&quot;12720&quot;&gt;&lt;property id=&quot;20148&quot; value=&quot;5&quot;/&gt;&lt;property id=&quot;20300&quot; value=&quot;Slide 54 - &amp;quot;Law Update, continued&amp;quot;&quot;/&gt;&lt;property id=&quot;20307&quot; value=&quot;279&quot;/&gt;&lt;/object&gt;&lt;object type=&quot;3&quot; unique_id=&quot;12796&quot;&gt;&lt;property id=&quot;20148&quot; value=&quot;5&quot;/&gt;&lt;property id=&quot;20300&quot; value=&quot;Slide 55 - &amp;quot;WRAP-UP&amp;quot;&quot;/&gt;&lt;property id=&quot;20307&quot; value=&quot;280&quot;/&gt;&lt;/object&gt;&lt;object type=&quot;3&quot; unique_id=&quot;12953&quot;&gt;&lt;property id=&quot;20148&quot; value=&quot;5&quot;/&gt;&lt;property id=&quot;20300&quot; value=&quot;Slide 47 - &amp;quot;Current Topics, continued&amp;quot;&quot;/&gt;&lt;property id=&quot;20307&quot; value=&quot;281&quot;/&gt;&lt;/object&gt;&lt;object type=&quot;3&quot; unique_id=&quot;13256&quot;&gt;&lt;property id=&quot;20148&quot; value=&quot;5&quot;/&gt;&lt;property id=&quot;20300&quot; value=&quot;Slide 37 - &amp;quot;Disclosure? You be the judge!&amp;quot;&quot;/&gt;&lt;property id=&quot;20307&quot; value=&quot;283&quot;/&gt;&lt;/object&gt;&lt;object type=&quot;3&quot; unique_id=&quot;15189&quot;&gt;&lt;property id=&quot;20148&quot; value=&quot;5&quot;/&gt;&lt;property id=&quot;20300&quot; value=&quot;Slide 29 - &amp;quot;Loyalty? You be the judge!&amp;quot;&quot;/&gt;&lt;property id=&quot;20307&quot; value=&quot;285&quot;/&gt;&lt;/object&gt;&lt;object type=&quot;3&quot; unique_id=&quot;15225&quot;&gt;&lt;property id=&quot;20148&quot; value=&quot;5&quot;/&gt;&lt;property id=&quot;20300&quot; value=&quot;Slide 2 - &amp;quot;The course was developed by the &amp;#x0D;&amp;#x0A;Center for Real Estate and Urban Economic Studies University of Connecticut&amp;#x0D;&amp;#x0A;at the&quot;/&gt;&lt;property id=&quot;20307&quot; value=&quot;288&quot;/&gt;&lt;/object&gt;&lt;object type=&quot;3&quot; unique_id=&quot;15354&quot;&gt;&lt;property id=&quot;20148&quot; value=&quot;5&quot;/&gt;&lt;property id=&quot;20300&quot; value=&quot;Slide 50 - &amp;quot;Current Topics, continued&amp;quot;&quot;/&gt;&lt;property id=&quot;20307&quot; value=&quot;289&quot;/&gt;&lt;/object&gt;&lt;object type=&quot;3&quot; unique_id=&quot;15817&quot;&gt;&lt;property id=&quot;20148&quot; value=&quot;5&quot;/&gt;&lt;property id=&quot;20300&quot; value=&quot;Slide 8 - &amp;quot;Confidentiality&amp;quot;&quot;/&gt;&lt;property id=&quot;20307&quot; value=&quot;290&quot;/&gt;&lt;/object&gt;&lt;object type=&quot;3&quot; unique_id=&quot;15818&quot;&gt;&lt;property id=&quot;20148&quot; value=&quot;5&quot;/&gt;&lt;property id=&quot;20300&quot; value=&quot;Slide 9 - &amp;quot;Confidentiality? You be the judge!&amp;quot;&quot;/&gt;&lt;property id=&quot;20307&quot; value=&quot;291&quot;/&gt;&lt;/object&gt;&lt;object type=&quot;3&quot; unique_id=&quot;15819&quot;&gt;&lt;property id=&quot;20148&quot; value=&quot;5&quot;/&gt;&lt;property id=&quot;20300&quot; value=&quot;Slide 10 - &amp;quot;Confidentiality? You be the judge!&amp;quot;&quot;/&gt;&lt;property id=&quot;20307&quot; value=&quot;292&quot;/&gt;&lt;/object&gt;&lt;object type=&quot;3&quot; unique_id=&quot;15821&quot;&gt;&lt;property id=&quot;20148&quot; value=&quot;5&quot;/&gt;&lt;property id=&quot;20300&quot; value=&quot;Slide 14 - &amp;quot;Obedience&amp;quot;&quot;/&gt;&lt;property id=&quot;20307&quot; value=&quot;293&quot;/&gt;&lt;/object&gt;&lt;object type=&quot;3&quot; unique_id=&quot;15822&quot;&gt;&lt;property id=&quot;20148&quot; value=&quot;5&quot;/&gt;&lt;property id=&quot;20300&quot; value=&quot;Slide 15 - &amp;quot;Obedience? You be the judge!&amp;quot;&quot;/&gt;&lt;property id=&quot;20307&quot; value=&quot;294&quot;/&gt;&lt;/object&gt;&lt;object type=&quot;3&quot; unique_id=&quot;15823&quot;&gt;&lt;property id=&quot;20148&quot; value=&quot;5&quot;/&gt;&lt;property id=&quot;20300&quot; value=&quot;Slide 16 - &amp;quot;Obedience? You be the judge!&amp;quot;&quot;/&gt;&lt;property id=&quot;20307&quot; value=&quot;295&quot;/&gt;&lt;/object&gt;&lt;object type=&quot;3&quot; unique_id=&quot;15824&quot;&gt;&lt;property id=&quot;20148&quot; value=&quot;5&quot;/&gt;&lt;property id=&quot;20300&quot; value=&quot;Slide 20 - &amp;quot;Accounting&amp;quot;&quot;/&gt;&lt;property id=&quot;20307&quot; value=&quot;296&quot;/&gt;&lt;/object&gt;&lt;object type=&quot;3&quot; unique_id=&quot;15825&quot;&gt;&lt;property id=&quot;20148&quot; value=&quot;5&quot;/&gt;&lt;property id=&quot;20300&quot; value=&quot;Slide 21 - &amp;quot;Accounting? You be the judge!&amp;quot;&quot;/&gt;&lt;property id=&quot;20307&quot; value=&quot;297&quot;/&gt;&lt;/object&gt;&lt;object type=&quot;3&quot; unique_id=&quot;15826&quot;&gt;&lt;property id=&quot;20148&quot; value=&quot;5&quot;/&gt;&lt;property id=&quot;20300&quot; value=&quot;Slide 22 - &amp;quot;Accounting? You be the judge!&amp;quot;&quot;/&gt;&lt;property id=&quot;20307&quot; value=&quot;298&quot;/&gt;&lt;/object&gt;&lt;object type=&quot;3&quot; unique_id=&quot;16061&quot;&gt;&lt;property id=&quot;20148&quot; value=&quot;5&quot;/&gt;&lt;property id=&quot;20300&quot; value=&quot;Slide 11 - &amp;quot;Confidentiality? You be the judge!&amp;quot;&quot;/&gt;&lt;property id=&quot;20307&quot; value=&quot;299&quot;/&gt;&lt;/object&gt;&lt;object type=&quot;3&quot; unique_id=&quot;16062&quot;&gt;&lt;property id=&quot;20148&quot; value=&quot;5&quot;/&gt;&lt;property id=&quot;20300&quot; value=&quot;Slide 12 - &amp;quot;Confidentiality? You be the judge!&amp;quot;&quot;/&gt;&lt;property id=&quot;20307&quot; value=&quot;300&quot;/&gt;&lt;/object&gt;&lt;object type=&quot;3&quot; unique_id=&quot;16063&quot;&gt;&lt;property id=&quot;20148&quot; value=&quot;5&quot;/&gt;&lt;property id=&quot;20300&quot; value=&quot;Slide 13 - &amp;quot;Confidentiality? You be the judge!&amp;quot;&quot;/&gt;&lt;property id=&quot;20307&quot; value=&quot;301&quot;/&gt;&lt;/object&gt;&lt;object type=&quot;3&quot; unique_id=&quot;16316&quot;&gt;&lt;property id=&quot;20148&quot; value=&quot;5&quot;/&gt;&lt;property id=&quot;20300&quot; value=&quot;Slide 17 - &amp;quot;Obedience? You be the judge!&amp;quot;&quot;/&gt;&lt;property id=&quot;20307&quot; value=&quot;302&quot;/&gt;&lt;/object&gt;&lt;object type=&quot;3&quot; unique_id=&quot;16317&quot;&gt;&lt;property id=&quot;20148&quot; value=&quot;5&quot;/&gt;&lt;property id=&quot;20300&quot; value=&quot;Slide 23 - &amp;quot;Accounting? You be the judge!&amp;quot;&quot;/&gt;&lt;property id=&quot;20307&quot; value=&quot;303&quot;/&gt;&lt;/object&gt;&lt;object type=&quot;3&quot; unique_id=&quot;16319&quot;&gt;&lt;property id=&quot;20148&quot; value=&quot;5&quot;/&gt;&lt;property id=&quot;20300&quot; value=&quot;Slide 39 - &amp;quot;Disclosure? You be the judge!&amp;quot;&quot;/&gt;&lt;property id=&quot;20307&quot; value=&quot;306&quot;/&gt;&lt;/object&gt;&lt;object type=&quot;3&quot; unique_id=&quot;17305&quot;&gt;&lt;property id=&quot;20148&quot; value=&quot;5&quot;/&gt;&lt;property id=&quot;20300&quot; value=&quot;Slide 18 - &amp;quot;Obedience? You be the judge!&amp;quot;&quot;/&gt;&lt;property id=&quot;20307&quot; value=&quot;307&quot;/&gt;&lt;/object&gt;&lt;object type=&quot;3&quot; unique_id=&quot;17306&quot;&gt;&lt;property id=&quot;20148&quot; value=&quot;5&quot;/&gt;&lt;property id=&quot;20300&quot; value=&quot;Slide 19 - &amp;quot;Obedience? You be the judge!&amp;quot;&quot;/&gt;&lt;property id=&quot;20307&quot; value=&quot;308&quot;/&gt;&lt;/object&gt;&lt;object type=&quot;3&quot; unique_id=&quot;17694&quot;&gt;&lt;property id=&quot;20148&quot; value=&quot;5&quot;/&gt;&lt;property id=&quot;20300&quot; value=&quot;Slide 24 - &amp;quot;Accounting? You be the judge!&amp;quot;&quot;/&gt;&lt;property id=&quot;20307&quot; value=&quot;309&quot;/&gt;&lt;/object&gt;&lt;object type=&quot;3&quot; unique_id=&quot;17695&quot;&gt;&lt;property id=&quot;20148&quot; value=&quot;5&quot;/&gt;&lt;property id=&quot;20300&quot; value=&quot;Slide 25 - &amp;quot;Accounting? You be the judge!&amp;quot;&quot;/&gt;&lt;property id=&quot;20307&quot; value=&quot;310&quot;/&gt;&lt;/object&gt;&lt;object type=&quot;3&quot; unique_id=&quot;17696&quot;&gt;&lt;property id=&quot;20148&quot; value=&quot;5&quot;/&gt;&lt;property id=&quot;20300&quot; value=&quot;Slide 31 - &amp;quot;Loyalty? You be the judge!&amp;quot;&quot;/&gt;&lt;property id=&quot;20307&quot; value=&quot;311&quot;/&gt;&lt;/object&gt;&lt;object type=&quot;3&quot; unique_id=&quot;18238&quot;&gt;&lt;property id=&quot;20148&quot; value=&quot;5&quot;/&gt;&lt;property id=&quot;20300&quot; value=&quot;Slide 32 - &amp;quot;Loyalty? You be the judge!&amp;quot;&quot;/&gt;&lt;property id=&quot;20307&quot; value=&quot;312&quot;/&gt;&lt;/object&gt;&lt;object type=&quot;3&quot; unique_id=&quot;18239&quot;&gt;&lt;property id=&quot;20148&quot; value=&quot;5&quot;/&gt;&lt;property id=&quot;20300&quot; value=&quot;Slide 33 - &amp;quot;Loyalty? You be the judge!&amp;quot;&quot;/&gt;&lt;property id=&quot;20307&quot; value=&quot;313&quot;/&gt;&lt;/object&gt;&lt;object type=&quot;3&quot; unique_id=&quot;19104&quot;&gt;&lt;property id=&quot;20148&quot; value=&quot;5&quot;/&gt;&lt;property id=&quot;20300&quot; value=&quot;Slide 40 - &amp;quot;Disclosure? You be the judge!&amp;quot;&quot;/&gt;&lt;property id=&quot;20307&quot; value=&quot;316&quot;/&gt;&lt;/object&gt;&lt;object type=&quot;3&quot; unique_id=&quot;19105&quot;&gt;&lt;property id=&quot;20148&quot; value=&quot;5&quot;/&gt;&lt;property id=&quot;20300&quot; value=&quot;Slide 41 - &amp;quot;Disclosure? You be the judge!&amp;quot;&quot;/&gt;&lt;property id=&quot;20307&quot; value=&quot;317&quot;/&gt;&lt;/object&gt;&lt;object type=&quot;3&quot; unique_id=&quot;20381&quot;&gt;&lt;property id=&quot;20148&quot; value=&quot;5&quot;/&gt;&lt;property id=&quot;20300&quot; value=&quot;Slide 27 - &amp;quot;Loyalty, continued&amp;quot;&quot;/&gt;&lt;property id=&quot;20307&quot; value=&quot;318&quot;/&gt;&lt;/object&gt;&lt;object type=&quot;3&quot; unique_id=&quot;20694&quot;&gt;&lt;property id=&quot;20148&quot; value=&quot;5&quot;/&gt;&lt;property id=&quot;20300&quot; value=&quot;Slide 30 - &amp;quot;Loyalty? You be the judge!&amp;quot;&quot;/&gt;&lt;property id=&quot;20307&quot; value=&quot;319&quot;/&gt;&lt;/object&gt;&lt;object type=&quot;3&quot; unique_id=&quot;20695&quot;&gt;&lt;property id=&quot;20148&quot; value=&quot;5&quot;/&gt;&lt;property id=&quot;20300&quot; value=&quot;Slide 34 - &amp;quot;Loyalty? You be the judge!&amp;quot;&quot;/&gt;&lt;property id=&quot;20307&quot; value=&quot;320&quot;/&gt;&lt;/object&gt;&lt;object type=&quot;3&quot; unique_id=&quot;20696&quot;&gt;&lt;property id=&quot;20148&quot; value=&quot;5&quot;/&gt;&lt;property id=&quot;20300&quot; value=&quot;Slide 38 - &amp;quot;Disclosure? You be the judge!&amp;quot;&quot;/&gt;&lt;property id=&quot;20307&quot; value=&quot;321&quot;/&gt;&lt;/object&gt;&lt;object type=&quot;3&quot; unique_id=&quot;20697&quot;&gt;&lt;property id=&quot;20148&quot; value=&quot;5&quot;/&gt;&lt;property id=&quot;20300&quot; value=&quot;Slide 42 - &amp;quot;Disclosure? You be the judge!&amp;quot;&quot;/&gt;&lt;property id=&quot;20307&quot; value=&quot;322&quot;/&gt;&lt;/object&gt;&lt;object type=&quot;3&quot; unique_id=&quot;22154&quot;&gt;&lt;property id=&quot;20148&quot; value=&quot;5&quot;/&gt;&lt;property id=&quot;20300&quot; value=&quot;Slide 45 - &amp;quot;CURRENT TOPICS&amp;quot;&quot;/&gt;&lt;property id=&quot;20307&quot; value=&quot;323&quot;/&gt;&lt;/object&gt;&lt;object type=&quot;3&quot; unique_id=&quot;22716&quot;&gt;&lt;property id=&quot;20148&quot; value=&quot;5&quot;/&gt;&lt;property id=&quot;20300&quot; value=&quot;Slide 51 - &amp;quot;Current Topics, continued&amp;quot;&quot;/&gt;&lt;property id=&quot;20307&quot; value=&quot;324&quot;/&gt;&lt;/object&gt;&lt;object type=&quot;3&quot; unique_id=&quot;23289&quot;&gt;&lt;property id=&quot;20148&quot; value=&quot;5&quot;/&gt;&lt;property id=&quot;20300&quot; value=&quot;Slide 48 - &amp;quot;Current Topics, continued&amp;quot;&quot;/&gt;&lt;property id=&quot;20307&quot; value=&quot;325&quot;/&gt;&lt;/object&gt;&lt;object type=&quot;3&quot; unique_id=&quot;24456&quot;&gt;&lt;property id=&quot;20148&quot; value=&quot;5&quot;/&gt;&lt;property id=&quot;20300&quot; value=&quot;Slide 44 - &amp;quot;Are you illegally&amp;#x0D;&amp;#x0A;conducting market analyses?&amp;quot;&quot;/&gt;&lt;property id=&quot;20307&quot; value=&quot;329&quot;/&gt;&lt;/object&gt;&lt;object type=&quot;3&quot; unique_id=&quot;24457&quot;&gt;&lt;property id=&quot;20148&quot; value=&quot;5&quot;/&gt;&lt;property id=&quot;20300&quot; value=&quot;Slide 46 - &amp;quot;Are your internet ads in compliance?&amp;quot;&quot;/&gt;&lt;property id=&quot;20307&quot; value=&quot;326&quot;/&gt;&lt;/object&gt;&lt;object type=&quot;3&quot; unique_id=&quot;24458&quot;&gt;&lt;property id=&quot;20148&quot; value=&quot;5&quot;/&gt;&lt;property id=&quot;20300&quot; value=&quot;Slide 49 - &amp;quot;Is your company&amp;#x0D;&amp;#x0A;(or other legal entity) licensed?&amp;quot;&quot;/&gt;&lt;property id=&quot;20307&quot; value=&quot;327&quot;/&gt;&lt;/object&gt;&lt;object type=&quot;3&quot; unique_id=&quot;24459&quot;&gt;&lt;property id=&quot;20148&quot; value=&quot;5&quot;/&gt;&lt;property id=&quot;20300&quot; value=&quot;Slide 52 - &amp;quot;Do you renew every year&amp;#x0D;&amp;#x0A;in a timely manner?&amp;quot;&quot;/&gt;&lt;property id=&quot;20307&quot; value=&quot;328&quot;/&gt;&lt;/object&gt;&lt;/object&gt;&lt;/object&gt;&lt;/database&gt;"/>
  <p:tag name="SECTOMILLISECCONVERTED" val="1"/>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0</TotalTime>
  <Words>6182</Words>
  <Application>Microsoft Office PowerPoint</Application>
  <PresentationFormat>On-screen Show (4:3)</PresentationFormat>
  <Paragraphs>554</Paragraphs>
  <Slides>69</Slides>
  <Notes>69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69</vt:i4>
      </vt:variant>
    </vt:vector>
  </HeadingPairs>
  <TitlesOfParts>
    <vt:vector size="79" baseType="lpstr">
      <vt:lpstr>Arial</vt:lpstr>
      <vt:lpstr>Arial Narrow</vt:lpstr>
      <vt:lpstr>Baskerville Old Face</vt:lpstr>
      <vt:lpstr>Calibri</vt:lpstr>
      <vt:lpstr>Garamond</vt:lpstr>
      <vt:lpstr>Symbol</vt:lpstr>
      <vt:lpstr>Tahoma</vt:lpstr>
      <vt:lpstr>Times New Roman</vt:lpstr>
      <vt:lpstr>Wingdings</vt:lpstr>
      <vt:lpstr>Organic</vt:lpstr>
      <vt:lpstr>Connecticut Real Estate Agency Law Review  and Fair Housing Part Two</vt:lpstr>
      <vt:lpstr>This course was developed by the UConn Center for Real Estate at the request of the Connecticut Real Estate Commission  We thank the following individuals for their contributions to this course:</vt:lpstr>
      <vt:lpstr>Overview of this 3-Hour Mandatory Continuing Education Course for all Connecticut Real Estate Licensees</vt:lpstr>
      <vt:lpstr>PowerPoint Presentation</vt:lpstr>
      <vt:lpstr>SECURITY  DEPOSITS</vt:lpstr>
      <vt:lpstr>Security Deposits</vt:lpstr>
      <vt:lpstr>Security Deposits from Tenants</vt:lpstr>
      <vt:lpstr>PowerPoint Presentation</vt:lpstr>
      <vt:lpstr>REAL ESTATE LICENSEE MISTAKES</vt:lpstr>
      <vt:lpstr>PowerPoint Presentation</vt:lpstr>
      <vt:lpstr>Improper and Illegal Advertising</vt:lpstr>
      <vt:lpstr> “Coming Soon”</vt:lpstr>
      <vt:lpstr>Online Advertising</vt:lpstr>
      <vt:lpstr>Referral Fees</vt:lpstr>
      <vt:lpstr>RESPA / Referral Fees</vt:lpstr>
      <vt:lpstr>PowerPoint Presentation</vt:lpstr>
      <vt:lpstr>FAIR  HOUSING LAWS</vt:lpstr>
      <vt:lpstr>PowerPoint Presentation</vt:lpstr>
      <vt:lpstr>PowerPoint Presentation</vt:lpstr>
      <vt:lpstr>PowerPoint Presentation</vt:lpstr>
      <vt:lpstr>Fair Housing Laws</vt:lpstr>
      <vt:lpstr>Begin by Asking Three Questions:</vt:lpstr>
      <vt:lpstr>Civil Rights Act of 1866</vt:lpstr>
      <vt:lpstr>Federal Fair Housing Act </vt:lpstr>
      <vt:lpstr>Connecticut Fair Housing Law</vt:lpstr>
      <vt:lpstr>Familial Status</vt:lpstr>
      <vt:lpstr>Disability Definition</vt:lpstr>
      <vt:lpstr>Disability, cont’d Definition</vt:lpstr>
      <vt:lpstr>Is the Person Covered?—Disability</vt:lpstr>
      <vt:lpstr>Is the Person Covered? Connecticut Fair Housing Act</vt:lpstr>
      <vt:lpstr>Is the Person Covered? Connecticut Fair Housing Act</vt:lpstr>
      <vt:lpstr>Is the Person Covered? Connecticut Fair Housing Act</vt:lpstr>
      <vt:lpstr>State and Federal Fair Housing Laws Prohibit</vt:lpstr>
      <vt:lpstr>State and Federal Fair Housing Laws Prohibit</vt:lpstr>
      <vt:lpstr>State and Federal Fair Housing Laws Prohibit</vt:lpstr>
      <vt:lpstr>Is the Behavior Covered? Differential Treatment </vt:lpstr>
      <vt:lpstr>Is the Behavior Covered? Disparate Impact</vt:lpstr>
      <vt:lpstr>Is the Behavior Covered? Familial Status </vt:lpstr>
      <vt:lpstr>Is the Behavior Covered? Disability</vt:lpstr>
      <vt:lpstr>Differential Treatment</vt:lpstr>
      <vt:lpstr>Is the Behavior Covered? Reasonable Accommodations</vt:lpstr>
      <vt:lpstr>Is the Behavior Covered? Reasonable Accommodations, cont’d</vt:lpstr>
      <vt:lpstr>Reasonable Accommodations Kinds of Animals</vt:lpstr>
      <vt:lpstr>Reasonable Accommodations Cannot Deny Service Animals</vt:lpstr>
      <vt:lpstr>Reasonable Accommodations Service or Companion Animals</vt:lpstr>
      <vt:lpstr>Is the Behavior Covered? Reasonable Modifications</vt:lpstr>
      <vt:lpstr>Is the Behavior Covered? Who has to make modifications?</vt:lpstr>
      <vt:lpstr>Is the Behavior Covered? Who pays for reasonable modifications?</vt:lpstr>
      <vt:lpstr>Is the Behavior Covered? Maintaining Modification</vt:lpstr>
      <vt:lpstr>Is the Behavior Covered? Disability Modifications</vt:lpstr>
      <vt:lpstr>Disparate Treatment—Disability </vt:lpstr>
      <vt:lpstr>Real Estate Brokers</vt:lpstr>
      <vt:lpstr>Real Estate Brokerage Policy</vt:lpstr>
      <vt:lpstr>Real Estate Brokers and Salespersons Office Policy Manual</vt:lpstr>
      <vt:lpstr>Real Estate Brokers and Salespersons Qualification Standards for Rentals</vt:lpstr>
      <vt:lpstr>Real Estate Brokers and Salespersons Qualified Applicants for Rentals</vt:lpstr>
      <vt:lpstr>Fair Housing and Criminal Records</vt:lpstr>
      <vt:lpstr>Case example #1</vt:lpstr>
      <vt:lpstr>Case example #2</vt:lpstr>
      <vt:lpstr>Case example #3</vt:lpstr>
      <vt:lpstr>Case example #4</vt:lpstr>
      <vt:lpstr>Case example #4 (continued)</vt:lpstr>
      <vt:lpstr> NAR PRINCIPLES Data Privacy and Security</vt:lpstr>
      <vt:lpstr>PowerPoint Presentation</vt:lpstr>
      <vt:lpstr>PowerPoint Presentation</vt:lpstr>
      <vt:lpstr>PowerPoint Presentation</vt:lpstr>
      <vt:lpstr>PowerPoint Presentation</vt:lpstr>
      <vt:lpstr>PowerPoint Presentation</vt:lpstr>
      <vt:lpstr>Any Questions or Comments?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2016-01-19T19:35:34Z</dcterms:created>
  <dcterms:modified xsi:type="dcterms:W3CDTF">2018-04-23T14:50:48Z</dcterms:modified>
</cp:coreProperties>
</file>