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6.xml" ContentType="application/vnd.openxmlformats-officedocument.themeOverride+xml"/>
  <Override PartName="/ppt/notesSlides/notesSlide44.xml" ContentType="application/vnd.openxmlformats-officedocument.presentationml.notesSlide+xml"/>
  <Override PartName="/ppt/theme/themeOverride7.xml" ContentType="application/vnd.openxmlformats-officedocument.themeOverride+xml"/>
  <Override PartName="/ppt/notesSlides/notesSlide45.xml" ContentType="application/vnd.openxmlformats-officedocument.presentationml.notesSlide+xml"/>
  <Override PartName="/ppt/theme/themeOverride8.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9.xml" ContentType="application/vnd.openxmlformats-officedocument.themeOverride+xml"/>
  <Override PartName="/ppt/notesSlides/notesSlide51.xml" ContentType="application/vnd.openxmlformats-officedocument.presentationml.notesSlide+xml"/>
  <Override PartName="/ppt/theme/themeOverride10.xml" ContentType="application/vnd.openxmlformats-officedocument.themeOverride+xml"/>
  <Override PartName="/ppt/notesSlides/notesSlide52.xml" ContentType="application/vnd.openxmlformats-officedocument.presentationml.notesSlide+xml"/>
  <Override PartName="/ppt/theme/themeOverride11.xml" ContentType="application/vnd.openxmlformats-officedocument.themeOverride+xml"/>
  <Override PartName="/ppt/notesSlides/notesSlide53.xml" ContentType="application/vnd.openxmlformats-officedocument.presentationml.notesSlide+xml"/>
  <Override PartName="/ppt/theme/themeOverride12.xml" ContentType="application/vnd.openxmlformats-officedocument.themeOverride+xml"/>
  <Override PartName="/ppt/notesSlides/notesSlide54.xml" ContentType="application/vnd.openxmlformats-officedocument.presentationml.notesSlide+xml"/>
  <Override PartName="/ppt/theme/themeOverride13.xml" ContentType="application/vnd.openxmlformats-officedocument.themeOverride+xml"/>
  <Override PartName="/ppt/notesSlides/notesSlide55.xml" ContentType="application/vnd.openxmlformats-officedocument.presentationml.notesSlide+xml"/>
  <Override PartName="/ppt/theme/themeOverride14.xml" ContentType="application/vnd.openxmlformats-officedocument.themeOverride+xml"/>
  <Override PartName="/ppt/notesSlides/notesSlide56.xml" ContentType="application/vnd.openxmlformats-officedocument.presentationml.notesSlide+xml"/>
  <Override PartName="/ppt/theme/themeOverride15.xml" ContentType="application/vnd.openxmlformats-officedocument.themeOverride+xml"/>
  <Override PartName="/ppt/notesSlides/notesSlide57.xml" ContentType="application/vnd.openxmlformats-officedocument.presentationml.notesSlide+xml"/>
  <Override PartName="/ppt/theme/themeOverride16.xml" ContentType="application/vnd.openxmlformats-officedocument.themeOverride+xml"/>
  <Override PartName="/ppt/notesSlides/notesSlide58.xml" ContentType="application/vnd.openxmlformats-officedocument.presentationml.notesSlide+xml"/>
  <Override PartName="/ppt/theme/themeOverride17.xml" ContentType="application/vnd.openxmlformats-officedocument.themeOverride+xml"/>
  <Override PartName="/ppt/notesSlides/notesSlide59.xml" ContentType="application/vnd.openxmlformats-officedocument.presentationml.notesSlide+xml"/>
  <Override PartName="/ppt/theme/themeOverride18.xml" ContentType="application/vnd.openxmlformats-officedocument.themeOverride+xml"/>
  <Override PartName="/ppt/notesSlides/notesSlide60.xml" ContentType="application/vnd.openxmlformats-officedocument.presentationml.notesSlide+xml"/>
  <Override PartName="/ppt/theme/themeOverride19.xml" ContentType="application/vnd.openxmlformats-officedocument.themeOverride+xml"/>
  <Override PartName="/ppt/notesSlides/notesSlide61.xml" ContentType="application/vnd.openxmlformats-officedocument.presentationml.notesSlide+xml"/>
  <Override PartName="/ppt/theme/themeOverride20.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Override21.xml" ContentType="application/vnd.openxmlformats-officedocument.themeOverride+xml"/>
  <Override PartName="/ppt/notesSlides/notesSlide72.xml" ContentType="application/vnd.openxmlformats-officedocument.presentationml.notesSlide+xml"/>
  <Override PartName="/ppt/theme/themeOverride22.xml" ContentType="application/vnd.openxmlformats-officedocument.themeOverride+xml"/>
  <Override PartName="/ppt/notesSlides/notesSlide73.xml" ContentType="application/vnd.openxmlformats-officedocument.presentationml.notesSlide+xml"/>
  <Override PartName="/ppt/theme/themeOverride23.xml" ContentType="application/vnd.openxmlformats-officedocument.themeOverride+xml"/>
  <Override PartName="/ppt/notesSlides/notesSlide74.xml" ContentType="application/vnd.openxmlformats-officedocument.presentationml.notesSlide+xml"/>
  <Override PartName="/ppt/theme/themeOverride24.xml" ContentType="application/vnd.openxmlformats-officedocument.themeOverride+xml"/>
  <Override PartName="/ppt/notesSlides/notesSlide75.xml" ContentType="application/vnd.openxmlformats-officedocument.presentationml.notesSlide+xml"/>
  <Override PartName="/ppt/theme/themeOverride25.xml" ContentType="application/vnd.openxmlformats-officedocument.themeOverr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370" r:id="rId2"/>
    <p:sldMasterId id="2147484450" r:id="rId3"/>
    <p:sldMasterId id="2147484659" r:id="rId4"/>
    <p:sldMasterId id="2147484688" r:id="rId5"/>
    <p:sldMasterId id="2147484712" r:id="rId6"/>
    <p:sldMasterId id="2147484724" r:id="rId7"/>
    <p:sldMasterId id="2147484736" r:id="rId8"/>
    <p:sldMasterId id="2147484748" r:id="rId9"/>
    <p:sldMasterId id="2147484760" r:id="rId10"/>
    <p:sldMasterId id="2147484772" r:id="rId11"/>
    <p:sldMasterId id="2147484784" r:id="rId12"/>
    <p:sldMasterId id="2147484796" r:id="rId13"/>
    <p:sldMasterId id="2147484808" r:id="rId14"/>
    <p:sldMasterId id="2147484820" r:id="rId15"/>
    <p:sldMasterId id="2147484832" r:id="rId16"/>
    <p:sldMasterId id="2147484844" r:id="rId17"/>
    <p:sldMasterId id="2147484856" r:id="rId18"/>
  </p:sldMasterIdLst>
  <p:notesMasterIdLst>
    <p:notesMasterId r:id="rId95"/>
  </p:notesMasterIdLst>
  <p:handoutMasterIdLst>
    <p:handoutMasterId r:id="rId96"/>
  </p:handoutMasterIdLst>
  <p:sldIdLst>
    <p:sldId id="256" r:id="rId19"/>
    <p:sldId id="449" r:id="rId20"/>
    <p:sldId id="450" r:id="rId21"/>
    <p:sldId id="413" r:id="rId22"/>
    <p:sldId id="470" r:id="rId23"/>
    <p:sldId id="497" r:id="rId24"/>
    <p:sldId id="481" r:id="rId25"/>
    <p:sldId id="469" r:id="rId26"/>
    <p:sldId id="471" r:id="rId27"/>
    <p:sldId id="414" r:id="rId28"/>
    <p:sldId id="457" r:id="rId29"/>
    <p:sldId id="498" r:id="rId30"/>
    <p:sldId id="412" r:id="rId31"/>
    <p:sldId id="482" r:id="rId32"/>
    <p:sldId id="461" r:id="rId33"/>
    <p:sldId id="451" r:id="rId34"/>
    <p:sldId id="398" r:id="rId35"/>
    <p:sldId id="399" r:id="rId36"/>
    <p:sldId id="499" r:id="rId37"/>
    <p:sldId id="486" r:id="rId38"/>
    <p:sldId id="480" r:id="rId39"/>
    <p:sldId id="452" r:id="rId40"/>
    <p:sldId id="472" r:id="rId41"/>
    <p:sldId id="474" r:id="rId42"/>
    <p:sldId id="433" r:id="rId43"/>
    <p:sldId id="411" r:id="rId44"/>
    <p:sldId id="492" r:id="rId45"/>
    <p:sldId id="466" r:id="rId46"/>
    <p:sldId id="453" r:id="rId47"/>
    <p:sldId id="415" r:id="rId48"/>
    <p:sldId id="500" r:id="rId49"/>
    <p:sldId id="493" r:id="rId50"/>
    <p:sldId id="424" r:id="rId51"/>
    <p:sldId id="403" r:id="rId52"/>
    <p:sldId id="418" r:id="rId53"/>
    <p:sldId id="423" r:id="rId54"/>
    <p:sldId id="485" r:id="rId55"/>
    <p:sldId id="491" r:id="rId56"/>
    <p:sldId id="490" r:id="rId57"/>
    <p:sldId id="477" r:id="rId58"/>
    <p:sldId id="467" r:id="rId59"/>
    <p:sldId id="504" r:id="rId60"/>
    <p:sldId id="505" r:id="rId61"/>
    <p:sldId id="427" r:id="rId62"/>
    <p:sldId id="468" r:id="rId63"/>
    <p:sldId id="494" r:id="rId64"/>
    <p:sldId id="476" r:id="rId65"/>
    <p:sldId id="495" r:id="rId66"/>
    <p:sldId id="442" r:id="rId67"/>
    <p:sldId id="465" r:id="rId68"/>
    <p:sldId id="455" r:id="rId69"/>
    <p:sldId id="503" r:id="rId70"/>
    <p:sldId id="454" r:id="rId71"/>
    <p:sldId id="462" r:id="rId72"/>
    <p:sldId id="460" r:id="rId73"/>
    <p:sldId id="436" r:id="rId74"/>
    <p:sldId id="422" r:id="rId75"/>
    <p:sldId id="375" r:id="rId76"/>
    <p:sldId id="407" r:id="rId77"/>
    <p:sldId id="478" r:id="rId78"/>
    <p:sldId id="432" r:id="rId79"/>
    <p:sldId id="438" r:id="rId80"/>
    <p:sldId id="487" r:id="rId81"/>
    <p:sldId id="479" r:id="rId82"/>
    <p:sldId id="501" r:id="rId83"/>
    <p:sldId id="429" r:id="rId84"/>
    <p:sldId id="426" r:id="rId85"/>
    <p:sldId id="489" r:id="rId86"/>
    <p:sldId id="488" r:id="rId87"/>
    <p:sldId id="496" r:id="rId88"/>
    <p:sldId id="502" r:id="rId89"/>
    <p:sldId id="459" r:id="rId90"/>
    <p:sldId id="425" r:id="rId91"/>
    <p:sldId id="475" r:id="rId92"/>
    <p:sldId id="445" r:id="rId93"/>
    <p:sldId id="386" r:id="rId94"/>
  </p:sldIdLst>
  <p:sldSz cx="9144000" cy="6858000" type="screen4x3"/>
  <p:notesSz cx="7023100" cy="9309100"/>
  <p:custDataLst>
    <p:tags r:id="rId9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9060BCB7-971C-4DF2-9E3B-7545B2B38375}">
          <p14:sldIdLst>
            <p14:sldId id="256"/>
            <p14:sldId id="449"/>
            <p14:sldId id="450"/>
          </p14:sldIdLst>
        </p14:section>
        <p14:section name="1." id="{65CD2081-2C24-4B9C-957C-C68D910BE4BD}">
          <p14:sldIdLst>
            <p14:sldId id="413"/>
            <p14:sldId id="470"/>
            <p14:sldId id="497"/>
            <p14:sldId id="481"/>
            <p14:sldId id="469"/>
            <p14:sldId id="471"/>
            <p14:sldId id="414"/>
            <p14:sldId id="457"/>
            <p14:sldId id="498"/>
            <p14:sldId id="412"/>
            <p14:sldId id="482"/>
          </p14:sldIdLst>
        </p14:section>
        <p14:section name="2." id="{5A329F86-80A1-4B48-A0B2-514FFF616342}">
          <p14:sldIdLst>
            <p14:sldId id="461"/>
            <p14:sldId id="451"/>
            <p14:sldId id="398"/>
            <p14:sldId id="399"/>
            <p14:sldId id="499"/>
            <p14:sldId id="486"/>
            <p14:sldId id="480"/>
            <p14:sldId id="452"/>
            <p14:sldId id="472"/>
            <p14:sldId id="474"/>
            <p14:sldId id="433"/>
            <p14:sldId id="411"/>
            <p14:sldId id="492"/>
            <p14:sldId id="466"/>
            <p14:sldId id="453"/>
            <p14:sldId id="415"/>
          </p14:sldIdLst>
        </p14:section>
        <p14:section name="3." id="{9BD2EA13-5A47-4C54-A9B2-1906642FF206}">
          <p14:sldIdLst>
            <p14:sldId id="500"/>
            <p14:sldId id="493"/>
            <p14:sldId id="424"/>
            <p14:sldId id="403"/>
          </p14:sldIdLst>
        </p14:section>
        <p14:section name="4." id="{2BC5682F-8070-4E6C-B605-9E1A2F54F9D4}">
          <p14:sldIdLst>
            <p14:sldId id="418"/>
            <p14:sldId id="423"/>
            <p14:sldId id="485"/>
            <p14:sldId id="491"/>
            <p14:sldId id="490"/>
            <p14:sldId id="477"/>
            <p14:sldId id="467"/>
            <p14:sldId id="504"/>
            <p14:sldId id="505"/>
          </p14:sldIdLst>
        </p14:section>
        <p14:section name="5." id="{D936AC33-2C66-4B1B-9E73-18FC090F4582}">
          <p14:sldIdLst>
            <p14:sldId id="427"/>
            <p14:sldId id="468"/>
          </p14:sldIdLst>
        </p14:section>
        <p14:section name="6." id="{6E61D342-6FAF-4865-86C3-F8BF8C99166B}">
          <p14:sldIdLst>
            <p14:sldId id="494"/>
            <p14:sldId id="476"/>
            <p14:sldId id="495"/>
            <p14:sldId id="442"/>
            <p14:sldId id="465"/>
          </p14:sldIdLst>
        </p14:section>
        <p14:section name="7." id="{FAA7F3CB-367D-494E-AE72-EE0F700A7ECA}">
          <p14:sldIdLst>
            <p14:sldId id="455"/>
            <p14:sldId id="503"/>
            <p14:sldId id="454"/>
            <p14:sldId id="462"/>
            <p14:sldId id="460"/>
            <p14:sldId id="436"/>
            <p14:sldId id="422"/>
          </p14:sldIdLst>
        </p14:section>
        <p14:section name="8." id="{89D642C2-DB59-4509-A835-1B59B5113936}">
          <p14:sldIdLst>
            <p14:sldId id="375"/>
            <p14:sldId id="407"/>
            <p14:sldId id="478"/>
            <p14:sldId id="432"/>
            <p14:sldId id="438"/>
          </p14:sldIdLst>
        </p14:section>
        <p14:section name="9." id="{869B4430-3F03-42B3-8F4B-B4369310D88D}">
          <p14:sldIdLst>
            <p14:sldId id="487"/>
            <p14:sldId id="479"/>
            <p14:sldId id="501"/>
            <p14:sldId id="429"/>
            <p14:sldId id="426"/>
            <p14:sldId id="489"/>
            <p14:sldId id="488"/>
            <p14:sldId id="496"/>
            <p14:sldId id="502"/>
          </p14:sldIdLst>
        </p14:section>
        <p14:section name="10." id="{9EF437E2-6EE3-4908-9CE2-D787A32ED668}">
          <p14:sldIdLst>
            <p14:sldId id="459"/>
            <p14:sldId id="425"/>
            <p14:sldId id="475"/>
            <p14:sldId id="445"/>
          </p14:sldIdLst>
        </p14:section>
        <p14:section name="Comments" id="{C9EEEFEC-F150-491E-AA62-31131D43959C}">
          <p14:sldIdLst>
            <p14:sldId id="3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0000"/>
    <a:srgbClr val="FF00FF"/>
    <a:srgbClr val="CC0066"/>
    <a:srgbClr val="00CC99"/>
    <a:srgbClr val="CC6600"/>
    <a:srgbClr val="663300"/>
    <a:srgbClr val="FF0066"/>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71948" autoAdjust="0"/>
  </p:normalViewPr>
  <p:slideViewPr>
    <p:cSldViewPr>
      <p:cViewPr varScale="1">
        <p:scale>
          <a:sx n="59" d="100"/>
          <a:sy n="59" d="100"/>
        </p:scale>
        <p:origin x="10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88"/>
    </p:cViewPr>
  </p:sorterViewPr>
  <p:notesViewPr>
    <p:cSldViewPr>
      <p:cViewPr>
        <p:scale>
          <a:sx n="100" d="100"/>
          <a:sy n="100" d="100"/>
        </p:scale>
        <p:origin x="-732" y="269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notesMaster" Target="notesMasters/notesMaster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43979" cy="467362"/>
          </a:xfrm>
          <a:prstGeom prst="rect">
            <a:avLst/>
          </a:prstGeom>
        </p:spPr>
        <p:txBody>
          <a:bodyPr vert="horz" lIns="91532" tIns="45764" rIns="91532" bIns="45764" rtlCol="0"/>
          <a:lstStyle>
            <a:lvl1pPr algn="l">
              <a:defRPr sz="1200"/>
            </a:lvl1pPr>
          </a:lstStyle>
          <a:p>
            <a:endParaRPr lang="en-US"/>
          </a:p>
        </p:txBody>
      </p:sp>
      <p:sp>
        <p:nvSpPr>
          <p:cNvPr id="3" name="Date Placeholder 2"/>
          <p:cNvSpPr>
            <a:spLocks noGrp="1"/>
          </p:cNvSpPr>
          <p:nvPr>
            <p:ph type="dt" sz="quarter" idx="1"/>
          </p:nvPr>
        </p:nvSpPr>
        <p:spPr>
          <a:xfrm>
            <a:off x="3977536" y="5"/>
            <a:ext cx="3043979" cy="467362"/>
          </a:xfrm>
          <a:prstGeom prst="rect">
            <a:avLst/>
          </a:prstGeom>
        </p:spPr>
        <p:txBody>
          <a:bodyPr vert="horz" lIns="91532" tIns="45764" rIns="91532" bIns="45764" rtlCol="0"/>
          <a:lstStyle>
            <a:lvl1pPr algn="r">
              <a:defRPr sz="1200"/>
            </a:lvl1pPr>
          </a:lstStyle>
          <a:p>
            <a:fld id="{70A80884-5D05-489B-AAD9-E2D7C5C2AB8A}" type="datetimeFigureOut">
              <a:rPr lang="en-US" smtClean="0"/>
              <a:t>4/6/2015</a:t>
            </a:fld>
            <a:endParaRPr lang="en-US"/>
          </a:p>
        </p:txBody>
      </p:sp>
      <p:sp>
        <p:nvSpPr>
          <p:cNvPr id="4" name="Footer Placeholder 3"/>
          <p:cNvSpPr>
            <a:spLocks noGrp="1"/>
          </p:cNvSpPr>
          <p:nvPr>
            <p:ph type="ftr" sz="quarter" idx="2"/>
          </p:nvPr>
        </p:nvSpPr>
        <p:spPr>
          <a:xfrm>
            <a:off x="6" y="8841742"/>
            <a:ext cx="3043979" cy="467362"/>
          </a:xfrm>
          <a:prstGeom prst="rect">
            <a:avLst/>
          </a:prstGeom>
        </p:spPr>
        <p:txBody>
          <a:bodyPr vert="horz" lIns="91532" tIns="45764" rIns="91532" bIns="45764" rtlCol="0" anchor="b"/>
          <a:lstStyle>
            <a:lvl1pPr algn="l">
              <a:defRPr sz="1200"/>
            </a:lvl1pPr>
          </a:lstStyle>
          <a:p>
            <a:endParaRPr lang="en-US"/>
          </a:p>
        </p:txBody>
      </p:sp>
      <p:sp>
        <p:nvSpPr>
          <p:cNvPr id="5" name="Slide Number Placeholder 4"/>
          <p:cNvSpPr>
            <a:spLocks noGrp="1"/>
          </p:cNvSpPr>
          <p:nvPr>
            <p:ph type="sldNum" sz="quarter" idx="3"/>
          </p:nvPr>
        </p:nvSpPr>
        <p:spPr>
          <a:xfrm>
            <a:off x="3977536" y="8841742"/>
            <a:ext cx="3043979" cy="467362"/>
          </a:xfrm>
          <a:prstGeom prst="rect">
            <a:avLst/>
          </a:prstGeom>
        </p:spPr>
        <p:txBody>
          <a:bodyPr vert="horz" lIns="91532" tIns="45764" rIns="91532" bIns="45764" rtlCol="0" anchor="b"/>
          <a:lstStyle>
            <a:lvl1pPr algn="r">
              <a:defRPr sz="1200"/>
            </a:lvl1pPr>
          </a:lstStyle>
          <a:p>
            <a:fld id="{B683D6BD-8752-4BC4-94C7-6C8249EE80C7}" type="slidenum">
              <a:rPr lang="en-US" smtClean="0"/>
              <a:t>‹#›</a:t>
            </a:fld>
            <a:endParaRPr lang="en-US"/>
          </a:p>
        </p:txBody>
      </p:sp>
    </p:spTree>
    <p:extLst>
      <p:ext uri="{BB962C8B-B14F-4D97-AF65-F5344CB8AC3E}">
        <p14:creationId xmlns:p14="http://schemas.microsoft.com/office/powerpoint/2010/main" val="324838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7" y="5"/>
            <a:ext cx="3043979" cy="465774"/>
          </a:xfrm>
          <a:prstGeom prst="rect">
            <a:avLst/>
          </a:prstGeom>
          <a:noFill/>
          <a:ln w="9525">
            <a:noFill/>
            <a:miter lim="800000"/>
            <a:headEnd/>
            <a:tailEnd/>
          </a:ln>
          <a:effectLst/>
        </p:spPr>
        <p:txBody>
          <a:bodyPr vert="horz" wrap="square" lIns="93258" tIns="46629" rIns="93258" bIns="46629"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7537" y="5"/>
            <a:ext cx="3043979" cy="465774"/>
          </a:xfrm>
          <a:prstGeom prst="rect">
            <a:avLst/>
          </a:prstGeom>
          <a:noFill/>
          <a:ln w="9525">
            <a:noFill/>
            <a:miter lim="800000"/>
            <a:headEnd/>
            <a:tailEnd/>
          </a:ln>
          <a:effectLst/>
        </p:spPr>
        <p:txBody>
          <a:bodyPr vert="horz" wrap="square" lIns="93258" tIns="46629" rIns="93258" bIns="46629" numCol="1" anchor="t" anchorCtr="0" compatLnSpc="1">
            <a:prstTxWarp prst="textNoShape">
              <a:avLst/>
            </a:prstTxWarp>
          </a:bodyPr>
          <a:lstStyle>
            <a:lvl1pPr algn="r">
              <a:defRPr sz="120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82688" y="696913"/>
            <a:ext cx="4657725" cy="34925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702948" y="4422463"/>
            <a:ext cx="5617207" cy="4188778"/>
          </a:xfrm>
          <a:prstGeom prst="rect">
            <a:avLst/>
          </a:prstGeom>
          <a:noFill/>
          <a:ln w="9525">
            <a:noFill/>
            <a:miter lim="800000"/>
            <a:headEnd/>
            <a:tailEnd/>
          </a:ln>
          <a:effectLst/>
        </p:spPr>
        <p:txBody>
          <a:bodyPr vert="horz" wrap="square" lIns="93258" tIns="46629" rIns="93258" bIns="466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7" y="8841743"/>
            <a:ext cx="3043979" cy="465774"/>
          </a:xfrm>
          <a:prstGeom prst="rect">
            <a:avLst/>
          </a:prstGeom>
          <a:noFill/>
          <a:ln w="9525">
            <a:noFill/>
            <a:miter lim="800000"/>
            <a:headEnd/>
            <a:tailEnd/>
          </a:ln>
          <a:effectLst/>
        </p:spPr>
        <p:txBody>
          <a:bodyPr vert="horz" wrap="square" lIns="93258" tIns="46629" rIns="93258" bIns="46629"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7537" y="8841743"/>
            <a:ext cx="3043979" cy="465774"/>
          </a:xfrm>
          <a:prstGeom prst="rect">
            <a:avLst/>
          </a:prstGeom>
          <a:noFill/>
          <a:ln w="9525">
            <a:noFill/>
            <a:miter lim="800000"/>
            <a:headEnd/>
            <a:tailEnd/>
          </a:ln>
          <a:effectLst/>
        </p:spPr>
        <p:txBody>
          <a:bodyPr vert="horz" wrap="square" lIns="93258" tIns="46629" rIns="93258" bIns="46629" numCol="1" anchor="b" anchorCtr="0" compatLnSpc="1">
            <a:prstTxWarp prst="textNoShape">
              <a:avLst/>
            </a:prstTxWarp>
          </a:bodyPr>
          <a:lstStyle>
            <a:lvl1pPr algn="r">
              <a:defRPr sz="1200"/>
            </a:lvl1pPr>
          </a:lstStyle>
          <a:p>
            <a:fld id="{F4F99975-3B61-4944-9504-7A705F40E3AC}" type="slidenum">
              <a:rPr lang="en-US"/>
              <a:pPr/>
              <a:t>‹#›</a:t>
            </a:fld>
            <a:endParaRPr lang="en-US"/>
          </a:p>
        </p:txBody>
      </p:sp>
    </p:spTree>
    <p:extLst>
      <p:ext uri="{BB962C8B-B14F-4D97-AF65-F5344CB8AC3E}">
        <p14:creationId xmlns:p14="http://schemas.microsoft.com/office/powerpoint/2010/main" val="2039373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13" indent="-286005" eaLnBrk="0" hangingPunct="0">
              <a:defRPr>
                <a:solidFill>
                  <a:schemeClr val="tx1"/>
                </a:solidFill>
                <a:latin typeface="Arial" panose="020B0604020202020204" pitchFamily="34" charset="0"/>
              </a:defRPr>
            </a:lvl2pPr>
            <a:lvl3pPr marL="1144020" indent="-228801" eaLnBrk="0" hangingPunct="0">
              <a:defRPr>
                <a:solidFill>
                  <a:schemeClr val="tx1"/>
                </a:solidFill>
                <a:latin typeface="Arial" panose="020B0604020202020204" pitchFamily="34" charset="0"/>
              </a:defRPr>
            </a:lvl3pPr>
            <a:lvl4pPr marL="1601629" indent="-228801" eaLnBrk="0" hangingPunct="0">
              <a:defRPr>
                <a:solidFill>
                  <a:schemeClr val="tx1"/>
                </a:solidFill>
                <a:latin typeface="Arial" panose="020B0604020202020204" pitchFamily="34" charset="0"/>
              </a:defRPr>
            </a:lvl4pPr>
            <a:lvl5pPr marL="2059236" indent="-228801" eaLnBrk="0" hangingPunct="0">
              <a:defRPr>
                <a:solidFill>
                  <a:schemeClr val="tx1"/>
                </a:solidFill>
                <a:latin typeface="Arial" panose="020B0604020202020204" pitchFamily="34" charset="0"/>
              </a:defRPr>
            </a:lvl5pPr>
            <a:lvl6pPr marL="2516844" indent="-228801" eaLnBrk="0" fontAlgn="base" hangingPunct="0">
              <a:spcBef>
                <a:spcPct val="0"/>
              </a:spcBef>
              <a:spcAft>
                <a:spcPct val="0"/>
              </a:spcAft>
              <a:defRPr>
                <a:solidFill>
                  <a:schemeClr val="tx1"/>
                </a:solidFill>
                <a:latin typeface="Arial" panose="020B0604020202020204" pitchFamily="34" charset="0"/>
              </a:defRPr>
            </a:lvl6pPr>
            <a:lvl7pPr marL="2974453" indent="-228801" eaLnBrk="0" fontAlgn="base" hangingPunct="0">
              <a:spcBef>
                <a:spcPct val="0"/>
              </a:spcBef>
              <a:spcAft>
                <a:spcPct val="0"/>
              </a:spcAft>
              <a:defRPr>
                <a:solidFill>
                  <a:schemeClr val="tx1"/>
                </a:solidFill>
                <a:latin typeface="Arial" panose="020B0604020202020204" pitchFamily="34" charset="0"/>
              </a:defRPr>
            </a:lvl7pPr>
            <a:lvl8pPr marL="3432061" indent="-228801" eaLnBrk="0" fontAlgn="base" hangingPunct="0">
              <a:spcBef>
                <a:spcPct val="0"/>
              </a:spcBef>
              <a:spcAft>
                <a:spcPct val="0"/>
              </a:spcAft>
              <a:defRPr>
                <a:solidFill>
                  <a:schemeClr val="tx1"/>
                </a:solidFill>
                <a:latin typeface="Arial" panose="020B0604020202020204" pitchFamily="34" charset="0"/>
              </a:defRPr>
            </a:lvl8pPr>
            <a:lvl9pPr marL="3889668" indent="-22880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4646A-2AC2-49E3-B813-28B3F665AFFE}" type="slidenum">
              <a:rPr lang="en-US"/>
              <a:pPr eaLnBrk="1" hangingPunct="1"/>
              <a:t>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This course was developed by the UConn Center for Real Estate at the request of the Connecticut Department of Consumer Protection and the Connecticut Real Estate Commission.  It was </a:t>
            </a:r>
            <a:r>
              <a:rPr lang="en-US" b="0" dirty="0" smtClean="0">
                <a:latin typeface="Arial" panose="020B0604020202020204" pitchFamily="34" charset="0"/>
              </a:rPr>
              <a:t>approved by the Real Estate Commission </a:t>
            </a:r>
            <a:r>
              <a:rPr lang="en-US" dirty="0" smtClean="0">
                <a:latin typeface="Arial" panose="020B0604020202020204" pitchFamily="34" charset="0"/>
              </a:rPr>
              <a:t>for use as the </a:t>
            </a:r>
            <a:r>
              <a:rPr lang="en-US" b="0" dirty="0" smtClean="0">
                <a:latin typeface="Arial" panose="020B0604020202020204" pitchFamily="34" charset="0"/>
              </a:rPr>
              <a:t>one mandatory course requirement for all brokers</a:t>
            </a:r>
            <a:r>
              <a:rPr lang="en-US" b="0" baseline="0" dirty="0" smtClean="0">
                <a:latin typeface="Arial" panose="020B0604020202020204" pitchFamily="34" charset="0"/>
              </a:rPr>
              <a:t> and salespersons to take during</a:t>
            </a:r>
            <a:r>
              <a:rPr lang="en-US" b="0" dirty="0" smtClean="0">
                <a:latin typeface="Arial" panose="020B0604020202020204" pitchFamily="34" charset="0"/>
              </a:rPr>
              <a:t> the 2014-2016 real estate continuing education cycle.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All state schools are free to use this course.</a:t>
            </a:r>
            <a:r>
              <a:rPr lang="en-US" baseline="0" dirty="0" smtClean="0">
                <a:latin typeface="Arial" panose="020B0604020202020204" pitchFamily="34" charset="0"/>
              </a:rPr>
              <a:t>  H</a:t>
            </a:r>
            <a:r>
              <a:rPr lang="en-US" dirty="0" smtClean="0">
                <a:latin typeface="Arial" panose="020B0604020202020204" pitchFamily="34" charset="0"/>
              </a:rPr>
              <a:t>owever, those wishing to use the course still need to fill out a course application using the Connecticut Real Estate Course Application for Continuing Education.</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Application for live courses to be taught using the required course slides do not need to include a course outline or syllabus, text information, or copies of handouts.</a:t>
            </a:r>
            <a:r>
              <a:rPr lang="en-US" baseline="0" dirty="0" smtClean="0">
                <a:latin typeface="Arial" panose="020B0604020202020204" pitchFamily="34" charset="0"/>
              </a:rPr>
              <a:t>  </a:t>
            </a:r>
            <a:r>
              <a:rPr lang="en-US" dirty="0" smtClean="0">
                <a:latin typeface="Arial" panose="020B0604020202020204" pitchFamily="34" charset="0"/>
              </a:rPr>
              <a:t>Application for online courses or courses proposing to deliver the material without the slides need to complete the full application, and specifically describe how the material will be covered and interaction will occur.</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Course material for instructors and schools can be </a:t>
            </a:r>
            <a:r>
              <a:rPr lang="en-US" smtClean="0">
                <a:latin typeface="Arial" panose="020B0604020202020204" pitchFamily="34" charset="0"/>
              </a:rPr>
              <a:t>found at</a:t>
            </a:r>
            <a:r>
              <a:rPr lang="en-US" baseline="0" smtClean="0">
                <a:latin typeface="Arial" panose="020B0604020202020204" pitchFamily="34" charset="0"/>
              </a:rPr>
              <a:t> </a:t>
            </a:r>
            <a:r>
              <a:rPr lang="en-US" smtClean="0">
                <a:latin typeface="Arial" panose="020B0604020202020204" pitchFamily="34" charset="0"/>
              </a:rPr>
              <a:t>http</a:t>
            </a:r>
            <a:r>
              <a:rPr lang="en-US" dirty="0" smtClean="0">
                <a:latin typeface="Arial" panose="020B0604020202020204" pitchFamily="34" charset="0"/>
              </a:rPr>
              <a:t>://www.business.uconn.edu/cms/p327,</a:t>
            </a:r>
            <a:r>
              <a:rPr lang="en-US" baseline="0" dirty="0" smtClean="0">
                <a:latin typeface="Arial" panose="020B0604020202020204" pitchFamily="34" charset="0"/>
              </a:rPr>
              <a:t> including this PowerPoint presentation and instructor’s notes.</a:t>
            </a:r>
            <a:endParaRPr lang="en-US" dirty="0" smtClean="0">
              <a:latin typeface="Arial" panose="020B0604020202020204" pitchFamily="34" charset="0"/>
            </a:endParaRPr>
          </a:p>
          <a:p>
            <a:pPr eaLnBrk="1" hangingPunct="1">
              <a:buFont typeface="Symbol" panose="05050102010706020507" pitchFamily="18" charset="2"/>
              <a:buNone/>
            </a:pPr>
            <a:endParaRPr lang="en-US" dirty="0" smtClean="0">
              <a:latin typeface="Arial" panose="020B0604020202020204" pitchFamily="34" charset="0"/>
            </a:endParaRPr>
          </a:p>
        </p:txBody>
      </p:sp>
    </p:spTree>
    <p:extLst>
      <p:ext uri="{BB962C8B-B14F-4D97-AF65-F5344CB8AC3E}">
        <p14:creationId xmlns:p14="http://schemas.microsoft.com/office/powerpoint/2010/main" val="21539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10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0" dirty="0"/>
              <a:t>Sec. 20-456. Grounds for revocation, suspension or refusal to issue or renew certificate of registration. </a:t>
            </a:r>
            <a:r>
              <a:rPr lang="en-US" dirty="0"/>
              <a:t>(a) The commission may revoke, suspend or refuse to issue or renew any certificate of registration as a community association manager or place a registrant on probation or issue a letter of reprimand for: (1) Making any material misrepresentation; (2) making any false promise of a character likely to influence, persuade or induce; (3) failing, within a reasonable time, to account for or remit any moneys coming into his possession which belong to others; (4) conviction in a court of competent jurisdiction of this or any other state of forgery, embezzlement, obtaining money under false pretenses, larceny, extortion, conspiracy to defraud, or other like offense or offenses, provided suspension or revocation under this subdivision shall be subject to the provisions of section 46a-80; (5) commingling funds of others in an escrow or trustee account; (6) commingling funds of different associations; (7) any act or conduct which constitutes dishonest, fraudulent or improper dealings; or (8) a violation of any provision of sections 20-450 to 20-462, inclusive, including, but not limited to, failure to comply with the educational requirements prescribed in section 20-453, or any regulation adopted under section 20-461.</a:t>
            </a:r>
            <a:endParaRPr lang="en-US" dirty="0" smtClean="0">
              <a:latin typeface="Arial" panose="020B0604020202020204" pitchFamily="34" charset="0"/>
            </a:endParaRPr>
          </a:p>
        </p:txBody>
      </p:sp>
    </p:spTree>
    <p:extLst>
      <p:ext uri="{BB962C8B-B14F-4D97-AF65-F5344CB8AC3E}">
        <p14:creationId xmlns:p14="http://schemas.microsoft.com/office/powerpoint/2010/main" val="37138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11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96699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12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21986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13</a:t>
            </a:fld>
            <a:endParaRPr lang="en-US"/>
          </a:p>
        </p:txBody>
      </p:sp>
    </p:spTree>
    <p:extLst>
      <p:ext uri="{BB962C8B-B14F-4D97-AF65-F5344CB8AC3E}">
        <p14:creationId xmlns:p14="http://schemas.microsoft.com/office/powerpoint/2010/main" val="248519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14</a:t>
            </a:fld>
            <a:endParaRPr lang="en-US"/>
          </a:p>
        </p:txBody>
      </p:sp>
    </p:spTree>
    <p:extLst>
      <p:ext uri="{BB962C8B-B14F-4D97-AF65-F5344CB8AC3E}">
        <p14:creationId xmlns:p14="http://schemas.microsoft.com/office/powerpoint/2010/main" val="400545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580" rtl="0" eaLnBrk="1" fontAlgn="base" latinLnBrk="0" hangingPunct="1">
              <a:lnSpc>
                <a:spcPct val="100000"/>
              </a:lnSpc>
              <a:spcBef>
                <a:spcPct val="30000"/>
              </a:spcBef>
              <a:spcAft>
                <a:spcPct val="0"/>
              </a:spcAft>
              <a:buClrTx/>
              <a:buSzTx/>
              <a:buFontTx/>
              <a:buNone/>
              <a:tabLst/>
              <a:defRPr/>
            </a:pPr>
            <a:r>
              <a:rPr lang="en-US" dirty="0" smtClean="0">
                <a:solidFill>
                  <a:srgbClr val="000000"/>
                </a:solidFill>
              </a:rPr>
              <a:t>The information provided and the representations</a:t>
            </a:r>
            <a:r>
              <a:rPr lang="en-US" baseline="0" dirty="0" smtClean="0">
                <a:solidFill>
                  <a:srgbClr val="000000"/>
                </a:solidFill>
              </a:rPr>
              <a:t> made</a:t>
            </a:r>
            <a:r>
              <a:rPr lang="en-US" dirty="0" smtClean="0">
                <a:solidFill>
                  <a:srgbClr val="000000"/>
                </a:solidFill>
              </a:rPr>
              <a:t> in the residential</a:t>
            </a:r>
            <a:r>
              <a:rPr lang="en-US" baseline="0" dirty="0" smtClean="0">
                <a:solidFill>
                  <a:srgbClr val="000000"/>
                </a:solidFill>
              </a:rPr>
              <a:t> property condition disclosure report must be accurate and complete. </a:t>
            </a:r>
            <a:r>
              <a:rPr lang="en-US" u="none" baseline="0" dirty="0" smtClean="0">
                <a:solidFill>
                  <a:schemeClr val="tx1"/>
                </a:solidFill>
                <a:latin typeface="Arial" panose="020B0604020202020204" pitchFamily="34" charset="0"/>
              </a:rPr>
              <a:t> </a:t>
            </a:r>
            <a:r>
              <a:rPr lang="en-US" dirty="0" smtClean="0"/>
              <a:t>The </a:t>
            </a:r>
            <a:r>
              <a:rPr lang="en-US" dirty="0"/>
              <a:t>property condition disclosure report does not constitute a warranty to the buyer and is not a substitute for a home </a:t>
            </a:r>
            <a:r>
              <a:rPr lang="en-US" dirty="0" smtClean="0"/>
              <a:t>inspection.</a:t>
            </a:r>
            <a:r>
              <a:rPr lang="en-US" baseline="0" dirty="0" smtClean="0"/>
              <a:t>  </a:t>
            </a:r>
            <a:r>
              <a:rPr lang="en-US" sz="1200" i="1" dirty="0" smtClean="0">
                <a:solidFill>
                  <a:schemeClr val="accent1">
                    <a:lumMod val="50000"/>
                  </a:schemeClr>
                </a:solidFill>
                <a:latin typeface="Baskerville Old Face" panose="02020602080505020303" pitchFamily="18" charset="0"/>
              </a:rPr>
              <a:t>CGS §20-327b(d)(2)(D).</a:t>
            </a:r>
          </a:p>
          <a:p>
            <a:pPr marL="0" marR="0" indent="0" algn="l" defTabSz="914580" rtl="0" eaLnBrk="1" fontAlgn="base" latinLnBrk="0" hangingPunct="1">
              <a:lnSpc>
                <a:spcPct val="100000"/>
              </a:lnSpc>
              <a:spcBef>
                <a:spcPct val="30000"/>
              </a:spcBef>
              <a:spcAft>
                <a:spcPct val="0"/>
              </a:spcAft>
              <a:buClrTx/>
              <a:buSzTx/>
              <a:buFontTx/>
              <a:buNone/>
              <a:tabLst/>
              <a:defRPr/>
            </a:pPr>
            <a:endParaRPr lang="en-US" sz="1200" i="1" dirty="0" smtClean="0">
              <a:solidFill>
                <a:schemeClr val="accent1">
                  <a:lumMod val="50000"/>
                </a:schemeClr>
              </a:solidFill>
              <a:latin typeface="Baskerville Old Face" panose="02020602080505020303" pitchFamily="18" charset="0"/>
            </a:endParaRPr>
          </a:p>
          <a:p>
            <a:pPr algn="l"/>
            <a:r>
              <a:rPr lang="en-US" sz="1600" b="1" i="0" u="none" strike="noStrike" baseline="0" dirty="0" smtClean="0">
                <a:latin typeface="TimesNewRomanPS-BoldMT"/>
              </a:rPr>
              <a:t>STATE OF CONNECTICUT DEPARTMENT OF CONSUMER PROTECTION</a:t>
            </a:r>
          </a:p>
          <a:p>
            <a:pPr algn="l"/>
            <a:r>
              <a:rPr lang="en-US" sz="1400" b="1" i="0" u="none" strike="noStrike" baseline="0" dirty="0" smtClean="0">
                <a:latin typeface="TimesNewRomanPS-BoldMT"/>
              </a:rPr>
              <a:t>165 Capitol Avenue ♦ Hartford, CT 06106</a:t>
            </a:r>
          </a:p>
          <a:p>
            <a:pPr algn="l"/>
            <a:r>
              <a:rPr lang="en-US" sz="1400" b="1" i="0" u="none" strike="noStrike" baseline="0" dirty="0" smtClean="0">
                <a:latin typeface="TimesNewRomanPS-BoldMT"/>
              </a:rPr>
              <a:t>RESIDENTIAL PROPERTY CONDITION DISCLOSURE REPORT</a:t>
            </a:r>
          </a:p>
          <a:p>
            <a:pPr algn="l"/>
            <a:r>
              <a:rPr lang="en-US" sz="1200" b="0" i="0" u="none" strike="noStrike" baseline="0" dirty="0" smtClean="0">
                <a:latin typeface="TimesNewRomanPSMT"/>
              </a:rPr>
              <a:t>Name of Seller(s):</a:t>
            </a:r>
          </a:p>
          <a:p>
            <a:pPr algn="l"/>
            <a:r>
              <a:rPr lang="en-US" sz="1200" b="0" i="0" u="none" strike="noStrike" baseline="0" dirty="0" smtClean="0">
                <a:latin typeface="TimesNewRomanPSMT"/>
              </a:rPr>
              <a:t>Property Street Address:</a:t>
            </a:r>
          </a:p>
          <a:p>
            <a:pPr algn="l"/>
            <a:r>
              <a:rPr lang="en-US" sz="1200" b="0" i="0" u="none" strike="noStrike" baseline="0" dirty="0" smtClean="0">
                <a:latin typeface="TimesNewRomanPSMT"/>
              </a:rPr>
              <a:t>Property Municipality: Zip Code:</a:t>
            </a:r>
          </a:p>
          <a:p>
            <a:pPr algn="l"/>
            <a:r>
              <a:rPr lang="en-US" sz="1200" b="0" i="0" u="none" strike="noStrike" baseline="0" dirty="0" smtClean="0">
                <a:latin typeface="TimesNewRomanPSMT"/>
              </a:rPr>
              <a:t>The Uniform Property Condition Disclosure Act (Connecticut General Statutes Section 20-327b) requires the seller of</a:t>
            </a:r>
          </a:p>
          <a:p>
            <a:pPr algn="l"/>
            <a:r>
              <a:rPr lang="en-US" sz="1200" b="0" i="0" u="none" strike="noStrike" baseline="0" dirty="0" smtClean="0">
                <a:latin typeface="TimesNewRomanPSMT"/>
              </a:rPr>
              <a:t>residential property to provide this disclosure to the prospective purchaser prior to the prospective purchaser’s execution</a:t>
            </a:r>
          </a:p>
          <a:p>
            <a:pPr algn="l"/>
            <a:r>
              <a:rPr lang="en-US" sz="1200" b="0" i="0" u="none" strike="noStrike" baseline="0" dirty="0" smtClean="0">
                <a:latin typeface="TimesNewRomanPSMT"/>
              </a:rPr>
              <a:t>of any binder, contract to purchase, option or lease containing a purchase option. These provisions apply to the transfer of</a:t>
            </a:r>
          </a:p>
          <a:p>
            <a:pPr algn="l"/>
            <a:r>
              <a:rPr lang="en-US" sz="1200" b="0" i="0" u="none" strike="noStrike" baseline="0" dirty="0" smtClean="0">
                <a:latin typeface="TimesNewRomanPSMT"/>
              </a:rPr>
              <a:t>residential real property of four dwelling units or less made with or without the assistance of a licensed broker or</a:t>
            </a:r>
          </a:p>
          <a:p>
            <a:pPr algn="l"/>
            <a:r>
              <a:rPr lang="en-US" sz="1200" b="0" i="0" u="none" strike="noStrike" baseline="0" dirty="0" smtClean="0">
                <a:latin typeface="TimesNewRomanPSMT"/>
              </a:rPr>
              <a:t>salesperson. The seller will be required to credit the purchaser with the sum of $500 or the amount set forth in section 20-</a:t>
            </a:r>
          </a:p>
          <a:p>
            <a:pPr algn="l"/>
            <a:r>
              <a:rPr lang="en-US" sz="1200" b="0" i="0" u="none" strike="noStrike" baseline="0" dirty="0" smtClean="0">
                <a:latin typeface="TimesNewRomanPSMT"/>
              </a:rPr>
              <a:t>327c of the Connecticut General Statutes if said section prescribes a different amount, at closing if the seller fails to</a:t>
            </a:r>
          </a:p>
          <a:p>
            <a:pPr algn="l"/>
            <a:r>
              <a:rPr lang="en-US" sz="1200" b="0" i="0" u="none" strike="noStrike" baseline="0" dirty="0" smtClean="0">
                <a:latin typeface="TimesNewRomanPSMT"/>
              </a:rPr>
              <a:t>furnish this report as required by said act.</a:t>
            </a:r>
          </a:p>
          <a:p>
            <a:pPr algn="l"/>
            <a:r>
              <a:rPr lang="en-US" sz="1200" b="1" i="0" u="none" strike="noStrike" baseline="0" dirty="0" smtClean="0">
                <a:latin typeface="TimesNewRomanPS-BoldMT"/>
              </a:rPr>
              <a:t>Connecticut law requires the owner of any dwelling in which children under the age of 6 reside to abate or manage</a:t>
            </a:r>
          </a:p>
          <a:p>
            <a:pPr algn="l"/>
            <a:r>
              <a:rPr lang="en-US" sz="1200" b="1" i="0" u="none" strike="noStrike" baseline="0" dirty="0" smtClean="0">
                <a:latin typeface="TimesNewRomanPS-BoldMT"/>
              </a:rPr>
              <a:t>materials containing toxic levels of lead.</a:t>
            </a:r>
          </a:p>
          <a:p>
            <a:pPr algn="l"/>
            <a:r>
              <a:rPr lang="en-US" sz="1200" b="1" i="0" u="none" strike="noStrike" baseline="0" dirty="0" smtClean="0">
                <a:latin typeface="TimesNewRomanPS-BoldMT"/>
              </a:rPr>
              <a:t>Pursuant to the Uniform Property Condition Disclosure Act, the seller is obligated to answer the following</a:t>
            </a:r>
          </a:p>
          <a:p>
            <a:pPr algn="l"/>
            <a:r>
              <a:rPr lang="en-US" sz="1200" b="1" i="0" u="none" strike="noStrike" baseline="0" dirty="0" smtClean="0">
                <a:latin typeface="TimesNewRomanPS-BoldMT"/>
              </a:rPr>
              <a:t>questions and to disclose herein any knowledge of any problem regarding the following:</a:t>
            </a:r>
          </a:p>
          <a:p>
            <a:pPr algn="l"/>
            <a:r>
              <a:rPr lang="en-US" sz="1200" b="0" i="0" u="none" strike="noStrike" baseline="0" dirty="0" smtClean="0">
                <a:latin typeface="TimesNewRomanPSMT"/>
              </a:rPr>
              <a:t>YES</a:t>
            </a:r>
          </a:p>
          <a:p>
            <a:pPr algn="l"/>
            <a:r>
              <a:rPr lang="en-US" sz="1200" b="0" i="0" u="none" strike="noStrike" baseline="0" dirty="0" smtClean="0">
                <a:latin typeface="TimesNewRomanPSMT"/>
              </a:rPr>
              <a:t>NO</a:t>
            </a:r>
          </a:p>
          <a:p>
            <a:pPr algn="l"/>
            <a:r>
              <a:rPr lang="en-US" sz="1200" b="0" i="0" u="none" strike="noStrike" baseline="0" dirty="0" smtClean="0">
                <a:latin typeface="TimesNewRomanPSMT"/>
              </a:rPr>
              <a:t>UNKN</a:t>
            </a:r>
          </a:p>
          <a:p>
            <a:pPr algn="l"/>
            <a:r>
              <a:rPr lang="en-US" sz="1200" b="0" i="0" u="none" strike="noStrike" baseline="0" dirty="0" smtClean="0">
                <a:latin typeface="TimesNewRomanPSMT"/>
              </a:rPr>
              <a:t>I. GENERAL INFORMATION</a:t>
            </a:r>
          </a:p>
          <a:p>
            <a:pPr algn="l"/>
            <a:r>
              <a:rPr lang="en-US" sz="1050" b="0" i="0" u="none" strike="noStrike" baseline="0" dirty="0" smtClean="0">
                <a:latin typeface="TimesNewRomanPSMT"/>
              </a:rPr>
              <a:t>   1. How long have you occupied the property? </a:t>
            </a:r>
            <a:r>
              <a:rPr lang="en-US" sz="1050" b="1" i="0" u="none" strike="noStrike" baseline="0" dirty="0" smtClean="0">
                <a:latin typeface="TimesNewRomanPS-BoldMT"/>
              </a:rPr>
              <a:t>__________________ </a:t>
            </a:r>
            <a:r>
              <a:rPr lang="en-US" sz="1050" b="0" i="0" u="none" strike="noStrike" baseline="0" dirty="0" smtClean="0">
                <a:latin typeface="TimesNewRomanPSMT"/>
              </a:rPr>
              <a:t>Age of Structure: </a:t>
            </a:r>
            <a:r>
              <a:rPr lang="en-US" sz="1050" b="1" i="0" u="none" strike="noStrike" baseline="0" dirty="0" smtClean="0">
                <a:latin typeface="TimesNewRomanPS-BoldMT"/>
              </a:rPr>
              <a:t>_____________</a:t>
            </a:r>
          </a:p>
          <a:p>
            <a:pPr algn="l"/>
            <a:r>
              <a:rPr lang="en-US" sz="1050" b="0" i="0" u="none" strike="noStrike" baseline="0" dirty="0" smtClean="0">
                <a:latin typeface="TimesNewRomanPSMT"/>
              </a:rPr>
              <a:t>   2. Does anyone other than yourself have any right to use any part of your property, or does anyone else</a:t>
            </a:r>
          </a:p>
          <a:p>
            <a:pPr algn="l"/>
            <a:r>
              <a:rPr lang="en-US" sz="1050" b="0" i="0" u="none" strike="noStrike" baseline="0" dirty="0" smtClean="0">
                <a:latin typeface="TimesNewRomanPSMT"/>
              </a:rPr>
              <a:t>claim to own any part of your property? If yes, explain: </a:t>
            </a:r>
            <a:r>
              <a:rPr lang="en-US" sz="1050" b="1" i="0" u="none" strike="noStrike" baseline="0" dirty="0" smtClean="0">
                <a:latin typeface="TimesNewRomanPS-BoldMT"/>
              </a:rPr>
              <a:t>_____________________________________</a:t>
            </a:r>
          </a:p>
          <a:p>
            <a:pPr algn="l"/>
            <a:r>
              <a:rPr lang="en-US" sz="1400" b="1" i="0" u="none" strike="noStrike" baseline="0" dirty="0" smtClean="0">
                <a:latin typeface="TimesNewRomanPS-BoldMT"/>
              </a:rPr>
              <a:t>_____________________________________________________________________</a:t>
            </a:r>
          </a:p>
          <a:p>
            <a:pPr algn="l"/>
            <a:r>
              <a:rPr lang="en-US" sz="1400" b="1" i="0" u="none" strike="noStrike" baseline="0" dirty="0" smtClean="0">
                <a:latin typeface="TimesNewRomanPS-BoldMT"/>
              </a:rPr>
              <a:t>_____________________________________________________________________</a:t>
            </a:r>
          </a:p>
          <a:p>
            <a:pPr algn="l"/>
            <a:r>
              <a:rPr lang="en-US" sz="1050" b="1" i="0" u="none" strike="noStrike" baseline="0" dirty="0" smtClean="0">
                <a:latin typeface="TimesNewRomanPS-BoldMT"/>
              </a:rPr>
              <a:t>   </a:t>
            </a:r>
            <a:r>
              <a:rPr lang="en-US" sz="1050" b="0" i="0" u="none" strike="noStrike" baseline="0" dirty="0" smtClean="0">
                <a:latin typeface="TimesNewRomanPSMT"/>
              </a:rPr>
              <a:t>3. Is the property in a flood hazard area or an inland wetlands area? If yes, explain: </a:t>
            </a:r>
            <a:r>
              <a:rPr lang="en-US" sz="1050" b="1" i="0" u="none" strike="noStrike" baseline="0" dirty="0" smtClean="0">
                <a:latin typeface="TimesNewRomanPS-BoldMT"/>
              </a:rPr>
              <a:t>_________________</a:t>
            </a:r>
          </a:p>
          <a:p>
            <a:pPr algn="l"/>
            <a:r>
              <a:rPr lang="en-US" sz="1400" b="1" i="0" u="none" strike="noStrike" baseline="0" dirty="0" smtClean="0">
                <a:latin typeface="TimesNewRomanPS-BoldMT"/>
              </a:rPr>
              <a:t>_____________________________________________________________________</a:t>
            </a:r>
          </a:p>
          <a:p>
            <a:pPr algn="l"/>
            <a:r>
              <a:rPr lang="en-US" sz="1400" b="1" i="0" u="none" strike="noStrike" baseline="0" dirty="0" smtClean="0">
                <a:latin typeface="TimesNewRomanPS-BoldMT"/>
              </a:rPr>
              <a:t>_____________________________________________________________________</a:t>
            </a:r>
          </a:p>
          <a:p>
            <a:pPr algn="l"/>
            <a:r>
              <a:rPr lang="en-US" sz="1050" b="1" i="0" u="none" strike="noStrike" baseline="0" dirty="0" smtClean="0">
                <a:latin typeface="TimesNewRomanPS-BoldMT"/>
              </a:rPr>
              <a:t>   </a:t>
            </a:r>
            <a:r>
              <a:rPr lang="en-US" sz="1050" b="0" i="0" u="none" strike="noStrike" baseline="0" dirty="0" smtClean="0">
                <a:latin typeface="TimesNewRomanPSMT"/>
              </a:rPr>
              <a:t>4. Do you have any reason to believe that the municipality in which the subject property is located may</a:t>
            </a:r>
          </a:p>
          <a:p>
            <a:pPr algn="l"/>
            <a:r>
              <a:rPr lang="en-US" sz="1050" b="0" i="0" u="none" strike="noStrike" baseline="0" dirty="0" smtClean="0">
                <a:latin typeface="TimesNewRomanPSMT"/>
              </a:rPr>
              <a:t>impose any assessment for purposes such as sewer installation, sewer improvements, water main</a:t>
            </a:r>
          </a:p>
          <a:p>
            <a:pPr algn="l"/>
            <a:r>
              <a:rPr lang="en-US" sz="1050" b="0" i="0" u="none" strike="noStrike" baseline="0" dirty="0" smtClean="0">
                <a:latin typeface="TimesNewRomanPSMT"/>
              </a:rPr>
              <a:t>installation, water main improvements, sidewalks or other improvements? If yes, explain: </a:t>
            </a:r>
            <a:r>
              <a:rPr lang="en-US" sz="1400" b="1" i="0" u="none" strike="noStrike" baseline="0" dirty="0" smtClean="0">
                <a:latin typeface="TimesNewRomanPS-BoldMT"/>
              </a:rPr>
              <a:t>________</a:t>
            </a:r>
          </a:p>
          <a:p>
            <a:pPr algn="l"/>
            <a:r>
              <a:rPr lang="en-US" sz="1400" b="1" i="0" u="none" strike="noStrike" baseline="0" dirty="0" smtClean="0">
                <a:latin typeface="TimesNewRomanPS-BoldMT"/>
              </a:rPr>
              <a:t>_____________________________________________________________________</a:t>
            </a:r>
          </a:p>
          <a:p>
            <a:pPr algn="l"/>
            <a:r>
              <a:rPr lang="en-US" sz="1400" b="1" i="0" u="none" strike="noStrike" baseline="0" dirty="0" smtClean="0">
                <a:latin typeface="TimesNewRomanPS-BoldMT"/>
              </a:rPr>
              <a:t>_____________________________________________________________________</a:t>
            </a:r>
          </a:p>
          <a:p>
            <a:pPr algn="l"/>
            <a:r>
              <a:rPr lang="en-US" sz="1050" b="1" i="0" u="none" strike="noStrike" baseline="0" dirty="0" smtClean="0">
                <a:latin typeface="TimesNewRomanPS-BoldMT"/>
              </a:rPr>
              <a:t>   </a:t>
            </a:r>
            <a:r>
              <a:rPr lang="en-US" sz="1050" b="0" i="0" u="none" strike="noStrike" baseline="0" dirty="0" smtClean="0">
                <a:latin typeface="TimesNewRomanPSMT"/>
              </a:rPr>
              <a:t>5. Is the property located in a municipally designated village district, municipally designated historic</a:t>
            </a:r>
          </a:p>
          <a:p>
            <a:pPr algn="l"/>
            <a:r>
              <a:rPr lang="en-US" sz="1050" b="0" i="0" u="none" strike="noStrike" baseline="0" dirty="0" smtClean="0">
                <a:latin typeface="TimesNewRomanPSMT"/>
              </a:rPr>
              <a:t>district, or special tax district, or listed on the National Register of Historic Places? If yes, explain:</a:t>
            </a:r>
          </a:p>
          <a:p>
            <a:pPr algn="l"/>
            <a:r>
              <a:rPr lang="en-US" sz="1400" b="1" i="0" u="none" strike="noStrike" baseline="0" dirty="0" smtClean="0">
                <a:latin typeface="TimesNewRomanPS-BoldMT"/>
              </a:rPr>
              <a:t>_____________________________________________________________________</a:t>
            </a:r>
          </a:p>
          <a:p>
            <a:pPr algn="l"/>
            <a:r>
              <a:rPr lang="en-US" sz="1400" b="1" i="0" u="none" strike="noStrike" baseline="0" dirty="0" smtClean="0">
                <a:latin typeface="TimesNewRomanPS-BoldMT"/>
              </a:rPr>
              <a:t>_____________________________________________________________________</a:t>
            </a:r>
          </a:p>
          <a:p>
            <a:pPr algn="l"/>
            <a:r>
              <a:rPr lang="en-US" sz="1050" b="0" i="0" u="none" strike="noStrike" baseline="0" dirty="0" smtClean="0">
                <a:latin typeface="TimesNewRomanPSMT"/>
              </a:rPr>
              <a:t>Special statement: Information concerning village districts and historic districts may be obtained</a:t>
            </a:r>
          </a:p>
          <a:p>
            <a:pPr algn="l"/>
            <a:r>
              <a:rPr lang="en-US" sz="1050" b="0" i="0" u="none" strike="noStrike" baseline="0" dirty="0" smtClean="0">
                <a:latin typeface="TimesNewRomanPSMT"/>
              </a:rPr>
              <a:t>from the municipality’s village or historic district commission, if applicable.</a:t>
            </a:r>
            <a:endParaRPr lang="en-US" sz="1200" dirty="0" smtClean="0">
              <a:solidFill>
                <a:schemeClr val="accent1">
                  <a:lumMod val="50000"/>
                </a:schemeClr>
              </a:solidFill>
              <a:latin typeface="Baskerville Old Face" panose="02020602080505020303" pitchFamily="18" charset="0"/>
            </a:endParaRPr>
          </a:p>
          <a:p>
            <a:pPr algn="l"/>
            <a:r>
              <a:rPr lang="en-US" sz="1200" b="0" i="0" u="none" strike="noStrike" baseline="0" dirty="0" smtClean="0">
                <a:latin typeface="TimesNewRomanPSMT"/>
              </a:rPr>
              <a:t>6. Heating system problems? If yes, explain and list fuel types. </a:t>
            </a:r>
            <a:r>
              <a:rPr lang="en-US" sz="1800" b="1" i="0" u="none" strike="noStrike" baseline="0" dirty="0" smtClean="0">
                <a:latin typeface="TimesNewRomanPS-BoldMT"/>
              </a:rPr>
              <a:t>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0" i="0" u="none" strike="noStrike" baseline="0" dirty="0" smtClean="0">
                <a:latin typeface="TimesNewRomanPSMT"/>
              </a:rPr>
              <a:t>   a. Is there an underground fuel tank? If yes, give age of tank and location. </a:t>
            </a:r>
            <a:r>
              <a:rPr lang="en-US" sz="1800" b="1" i="0" u="none" strike="noStrike" baseline="0" dirty="0" smtClean="0">
                <a:latin typeface="TimesNewRomanPS-BoldMT"/>
              </a:rPr>
              <a:t>____________________</a:t>
            </a:r>
          </a:p>
          <a:p>
            <a:pPr algn="l"/>
            <a:r>
              <a:rPr lang="en-US" sz="1800" b="1" i="0" u="none" strike="noStrike" baseline="0" dirty="0" smtClean="0">
                <a:latin typeface="TimesNewRomanPS-BoldMT"/>
              </a:rPr>
              <a:t>_____________________________________________________________________</a:t>
            </a:r>
          </a:p>
          <a:p>
            <a:pPr algn="l"/>
            <a:r>
              <a:rPr lang="en-US" sz="1800" b="1" i="0" u="none" strike="noStrike" baseline="0" dirty="0" smtClean="0">
                <a:latin typeface="TimesNewRomanPS-BoldMT"/>
              </a:rPr>
              <a:t>   </a:t>
            </a:r>
            <a:r>
              <a:rPr lang="en-US" sz="1200" b="0" i="0" u="none" strike="noStrike" baseline="0" dirty="0" smtClean="0">
                <a:latin typeface="TimesNewRomanPSMT"/>
              </a:rPr>
              <a:t>b. Are you aware of any problems with the fuel tank? If yes explain: </a:t>
            </a:r>
            <a:r>
              <a:rPr lang="en-US" sz="1800" b="1" i="0" u="none" strike="noStrike" baseline="0" dirty="0" smtClean="0">
                <a:latin typeface="TimesNewRomanPS-BoldMT"/>
              </a:rPr>
              <a:t>________________________</a:t>
            </a:r>
          </a:p>
          <a:p>
            <a:pPr algn="l"/>
            <a:r>
              <a:rPr lang="en-US" sz="1200" b="0" i="0" u="none" strike="noStrike" baseline="0" dirty="0" smtClean="0">
                <a:latin typeface="TimesNewRomanPSMT"/>
              </a:rPr>
              <a:t>   c. (1) During the time you have owned the property, has there ever been an underground storage located</a:t>
            </a:r>
          </a:p>
          <a:p>
            <a:pPr algn="l"/>
            <a:r>
              <a:rPr lang="en-US" sz="1200" b="0" i="0" u="none" strike="noStrike" baseline="0" dirty="0" smtClean="0">
                <a:latin typeface="TimesNewRomanPSMT"/>
              </a:rPr>
              <a:t>on the property? (2) If yes, has it been removed? Yes ___ No___ (3) If yes, what was the date of such</a:t>
            </a:r>
          </a:p>
          <a:p>
            <a:pPr algn="l"/>
            <a:r>
              <a:rPr lang="en-US" sz="1200" b="0" i="0" u="none" strike="noStrike" baseline="0" dirty="0" smtClean="0">
                <a:latin typeface="TimesNewRomanPSMT"/>
              </a:rPr>
              <a:t>removal and what was the name and address of the person or business who removed such underground</a:t>
            </a:r>
          </a:p>
          <a:p>
            <a:pPr algn="l"/>
            <a:r>
              <a:rPr lang="en-US" sz="1200" b="0" i="0" u="none" strike="noStrike" baseline="0" dirty="0" smtClean="0">
                <a:latin typeface="TimesNewRomanPSMT"/>
              </a:rPr>
              <a:t>storage tank? Provide any and all written documentation of such removal within your control or</a:t>
            </a:r>
          </a:p>
          <a:p>
            <a:pPr algn="l"/>
            <a:r>
              <a:rPr lang="en-US" sz="1200" b="0" i="0" u="none" strike="noStrike" baseline="0" dirty="0" smtClean="0">
                <a:latin typeface="TimesNewRomanPSMT"/>
              </a:rPr>
              <a:t>possession. </a:t>
            </a:r>
            <a:r>
              <a:rPr lang="en-US" sz="1800" b="1" i="0" u="none" strike="noStrike" baseline="0" dirty="0" smtClean="0">
                <a:latin typeface="TimesNewRomanPS-BoldMT"/>
              </a:rPr>
              <a:t>____________________________________________________________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7. Hot water problems? If yes, explain: </a:t>
            </a:r>
            <a:r>
              <a:rPr lang="en-US" sz="1800" b="1" i="0" u="none" strike="noStrike" baseline="0" dirty="0" smtClean="0">
                <a:latin typeface="TimesNewRomanPS-BoldMT"/>
              </a:rPr>
              <a:t>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0" i="0" u="none" strike="noStrike" baseline="0" dirty="0" smtClean="0">
                <a:latin typeface="TimesNewRomanPSMT"/>
              </a:rPr>
              <a:t>Type of hot water heater </a:t>
            </a:r>
            <a:r>
              <a:rPr lang="en-US" sz="1200" b="1" i="0" u="none" strike="noStrike" baseline="0" dirty="0" smtClean="0">
                <a:latin typeface="TimesNewRomanPS-BoldMT"/>
              </a:rPr>
              <a:t>______________ </a:t>
            </a:r>
            <a:r>
              <a:rPr lang="en-US" sz="1200" b="0" i="0" u="none" strike="noStrike" baseline="0" dirty="0" smtClean="0">
                <a:latin typeface="TimesNewRomanPSMT"/>
              </a:rPr>
              <a:t>Age </a:t>
            </a:r>
            <a:r>
              <a:rPr lang="en-US" sz="1200" b="1" i="0" u="none" strike="noStrike" baseline="0" dirty="0" smtClean="0">
                <a:latin typeface="TimesNewRomanPS-BoldMT"/>
              </a:rPr>
              <a:t>______________</a:t>
            </a:r>
          </a:p>
          <a:p>
            <a:pPr algn="l"/>
            <a:r>
              <a:rPr lang="en-US" sz="1200" b="0" i="0" u="none" strike="noStrike" baseline="0" dirty="0" smtClean="0">
                <a:latin typeface="TimesNewRomanPSMT"/>
              </a:rPr>
              <a:t>   8. Plumbing system problems? If yes, explain: </a:t>
            </a:r>
            <a:r>
              <a:rPr lang="en-US" sz="1800" b="1" i="0" u="none" strike="noStrike" baseline="0" dirty="0" smtClean="0">
                <a:latin typeface="TimesNewRomanPS-BoldMT"/>
              </a:rPr>
              <a:t>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9. Sewage system problems? If yes, explain: </a:t>
            </a:r>
            <a:r>
              <a:rPr lang="en-US" sz="1800" b="1" i="0" u="none" strike="noStrike" baseline="0" dirty="0" smtClean="0">
                <a:latin typeface="TimesNewRomanPS-BoldMT"/>
              </a:rPr>
              <a:t>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0" i="0" u="none" strike="noStrike" baseline="0" dirty="0" smtClean="0">
                <a:latin typeface="TimesNewRomanPSMT"/>
              </a:rPr>
              <a:t>Type of sewage disposal system (central sewer, septic, cesspool, etc.) </a:t>
            </a:r>
            <a:r>
              <a:rPr lang="en-US" sz="1200" b="1" i="0" u="none" strike="noStrike" baseline="0" dirty="0" smtClean="0">
                <a:latin typeface="TimesNewRomanPS-BoldMT"/>
              </a:rPr>
              <a:t>_________________________</a:t>
            </a:r>
          </a:p>
          <a:p>
            <a:pPr algn="l"/>
            <a:r>
              <a:rPr lang="en-US" sz="1200" b="0" i="0" u="none" strike="noStrike" baseline="0" dirty="0" smtClean="0">
                <a:latin typeface="TimesNewRomanPSMT"/>
              </a:rPr>
              <a:t>a. If private: (a) Name of service company </a:t>
            </a:r>
            <a:r>
              <a:rPr lang="en-US" sz="1200" b="1" i="0" u="none" strike="noStrike" baseline="0" dirty="0" smtClean="0">
                <a:latin typeface="TimesNewRomanPS-BoldMT"/>
              </a:rPr>
              <a:t>____________________________________</a:t>
            </a:r>
          </a:p>
          <a:p>
            <a:pPr algn="l"/>
            <a:r>
              <a:rPr lang="en-US" sz="1200" b="0" i="0" u="none" strike="noStrike" baseline="0" dirty="0" smtClean="0">
                <a:latin typeface="TimesNewRomanPSMT"/>
              </a:rPr>
              <a:t>(b) Date last pumped </a:t>
            </a:r>
            <a:r>
              <a:rPr lang="en-US" sz="1200" b="1" i="0" u="none" strike="noStrike" baseline="0" dirty="0" smtClean="0">
                <a:latin typeface="TimesNewRomanPS-BoldMT"/>
              </a:rPr>
              <a:t>______________ </a:t>
            </a:r>
            <a:r>
              <a:rPr lang="en-US" sz="1200" b="0" i="0" u="none" strike="noStrike" baseline="0" dirty="0" smtClean="0">
                <a:latin typeface="TimesNewRomanPSMT"/>
              </a:rPr>
              <a:t>Frequency </a:t>
            </a:r>
            <a:r>
              <a:rPr lang="en-US" sz="1200" b="1" i="0" u="none" strike="noStrike" baseline="0" dirty="0" smtClean="0">
                <a:latin typeface="TimesNewRomanPS-BoldMT"/>
              </a:rPr>
              <a:t>__________________</a:t>
            </a:r>
          </a:p>
          <a:p>
            <a:pPr algn="l"/>
            <a:r>
              <a:rPr lang="en-US" sz="1200" b="0" i="0" u="none" strike="noStrike" baseline="0" dirty="0" smtClean="0">
                <a:latin typeface="TimesNewRomanPSMT"/>
              </a:rPr>
              <a:t>b. If public:</a:t>
            </a:r>
          </a:p>
          <a:p>
            <a:pPr algn="l"/>
            <a:r>
              <a:rPr lang="en-US" sz="1200" b="0" i="0" u="none" strike="noStrike" baseline="0" dirty="0" smtClean="0">
                <a:latin typeface="TimesNewRomanPSMT"/>
              </a:rPr>
              <a:t>(1) Is there a separate charge made for sewer use? Yes </a:t>
            </a:r>
            <a:r>
              <a:rPr lang="en-US" sz="1200" b="1" i="0" u="none" strike="noStrike" baseline="0" dirty="0" smtClean="0">
                <a:latin typeface="TimesNewRomanPS-BoldMT"/>
              </a:rPr>
              <a:t>______ </a:t>
            </a:r>
            <a:r>
              <a:rPr lang="en-US" sz="1200" b="0" i="0" u="none" strike="noStrike" baseline="0" dirty="0" smtClean="0">
                <a:latin typeface="TimesNewRomanPSMT"/>
              </a:rPr>
              <a:t>No </a:t>
            </a:r>
            <a:r>
              <a:rPr lang="en-US" sz="1200" b="1" i="0" u="none" strike="noStrike" baseline="0" dirty="0" smtClean="0">
                <a:latin typeface="TimesNewRomanPS-BoldMT"/>
              </a:rPr>
              <a:t>______</a:t>
            </a:r>
          </a:p>
          <a:p>
            <a:pPr algn="l"/>
            <a:r>
              <a:rPr lang="en-US" sz="1200" b="0" i="0" u="none" strike="noStrike" baseline="0" dirty="0" smtClean="0">
                <a:latin typeface="TimesNewRomanPSMT"/>
              </a:rPr>
              <a:t>(2) If separate charge, is it a flat amount or metered? </a:t>
            </a:r>
            <a:r>
              <a:rPr lang="en-US" sz="1200" b="1" i="0" u="none" strike="noStrike" baseline="0" dirty="0" smtClean="0">
                <a:latin typeface="TimesNewRomanPS-BoldMT"/>
              </a:rPr>
              <a:t>_____________________</a:t>
            </a:r>
          </a:p>
          <a:p>
            <a:pPr algn="l"/>
            <a:r>
              <a:rPr lang="en-US" sz="1200" b="0" i="0" u="none" strike="noStrike" baseline="0" dirty="0" smtClean="0">
                <a:latin typeface="TimesNewRomanPSMT"/>
              </a:rPr>
              <a:t>(3) If flat amount, please state amount and due dates: </a:t>
            </a:r>
            <a:r>
              <a:rPr lang="en-US" sz="1200" b="1" i="0" u="none" strike="noStrike" baseline="0" dirty="0" smtClean="0">
                <a:latin typeface="TimesNewRomanPS-BoldMT"/>
              </a:rPr>
              <a:t>___________________</a:t>
            </a:r>
          </a:p>
          <a:p>
            <a:pPr algn="l"/>
            <a:r>
              <a:rPr lang="en-US" sz="1200" b="0" i="0" u="none" strike="noStrike" baseline="0" dirty="0" smtClean="0">
                <a:latin typeface="TimesNewRomanPSMT"/>
              </a:rPr>
              <a:t>(4) Are there any unpaid sewer charges? Yes </a:t>
            </a:r>
            <a:r>
              <a:rPr lang="en-US" sz="1200" b="1" i="0" u="none" strike="noStrike" baseline="0" dirty="0" smtClean="0">
                <a:latin typeface="TimesNewRomanPS-BoldMT"/>
              </a:rPr>
              <a:t>______ </a:t>
            </a:r>
            <a:r>
              <a:rPr lang="en-US" sz="1200" b="0" i="0" u="none" strike="noStrike" baseline="0" dirty="0" smtClean="0">
                <a:latin typeface="TimesNewRomanPSMT"/>
              </a:rPr>
              <a:t>No </a:t>
            </a:r>
            <a:r>
              <a:rPr lang="en-US" sz="1200" b="1" i="0" u="none" strike="noStrike" baseline="0" dirty="0" smtClean="0">
                <a:latin typeface="TimesNewRomanPS-BoldMT"/>
              </a:rPr>
              <a:t>______</a:t>
            </a:r>
          </a:p>
          <a:p>
            <a:pPr algn="l"/>
            <a:r>
              <a:rPr lang="en-US" sz="1200" b="0" i="0" u="none" strike="noStrike" baseline="0" dirty="0" smtClean="0">
                <a:latin typeface="TimesNewRomanPSMT"/>
              </a:rPr>
              <a:t>If yes, state the amount: </a:t>
            </a:r>
            <a:r>
              <a:rPr lang="en-US" sz="1200" b="1" i="0" u="none" strike="noStrike" baseline="0" dirty="0" smtClean="0">
                <a:latin typeface="TimesNewRomanPS-BoldMT"/>
              </a:rPr>
              <a:t>____________________</a:t>
            </a:r>
          </a:p>
          <a:p>
            <a:pPr algn="l"/>
            <a:r>
              <a:rPr lang="en-US" sz="1200" b="0" i="0" u="none" strike="noStrike" baseline="0" dirty="0" smtClean="0">
                <a:latin typeface="TimesNewRomanPSMT"/>
              </a:rPr>
              <a:t>   10. Air conditioning problems? If yes, explain: </a:t>
            </a:r>
            <a:r>
              <a:rPr lang="en-US" sz="1800" b="1" i="0" u="none" strike="noStrike" baseline="0" dirty="0" smtClean="0">
                <a:latin typeface="TimesNewRomanPS-BoldMT"/>
              </a:rPr>
              <a:t>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0" i="0" u="none" strike="noStrike" baseline="0" dirty="0" smtClean="0">
                <a:latin typeface="TimesNewRomanPSMT"/>
              </a:rPr>
              <a:t>Air Conditioning type: Central </a:t>
            </a:r>
            <a:r>
              <a:rPr lang="en-US" sz="1800" b="1" i="0" u="none" strike="noStrike" baseline="0" dirty="0" smtClean="0">
                <a:latin typeface="TimesNewRomanPS-BoldMT"/>
              </a:rPr>
              <a:t>_________ </a:t>
            </a:r>
            <a:r>
              <a:rPr lang="en-US" sz="1200" b="0" i="0" u="none" strike="noStrike" baseline="0" dirty="0" smtClean="0">
                <a:latin typeface="TimesNewRomanPSMT"/>
              </a:rPr>
              <a:t>Window </a:t>
            </a:r>
            <a:r>
              <a:rPr lang="en-US" sz="1800" b="1" i="0" u="none" strike="noStrike" baseline="0" dirty="0" smtClean="0">
                <a:latin typeface="TimesNewRomanPS-BoldMT"/>
              </a:rPr>
              <a:t>_________ </a:t>
            </a:r>
            <a:r>
              <a:rPr lang="en-US" sz="1200" b="0" i="0" u="none" strike="noStrike" baseline="0" dirty="0" smtClean="0">
                <a:latin typeface="TimesNewRomanPSMT"/>
              </a:rPr>
              <a:t>Other </a:t>
            </a:r>
            <a:r>
              <a:rPr lang="en-US" sz="1800" b="1" i="0" u="none" strike="noStrike" baseline="0" dirty="0" smtClean="0">
                <a:latin typeface="TimesNewRomanPS-BoldMT"/>
              </a:rPr>
              <a:t>_________</a:t>
            </a:r>
          </a:p>
          <a:p>
            <a:pPr algn="l"/>
            <a:r>
              <a:rPr lang="en-US" sz="1200" b="1" i="0" u="none" strike="noStrike" baseline="0" dirty="0" smtClean="0">
                <a:latin typeface="TimesNewRomanPS-BoldMT"/>
              </a:rPr>
              <a:t>   </a:t>
            </a:r>
            <a:r>
              <a:rPr lang="en-US" sz="1200" b="0" i="0" u="none" strike="noStrike" baseline="0" dirty="0" smtClean="0">
                <a:latin typeface="TimesNewRomanPSMT"/>
              </a:rPr>
              <a:t>11. Electrical System problems? If yes, explain: </a:t>
            </a:r>
            <a:r>
              <a:rPr lang="en-US" sz="1800" b="1" i="0" u="none" strike="noStrike" baseline="0" dirty="0" smtClean="0">
                <a:latin typeface="TimesNewRomanPS-BoldMT"/>
              </a:rPr>
              <a:t>__________________________</a:t>
            </a:r>
          </a:p>
          <a:p>
            <a:pPr algn="l"/>
            <a:r>
              <a:rPr lang="en-US" sz="1200" b="0" i="0" u="none" strike="noStrike" baseline="0" dirty="0" smtClean="0">
                <a:latin typeface="TimesNewRomanPSMT"/>
              </a:rPr>
              <a:t>12. Are you aware of any problem with the well or domestic water quality, quantity, recovery,</a:t>
            </a:r>
          </a:p>
          <a:p>
            <a:pPr algn="l"/>
            <a:r>
              <a:rPr lang="en-US" sz="1200" b="0" i="0" u="none" strike="noStrike" baseline="0" dirty="0" smtClean="0">
                <a:latin typeface="TimesNewRomanPSMT"/>
              </a:rPr>
              <a:t>and/or pressure? If yes, explain: </a:t>
            </a:r>
            <a:r>
              <a:rPr lang="en-US" sz="1800" b="1" i="0" u="none" strike="noStrike" baseline="0" dirty="0" smtClean="0">
                <a:latin typeface="TimesNewRomanPS-BoldMT"/>
              </a:rPr>
              <a:t>______________________________________________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0" i="0" u="none" strike="noStrike" baseline="0" dirty="0" smtClean="0">
                <a:latin typeface="TimesNewRomanPSMT"/>
              </a:rPr>
              <a:t>   a. Was well water tested for contaminants/volatile organic compounds? If yes, attach a copy of the report.</a:t>
            </a:r>
          </a:p>
          <a:p>
            <a:pPr algn="l"/>
            <a:r>
              <a:rPr lang="en-US" sz="1200" b="0" i="0" u="none" strike="noStrike" baseline="0" dirty="0" smtClean="0">
                <a:latin typeface="TimesNewRomanPSMT"/>
              </a:rPr>
              <a:t>   b. Are there any unpaid water charges? If yes, state the amount: </a:t>
            </a:r>
            <a:r>
              <a:rPr lang="en-US" sz="1800" b="1" i="0" u="none" strike="noStrike" baseline="0" dirty="0" smtClean="0">
                <a:latin typeface="TimesNewRomanPS-BoldMT"/>
              </a:rPr>
              <a:t>_____________________________</a:t>
            </a:r>
          </a:p>
          <a:p>
            <a:pPr algn="l"/>
            <a:r>
              <a:rPr lang="en-US" sz="1200" b="0" i="0" u="none" strike="noStrike" baseline="0" dirty="0" smtClean="0">
                <a:latin typeface="TimesNewRomanPSMT"/>
              </a:rPr>
              <a:t>   c. Is there a separate expense for water usage? If yes, state if flat or metered, give the amount and explain:</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13. Electronic security problems? If yes, explain: </a:t>
            </a:r>
            <a:r>
              <a:rPr lang="en-US" sz="1800" b="1" i="0" u="none" strike="noStrike" baseline="0" dirty="0" smtClean="0">
                <a:latin typeface="TimesNewRomanPS-BoldMT"/>
              </a:rPr>
              <a:t>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14. Are there carbon monoxide or smoke detectors located in a dwelling on the property? If yes, state the</a:t>
            </a:r>
          </a:p>
          <a:p>
            <a:pPr algn="l"/>
            <a:r>
              <a:rPr lang="en-US" sz="1200" b="0" i="0" u="none" strike="noStrike" baseline="0" dirty="0" smtClean="0">
                <a:latin typeface="TimesNewRomanPSMT"/>
              </a:rPr>
              <a:t>number of such detectors and whether there have been any problems with such detectors.</a:t>
            </a:r>
          </a:p>
          <a:p>
            <a:pPr algn="l"/>
            <a:r>
              <a:rPr lang="en-US" sz="1200" b="1" i="0" u="none" strike="noStrike" baseline="0" dirty="0" smtClean="0">
                <a:latin typeface="TimesNewRomanPS-BoldMT"/>
              </a:rPr>
              <a:t>__________________________________________________________________________________</a:t>
            </a:r>
          </a:p>
          <a:p>
            <a:pPr algn="l"/>
            <a:r>
              <a:rPr lang="en-US" sz="1200" b="1" i="0" u="none" strike="noStrike" baseline="0" dirty="0" smtClean="0">
                <a:latin typeface="TimesNewRomanPS-BoldMT"/>
              </a:rPr>
              <a:t>__________________________________________________________________________________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15. Fire sprinkler system problems? If yes, explain: </a:t>
            </a:r>
            <a:r>
              <a:rPr lang="en-US" sz="1800" b="1" i="0" u="none" strike="noStrike" baseline="0" dirty="0" smtClean="0">
                <a:latin typeface="TimesNewRomanPS-BoldMT"/>
              </a:rPr>
              <a:t>____________________________________</a:t>
            </a:r>
          </a:p>
          <a:p>
            <a:pPr algn="l"/>
            <a:r>
              <a:rPr lang="en-US" sz="1000" b="0" i="0" u="none" strike="noStrike" baseline="0" dirty="0" smtClean="0">
                <a:latin typeface="TimesNewRomanPSMT"/>
              </a:rPr>
              <a:t>16. Foundation/slab problems/settling? If yes, explain: </a:t>
            </a:r>
            <a:r>
              <a:rPr lang="en-US" sz="1200" b="1" i="0" u="none" strike="noStrike" baseline="0" dirty="0" smtClean="0">
                <a:latin typeface="TimesNewRomanPS-BoldMT"/>
              </a:rPr>
              <a:t>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17. Basement Water/Seepage/Dampness? If yes, explain amount, frequency and location.</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18. Sump pump problems? If yes, explain: </a:t>
            </a:r>
            <a:r>
              <a:rPr lang="en-US" sz="1200" b="1" i="0" u="none" strike="noStrike" baseline="0" dirty="0" smtClean="0">
                <a:latin typeface="TimesNewRomanPS-BoldMT"/>
              </a:rPr>
              <a:t>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19. Roof leaks? If yes, explain: </a:t>
            </a:r>
            <a:r>
              <a:rPr lang="en-US" sz="1200" b="1" i="0" u="none" strike="noStrike" baseline="0" dirty="0" smtClean="0">
                <a:latin typeface="TimesNewRomanPS-BoldMT"/>
              </a:rPr>
              <a:t>_________________________________________________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0" i="0" u="none" strike="noStrike" baseline="0" dirty="0" smtClean="0">
                <a:latin typeface="TimesNewRomanPSMT"/>
              </a:rPr>
              <a:t>Roof type: </a:t>
            </a:r>
            <a:r>
              <a:rPr lang="en-US" sz="1000" b="1" i="0" u="none" strike="noStrike" baseline="0" dirty="0" smtClean="0">
                <a:latin typeface="TimesNewRomanPS-BoldMT"/>
              </a:rPr>
              <a:t>_____________________________________ </a:t>
            </a:r>
            <a:r>
              <a:rPr lang="en-US" sz="1000" b="0" i="0" u="none" strike="noStrike" baseline="0" dirty="0" smtClean="0">
                <a:latin typeface="TimesNewRomanPSMT"/>
              </a:rPr>
              <a:t>Age: </a:t>
            </a:r>
            <a:r>
              <a:rPr lang="en-US" sz="1000" b="1" i="0" u="none" strike="noStrike" baseline="0" dirty="0" smtClean="0">
                <a:latin typeface="TimesNewRomanPS-BoldMT"/>
              </a:rPr>
              <a:t>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20. Interior walls/ceiling problems? If yes, explain: </a:t>
            </a:r>
            <a:r>
              <a:rPr lang="en-US" sz="1200" b="1" i="0" u="none" strike="noStrike" baseline="0" dirty="0" smtClean="0">
                <a:latin typeface="TimesNewRomanPS-BoldMT"/>
              </a:rPr>
              <a:t>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21. Exterior siding problems? If yes, explain: </a:t>
            </a:r>
            <a:r>
              <a:rPr lang="en-US" sz="1200" b="1" i="0" u="none" strike="noStrike" baseline="0" dirty="0" smtClean="0">
                <a:latin typeface="TimesNewRomanPS-BoldMT"/>
              </a:rPr>
              <a:t>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22. Floor problems? If yes, explain: </a:t>
            </a:r>
            <a:r>
              <a:rPr lang="en-US" sz="1200" b="1" i="0" u="none" strike="noStrike" baseline="0" dirty="0" smtClean="0">
                <a:latin typeface="TimesNewRomanPS-BoldMT"/>
              </a:rPr>
              <a:t>______________________________________________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23. Chimney/fireplace/wood or coal stove problems? If yes, explain: </a:t>
            </a:r>
            <a:r>
              <a:rPr lang="en-US" sz="1200" b="1" i="0" u="none" strike="noStrike" baseline="0" dirty="0" smtClean="0">
                <a:latin typeface="TimesNewRomanPS-BoldMT"/>
              </a:rPr>
              <a:t>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24. Fire/smoke damage? If yes, explain: </a:t>
            </a:r>
            <a:r>
              <a:rPr lang="en-US" sz="1200" b="1" i="0" u="none" strike="noStrike" baseline="0" dirty="0" smtClean="0">
                <a:latin typeface="TimesNewRomanPS-BoldMT"/>
              </a:rPr>
              <a:t>___________________________________________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25. Patio/deck problems? If yes, explain: </a:t>
            </a:r>
            <a:r>
              <a:rPr lang="en-US" sz="1200" b="1" i="0" u="none" strike="noStrike" baseline="0" dirty="0" smtClean="0">
                <a:latin typeface="TimesNewRomanPS-BoldMT"/>
              </a:rPr>
              <a:t>___________________________________________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0" i="0" u="none" strike="noStrike" baseline="0" dirty="0" smtClean="0">
                <a:latin typeface="TimesNewRomanPSMT"/>
              </a:rPr>
              <a:t>If made of wood, is wood treated or untreated? </a:t>
            </a:r>
            <a:r>
              <a:rPr lang="en-US" sz="1000" b="1" i="0" u="none" strike="noStrike" baseline="0" dirty="0" smtClean="0">
                <a:latin typeface="TimesNewRomanPS-BoldMT"/>
              </a:rPr>
              <a:t>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26. Driveway problems? If yes, explain: </a:t>
            </a:r>
            <a:r>
              <a:rPr lang="en-US" sz="1200" b="1" i="0" u="none" strike="noStrike" baseline="0" dirty="0" smtClean="0">
                <a:latin typeface="TimesNewRomanPS-BoldMT"/>
              </a:rPr>
              <a:t>___________________________________________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27. Termite/insect/rodent/pest infestation problems? If yes, explain: </a:t>
            </a:r>
            <a:r>
              <a:rPr lang="en-US" sz="1200" b="1" i="0" u="none" strike="noStrike" baseline="0" dirty="0" smtClean="0">
                <a:latin typeface="TimesNewRomanPS-BoldMT"/>
              </a:rPr>
              <a:t>_________________________</a:t>
            </a:r>
          </a:p>
          <a:p>
            <a:pPr algn="l"/>
            <a:r>
              <a:rPr lang="en-US" sz="1200" b="1" i="0" u="none" strike="noStrike" baseline="0" dirty="0" smtClean="0">
                <a:latin typeface="TimesNewRomanPS-BoldMT"/>
              </a:rPr>
              <a:t>_____________________________________________________________________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28. Is house insulated? If yes, type </a:t>
            </a:r>
            <a:r>
              <a:rPr lang="en-US" sz="1000" b="1" i="0" u="none" strike="noStrike" baseline="0" dirty="0" smtClean="0">
                <a:latin typeface="TimesNewRomanPS-BoldMT"/>
              </a:rPr>
              <a:t>_______________________ </a:t>
            </a:r>
            <a:r>
              <a:rPr lang="en-US" sz="1000" b="0" i="0" u="none" strike="noStrike" baseline="0" dirty="0" smtClean="0">
                <a:latin typeface="TimesNewRomanPSMT"/>
              </a:rPr>
              <a:t>Location </a:t>
            </a:r>
            <a:r>
              <a:rPr lang="en-US" sz="1000" b="1" i="0" u="none" strike="noStrike" baseline="0" dirty="0" smtClean="0">
                <a:latin typeface="TimesNewRomanPS-BoldMT"/>
              </a:rPr>
              <a:t>__________________________</a:t>
            </a:r>
          </a:p>
          <a:p>
            <a:pPr algn="l"/>
            <a:r>
              <a:rPr lang="en-US" sz="1000" b="1" i="0" u="none" strike="noStrike" baseline="0" dirty="0" smtClean="0">
                <a:latin typeface="TimesNewRomanPS-BoldMT"/>
              </a:rPr>
              <a:t>   </a:t>
            </a:r>
            <a:r>
              <a:rPr lang="en-US" sz="1000" b="0" i="0" u="none" strike="noStrike" baseline="0" dirty="0" smtClean="0">
                <a:latin typeface="TimesNewRomanPSMT"/>
              </a:rPr>
              <a:t>29. Rot and water damage problems? If yes, explain: </a:t>
            </a:r>
            <a:r>
              <a:rPr lang="en-US" sz="1200" b="1" i="0" u="none" strike="noStrike" baseline="0" dirty="0" smtClean="0">
                <a:latin typeface="TimesNewRomanPS-BoldMT"/>
              </a:rPr>
              <a:t>___________________________________</a:t>
            </a:r>
          </a:p>
          <a:p>
            <a:pPr algn="l"/>
            <a:r>
              <a:rPr lang="en-US" sz="1200" b="0" i="0" u="none" strike="noStrike" baseline="0" dirty="0" smtClean="0">
                <a:latin typeface="TimesNewRomanPSMT"/>
              </a:rPr>
              <a:t>30. Water drainage problems? If yes, explain: </a:t>
            </a:r>
            <a:r>
              <a:rPr lang="en-US" sz="1800" b="1" i="0" u="none" strike="noStrike" baseline="0" dirty="0" smtClean="0">
                <a:latin typeface="TimesNewRomanPS-BoldMT"/>
              </a:rPr>
              <a:t>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31. Are asbestos containing insulation or building materials present? If yes, location </a:t>
            </a:r>
            <a:r>
              <a:rPr lang="en-US" sz="1800" b="1" i="0" u="none" strike="noStrike" baseline="0" dirty="0" smtClean="0">
                <a:latin typeface="TimesNewRomanPS-BoldMT"/>
              </a:rPr>
              <a:t>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32. Is lead paint present? If yes, location </a:t>
            </a:r>
            <a:r>
              <a:rPr lang="en-US" sz="1800" b="1" i="0" u="none" strike="noStrike" baseline="0" dirty="0" smtClean="0">
                <a:latin typeface="TimesNewRomanPS-BoldMT"/>
              </a:rPr>
              <a:t>____________________________________________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33. Is lead plumbing present? If yes, location </a:t>
            </a:r>
            <a:r>
              <a:rPr lang="en-US" sz="1800" b="1" i="0" u="none" strike="noStrike" baseline="0" dirty="0" smtClean="0">
                <a:latin typeface="TimesNewRomanPS-BoldMT"/>
              </a:rPr>
              <a:t>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34. Has test for radon been done? If yes, attach copy of report.</a:t>
            </a:r>
          </a:p>
          <a:p>
            <a:pPr algn="l"/>
            <a:r>
              <a:rPr lang="en-US" sz="1200" b="0" i="0" u="none" strike="noStrike" baseline="0" dirty="0" smtClean="0">
                <a:latin typeface="TimesNewRomanPSMT"/>
              </a:rPr>
              <a:t>State whether a radon control system is in place, or whether a radon control system has been in place</a:t>
            </a:r>
          </a:p>
          <a:p>
            <a:pPr algn="l"/>
            <a:r>
              <a:rPr lang="en-US" sz="1200" b="0" i="0" u="none" strike="noStrike" baseline="0" dirty="0" smtClean="0">
                <a:latin typeface="TimesNewRomanPSMT"/>
              </a:rPr>
              <a:t>in the previous twelve months. If yes, explain. </a:t>
            </a:r>
            <a:r>
              <a:rPr lang="en-US" sz="1800" b="1" i="0" u="none" strike="noStrike" baseline="0" dirty="0" smtClean="0">
                <a:latin typeface="TimesNewRomanPS-BoldMT"/>
              </a:rPr>
              <a:t>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35. Does the property include any leased items? If yes, explain.</a:t>
            </a:r>
          </a:p>
          <a:p>
            <a:pPr algn="l"/>
            <a:r>
              <a:rPr lang="en-US" sz="1200" b="0" i="0" u="none" strike="noStrike" baseline="0" dirty="0" smtClean="0">
                <a:latin typeface="TimesNewRomanPSMT"/>
              </a:rPr>
              <a:t>(Items to be listed include, but are not limited to: propane fuel tanks, water heaters, major appliances,</a:t>
            </a:r>
          </a:p>
          <a:p>
            <a:pPr algn="l"/>
            <a:r>
              <a:rPr lang="en-US" sz="1200" b="0" i="0" u="none" strike="noStrike" baseline="0" dirty="0" smtClean="0">
                <a:latin typeface="TimesNewRomanPSMT"/>
              </a:rPr>
              <a:t>alarm systems and solar devices.) </a:t>
            </a:r>
            <a:r>
              <a:rPr lang="en-US" sz="1800" b="1" i="0" u="none" strike="noStrike" baseline="0" dirty="0" smtClean="0">
                <a:latin typeface="TimesNewRomanPS-BoldMT"/>
              </a:rPr>
              <a:t>_____________________________________________</a:t>
            </a:r>
          </a:p>
          <a:p>
            <a:pPr algn="l"/>
            <a:r>
              <a:rPr lang="en-US" sz="1200" b="1" i="0" u="none" strike="noStrike" baseline="0" dirty="0" smtClean="0">
                <a:latin typeface="TimesNewRomanPS-BoldMT"/>
              </a:rPr>
              <a:t>   </a:t>
            </a:r>
            <a:r>
              <a:rPr lang="en-US" sz="1200" b="0" i="0" u="none" strike="noStrike" baseline="0" dirty="0" smtClean="0">
                <a:latin typeface="TimesNewRomanPSMT"/>
              </a:rPr>
              <a:t>36. Is the property subject to any types of land use restrictions, other than those contained within the</a:t>
            </a:r>
          </a:p>
          <a:p>
            <a:pPr algn="l"/>
            <a:r>
              <a:rPr lang="en-US" sz="1200" b="0" i="0" u="none" strike="noStrike" baseline="0" dirty="0" smtClean="0">
                <a:latin typeface="TimesNewRomanPSMT"/>
              </a:rPr>
              <a:t>property’s chain of title or that are necessary to comply with state laws or municipal zoning? </a:t>
            </a:r>
            <a:r>
              <a:rPr lang="en-US" sz="1800" b="1" i="0" u="none" strike="noStrike" baseline="0" dirty="0" smtClean="0">
                <a:latin typeface="TimesNewRomanPS-BoldMT"/>
              </a:rPr>
              <a:t>______</a:t>
            </a:r>
          </a:p>
          <a:p>
            <a:pPr algn="l"/>
            <a:r>
              <a:rPr lang="en-US" sz="1200" b="0" i="0" u="none" strike="noStrike" baseline="0" dirty="0" smtClean="0">
                <a:latin typeface="TimesNewRomanPSMT"/>
              </a:rPr>
              <a:t>If yes, explain. </a:t>
            </a:r>
            <a:r>
              <a:rPr lang="en-US" sz="1800" b="1" i="0" u="none" strike="noStrike" baseline="0" dirty="0" smtClean="0">
                <a:latin typeface="TimesNewRomanPS-BoldMT"/>
              </a:rPr>
              <a:t>__________________________________________________________</a:t>
            </a:r>
          </a:p>
          <a:p>
            <a:pPr algn="l"/>
            <a:r>
              <a:rPr lang="en-US" sz="1800" b="1" i="0" u="none" strike="noStrike" baseline="0" dirty="0" smtClean="0">
                <a:latin typeface="TimesNewRomanPS-BoldMT"/>
              </a:rPr>
              <a:t>_____________________________________________________________________</a:t>
            </a:r>
          </a:p>
          <a:p>
            <a:pPr algn="l"/>
            <a:r>
              <a:rPr lang="en-US" sz="1600" b="0" i="0" u="none" strike="noStrike" baseline="0" dirty="0" smtClean="0">
                <a:latin typeface="TimesNewRomanPSMT"/>
              </a:rPr>
              <a:t>   37. Is the property located in a common interest community? If yes, is it subject to any</a:t>
            </a:r>
          </a:p>
          <a:p>
            <a:pPr algn="l"/>
            <a:r>
              <a:rPr lang="en-US" sz="1600" b="0" i="0" u="none" strike="noStrike" baseline="0" dirty="0" smtClean="0">
                <a:latin typeface="TimesNewRomanPSMT"/>
              </a:rPr>
              <a:t>community or association dues or fees?</a:t>
            </a:r>
          </a:p>
          <a:p>
            <a:pPr algn="l"/>
            <a:r>
              <a:rPr lang="en-US" sz="1600" b="0" i="0" u="none" strike="noStrike" baseline="0" dirty="0" smtClean="0">
                <a:latin typeface="TimesNewRomanPSMT"/>
              </a:rPr>
              <a:t>   38. Do you have any knowledge of prior or pending litigation, government agency or</a:t>
            </a:r>
          </a:p>
          <a:p>
            <a:pPr algn="l"/>
            <a:r>
              <a:rPr lang="en-US" sz="1600" b="0" i="0" u="none" strike="noStrike" baseline="0" dirty="0" smtClean="0">
                <a:latin typeface="TimesNewRomanPSMT"/>
              </a:rPr>
              <a:t>administrative actions, orders or liens on the property related to the release of any hazardous</a:t>
            </a:r>
          </a:p>
          <a:p>
            <a:pPr algn="l"/>
            <a:r>
              <a:rPr lang="en-US" sz="1600" b="0" i="0" u="none" strike="noStrike" baseline="0" dirty="0" smtClean="0">
                <a:latin typeface="TimesNewRomanPSMT"/>
              </a:rPr>
              <a:t>substance? If yes, please explain.</a:t>
            </a:r>
          </a:p>
          <a:p>
            <a:pPr algn="l"/>
            <a:r>
              <a:rPr lang="en-US" sz="1600" b="0" i="0" u="none" strike="noStrike" baseline="0" dirty="0" smtClean="0">
                <a:latin typeface="TimesNewRomanPSMT"/>
              </a:rPr>
              <a:t>The Seller should use this area to further explain any item above. Attach additional pages if necessary and indicate here</a:t>
            </a:r>
          </a:p>
          <a:p>
            <a:pPr algn="l"/>
            <a:r>
              <a:rPr lang="en-US" sz="1800" b="1" i="0" u="none" strike="noStrike" baseline="0" dirty="0" smtClean="0">
                <a:latin typeface="TimesNewRomanPS-BoldMT"/>
              </a:rPr>
              <a:t>_______ </a:t>
            </a:r>
            <a:r>
              <a:rPr lang="en-US" sz="1600" b="0" i="0" u="none" strike="noStrike" baseline="0" dirty="0" smtClean="0">
                <a:latin typeface="TimesNewRomanPSMT"/>
              </a:rPr>
              <a:t>the number of additional pages attached.</a:t>
            </a:r>
          </a:p>
          <a:p>
            <a:pPr algn="l"/>
            <a:r>
              <a:rPr lang="en-US" sz="1800" b="1" i="0" u="none" strike="noStrike" baseline="0" dirty="0" smtClean="0">
                <a:latin typeface="TimesNewRomanPS-BoldMT"/>
              </a:rPr>
              <a:t>I. Seller’s Certification</a:t>
            </a:r>
          </a:p>
          <a:p>
            <a:pPr algn="l"/>
            <a:r>
              <a:rPr lang="en-US" sz="1800" b="1" i="0" u="none" strike="noStrike" baseline="0" dirty="0" smtClean="0">
                <a:latin typeface="TimesNewRomanPS-BoldMT"/>
              </a:rPr>
              <a:t>To the extent of the Seller(s) knowledge as a property owner, the Seller acknowledges that the</a:t>
            </a:r>
          </a:p>
          <a:p>
            <a:pPr algn="l"/>
            <a:r>
              <a:rPr lang="en-US" sz="1800" b="1" i="0" u="none" strike="noStrike" baseline="0" dirty="0" smtClean="0">
                <a:latin typeface="TimesNewRomanPS-BoldMT"/>
              </a:rPr>
              <a:t>information contained above is true and accurate for those areas of the property listed. In the event a</a:t>
            </a:r>
          </a:p>
          <a:p>
            <a:pPr algn="l"/>
            <a:r>
              <a:rPr lang="en-US" sz="1800" b="1" i="0" u="none" strike="noStrike" baseline="0" dirty="0" smtClean="0">
                <a:latin typeface="TimesNewRomanPS-BoldMT"/>
              </a:rPr>
              <a:t>real estate broker or salesperson is utilized, the Seller authorizes the broker or salesperson to provide the</a:t>
            </a:r>
          </a:p>
          <a:p>
            <a:pPr algn="l"/>
            <a:r>
              <a:rPr lang="en-US" sz="1800" b="1" i="0" u="none" strike="noStrike" baseline="0" dirty="0" smtClean="0">
                <a:latin typeface="TimesNewRomanPS-BoldMT"/>
              </a:rPr>
              <a:t>above information to prospective buyers, selling agents or buyer’s agents.</a:t>
            </a:r>
          </a:p>
          <a:p>
            <a:pPr algn="l"/>
            <a:r>
              <a:rPr lang="en-US" sz="1800" b="1" i="0" u="none" strike="noStrike" baseline="0" dirty="0" smtClean="0">
                <a:latin typeface="TimesNewRomanPS-BoldMT"/>
              </a:rPr>
              <a:t>Date _____________Seller ___________________________________Seller</a:t>
            </a:r>
          </a:p>
          <a:p>
            <a:pPr algn="l"/>
            <a:r>
              <a:rPr lang="en-US" sz="1800" b="1" i="0" u="none" strike="noStrike" baseline="0" dirty="0" smtClean="0">
                <a:latin typeface="TimesNewRomanPS-BoldMT"/>
              </a:rPr>
              <a:t>{Signature} {Type or Print}</a:t>
            </a:r>
          </a:p>
          <a:p>
            <a:pPr algn="l"/>
            <a:r>
              <a:rPr lang="en-US" sz="1800" b="1" i="0" u="none" strike="noStrike" baseline="0" dirty="0" smtClean="0">
                <a:latin typeface="TimesNewRomanPS-BoldMT"/>
              </a:rPr>
              <a:t>Date _____________Seller ___________________________________Seller</a:t>
            </a:r>
          </a:p>
          <a:p>
            <a:pPr algn="l"/>
            <a:r>
              <a:rPr lang="en-US" sz="1800" b="1" i="0" u="none" strike="noStrike" baseline="0" dirty="0" smtClean="0">
                <a:latin typeface="TimesNewRomanPS-BoldMT"/>
              </a:rPr>
              <a:t>{Signature}</a:t>
            </a:r>
          </a:p>
          <a:p>
            <a:pPr algn="l"/>
            <a:r>
              <a:rPr lang="en-US" sz="1200" b="1" i="0" u="none" strike="noStrike" baseline="0" dirty="0" smtClean="0">
                <a:latin typeface="TimesNewRomanPS-BoldMT"/>
              </a:rPr>
              <a:t>II. Responsibilities of Real Estate Brokers</a:t>
            </a:r>
          </a:p>
          <a:p>
            <a:pPr algn="l"/>
            <a:r>
              <a:rPr lang="en-US" sz="1200" b="1" i="0" u="none" strike="noStrike" baseline="0" dirty="0" smtClean="0">
                <a:latin typeface="TimesNewRomanPS-BoldMT"/>
              </a:rPr>
              <a:t>This report in no way relieves a real estate broker of his or her obligation under the provisions of Section 20-328-5a of the</a:t>
            </a:r>
          </a:p>
          <a:p>
            <a:pPr algn="l"/>
            <a:r>
              <a:rPr lang="en-US" sz="1200" b="1" i="0" u="none" strike="noStrike" baseline="0" dirty="0" smtClean="0">
                <a:latin typeface="TimesNewRomanPS-BoldMT"/>
              </a:rPr>
              <a:t>Regulations of Connecticut State Agencies to disclose any material facts. Failure to do so could result in punitive action taken</a:t>
            </a:r>
          </a:p>
          <a:p>
            <a:pPr algn="l"/>
            <a:r>
              <a:rPr lang="en-US" sz="1200" b="1" i="0" u="none" strike="noStrike" baseline="0" dirty="0" smtClean="0">
                <a:latin typeface="TimesNewRomanPS-BoldMT"/>
              </a:rPr>
              <a:t>against the broker, such as fines, suspension or revocation of license.</a:t>
            </a:r>
          </a:p>
          <a:p>
            <a:pPr algn="l"/>
            <a:r>
              <a:rPr lang="en-US" sz="1200" b="1" i="0" u="none" strike="noStrike" baseline="0" dirty="0" smtClean="0">
                <a:latin typeface="TimesNewRomanPS-BoldMT"/>
              </a:rPr>
              <a:t>III. Statements Not to Constitute a Warranty</a:t>
            </a:r>
          </a:p>
          <a:p>
            <a:pPr algn="l"/>
            <a:r>
              <a:rPr lang="en-US" sz="1200" b="1" i="0" u="none" strike="noStrike" baseline="0" dirty="0" smtClean="0">
                <a:latin typeface="TimesNewRomanPS-BoldMT"/>
              </a:rPr>
              <a:t>Any representations made by the seller on this report shall not constitute a warranty to the buyer.</a:t>
            </a:r>
          </a:p>
          <a:p>
            <a:pPr algn="l"/>
            <a:r>
              <a:rPr lang="en-US" sz="1200" b="1" i="0" u="none" strike="noStrike" baseline="0" dirty="0" smtClean="0">
                <a:latin typeface="TimesNewRomanPS-BoldMT"/>
              </a:rPr>
              <a:t>IV. Nature of Disclosure Report</a:t>
            </a:r>
          </a:p>
          <a:p>
            <a:pPr algn="l"/>
            <a:r>
              <a:rPr lang="en-US" sz="1200" b="1" i="0" u="none" strike="noStrike" baseline="0" dirty="0" smtClean="0">
                <a:latin typeface="TimesNewRomanPS-BoldMT"/>
              </a:rPr>
              <a:t>This residential disclosure report is not a substitute for inspections, tests, and other methods of determining the physical</a:t>
            </a:r>
          </a:p>
          <a:p>
            <a:pPr algn="l"/>
            <a:r>
              <a:rPr lang="en-US" sz="1200" b="1" i="0" u="none" strike="noStrike" baseline="0" dirty="0" smtClean="0">
                <a:latin typeface="TimesNewRomanPS-BoldMT"/>
              </a:rPr>
              <a:t>condition of the property.</a:t>
            </a:r>
          </a:p>
          <a:p>
            <a:pPr algn="l"/>
            <a:r>
              <a:rPr lang="en-US" sz="1200" b="1" i="0" u="none" strike="noStrike" baseline="0" dirty="0" smtClean="0">
                <a:latin typeface="TimesNewRomanPS-BoldMT"/>
              </a:rPr>
              <a:t>V. Information on the Residence of Convicted Felons</a:t>
            </a:r>
          </a:p>
          <a:p>
            <a:pPr algn="l"/>
            <a:r>
              <a:rPr lang="en-US" sz="1200" b="1" i="0" u="none" strike="noStrike" baseline="0" dirty="0" smtClean="0">
                <a:latin typeface="TimesNewRomanPS-BoldMT"/>
              </a:rPr>
              <a:t>Information concerning the residence address of a person convicted of a crime may be available from law enforcement</a:t>
            </a:r>
          </a:p>
          <a:p>
            <a:pPr algn="l"/>
            <a:r>
              <a:rPr lang="en-US" sz="1200" b="1" i="0" u="none" strike="noStrike" baseline="0" dirty="0" smtClean="0">
                <a:latin typeface="TimesNewRomanPS-BoldMT"/>
              </a:rPr>
              <a:t>agencies or the department of public safety.</a:t>
            </a:r>
          </a:p>
          <a:p>
            <a:pPr algn="l"/>
            <a:r>
              <a:rPr lang="en-US" sz="1200" b="1" i="0" u="none" strike="noStrike" baseline="0" dirty="0" smtClean="0">
                <a:latin typeface="TimesNewRomanPS-BoldMT"/>
              </a:rPr>
              <a:t>VI. Building Permits and Certificates of Occupancy</a:t>
            </a:r>
          </a:p>
          <a:p>
            <a:pPr algn="l"/>
            <a:r>
              <a:rPr lang="en-US" sz="1200" b="1" i="0" u="none" strike="noStrike" baseline="0" dirty="0" smtClean="0">
                <a:latin typeface="TimesNewRomanPS-BoldMT"/>
              </a:rPr>
              <a:t>Prospective buyers should consult with the municipal building official in the municipality in which the property is located to</a:t>
            </a:r>
          </a:p>
          <a:p>
            <a:pPr algn="l"/>
            <a:r>
              <a:rPr lang="en-US" sz="1200" b="1" i="0" u="none" strike="noStrike" baseline="0" dirty="0" smtClean="0">
                <a:latin typeface="TimesNewRomanPS-BoldMT"/>
              </a:rPr>
              <a:t>confirm that building permits and certificates of occupancy have been issued for work on the property.</a:t>
            </a:r>
          </a:p>
          <a:p>
            <a:pPr algn="l"/>
            <a:r>
              <a:rPr lang="en-US" sz="1200" b="1" i="0" u="none" strike="noStrike" baseline="0" dirty="0" smtClean="0">
                <a:latin typeface="TimesNewRomanPS-BoldMT"/>
              </a:rPr>
              <a:t>VII. Home Inspection</a:t>
            </a:r>
          </a:p>
          <a:p>
            <a:pPr algn="l"/>
            <a:r>
              <a:rPr lang="en-US" sz="1200" b="1" i="0" u="none" strike="noStrike" baseline="0" dirty="0" smtClean="0">
                <a:latin typeface="TimesNewRomanPS-BoldMT"/>
              </a:rPr>
              <a:t>Purchasers should have the property inspected by a licensed home inspector.</a:t>
            </a:r>
          </a:p>
          <a:p>
            <a:pPr algn="l"/>
            <a:r>
              <a:rPr lang="en-US" sz="1200" b="1" i="0" u="none" strike="noStrike" baseline="0" dirty="0" smtClean="0">
                <a:latin typeface="TimesNewRomanPS-BoldMT"/>
              </a:rPr>
              <a:t>VIII. Buyer’s Certification</a:t>
            </a:r>
          </a:p>
          <a:p>
            <a:pPr algn="l"/>
            <a:r>
              <a:rPr lang="en-US" sz="1200" b="1" i="0" u="none" strike="noStrike" baseline="0" dirty="0" smtClean="0">
                <a:latin typeface="TimesNewRomanPS-BoldMT"/>
              </a:rPr>
              <a:t>The buyer is urged to carefully inspect the property and, if desired, to have the property inspected by an expert. The buyer</a:t>
            </a:r>
          </a:p>
          <a:p>
            <a:pPr algn="l"/>
            <a:r>
              <a:rPr lang="en-US" sz="1200" b="1" i="0" u="none" strike="noStrike" baseline="0" dirty="0" smtClean="0">
                <a:latin typeface="TimesNewRomanPS-BoldMT"/>
              </a:rPr>
              <a:t>understands that there are areas of the property for which the seller has no knowledge and this disclosure statement does not</a:t>
            </a:r>
          </a:p>
          <a:p>
            <a:pPr algn="l"/>
            <a:r>
              <a:rPr lang="en-US" sz="1200" b="1" i="0" u="none" strike="noStrike" baseline="0" dirty="0" smtClean="0">
                <a:latin typeface="TimesNewRomanPS-BoldMT"/>
              </a:rPr>
              <a:t>encompass those areas. The buyer also acknowledges that the buyer has read and received a signed copy of this statement</a:t>
            </a:r>
          </a:p>
          <a:p>
            <a:pPr algn="l"/>
            <a:r>
              <a:rPr lang="en-US" sz="1200" b="1" i="0" u="none" strike="noStrike" baseline="0" dirty="0" smtClean="0">
                <a:latin typeface="TimesNewRomanPS-BoldMT"/>
              </a:rPr>
              <a:t>from the seller or seller’s agent.</a:t>
            </a:r>
          </a:p>
          <a:p>
            <a:pPr algn="l"/>
            <a:r>
              <a:rPr lang="en-US" sz="1200" b="1" i="0" u="none" strike="noStrike" baseline="0" dirty="0" smtClean="0">
                <a:latin typeface="TimesNewRomanPS-BoldMT"/>
              </a:rPr>
              <a:t>Date Buyer </a:t>
            </a:r>
            <a:r>
              <a:rPr lang="en-US" sz="1200" b="1" i="0" u="none" strike="noStrike" baseline="0" dirty="0" err="1" smtClean="0">
                <a:latin typeface="TimesNewRomanPS-BoldMT"/>
              </a:rPr>
              <a:t>Buyer</a:t>
            </a:r>
            <a:endParaRPr lang="en-US" sz="1200" b="1" i="0" u="none" strike="noStrike" baseline="0" dirty="0" smtClean="0">
              <a:latin typeface="TimesNewRomanPS-BoldMT"/>
            </a:endParaRPr>
          </a:p>
          <a:p>
            <a:pPr algn="l"/>
            <a:r>
              <a:rPr lang="en-US" sz="1200" b="1" i="0" u="none" strike="noStrike" baseline="0" dirty="0" smtClean="0">
                <a:latin typeface="TimesNewRomanPS-BoldMT"/>
              </a:rPr>
              <a:t>{Signature} {Type or Print}</a:t>
            </a:r>
          </a:p>
          <a:p>
            <a:pPr algn="l"/>
            <a:r>
              <a:rPr lang="en-US" sz="1200" b="1" i="0" u="none" strike="noStrike" baseline="0" dirty="0" smtClean="0">
                <a:latin typeface="TimesNewRomanPS-BoldMT"/>
              </a:rPr>
              <a:t>Date Buyer </a:t>
            </a:r>
            <a:r>
              <a:rPr lang="en-US" sz="1200" b="1" i="0" u="none" strike="noStrike" baseline="0" dirty="0" err="1" smtClean="0">
                <a:latin typeface="TimesNewRomanPS-BoldMT"/>
              </a:rPr>
              <a:t>Buyer</a:t>
            </a:r>
            <a:endParaRPr lang="en-US" sz="1200" b="1" i="0" u="none" strike="noStrike" baseline="0" dirty="0" smtClean="0">
              <a:latin typeface="TimesNewRomanPS-BoldMT"/>
            </a:endParaRPr>
          </a:p>
          <a:p>
            <a:pPr algn="l"/>
            <a:r>
              <a:rPr lang="en-US" sz="1200" b="1" i="0" u="none" strike="noStrike" baseline="0" dirty="0" smtClean="0">
                <a:latin typeface="TimesNewRomanPS-BoldMT"/>
              </a:rPr>
              <a:t>{Signature} {Type or Print}</a:t>
            </a:r>
          </a:p>
          <a:p>
            <a:pPr algn="l"/>
            <a:r>
              <a:rPr lang="en-US" sz="1600" b="0" i="1" u="none" strike="noStrike" baseline="0" dirty="0" smtClean="0">
                <a:latin typeface="Times New Roman" panose="02020603050405020304" pitchFamily="18" charset="0"/>
              </a:rPr>
              <a:t>Questions or Comments? Consumer Problems? Call the Department of Consumer Protection at 1-800-842-2649</a:t>
            </a:r>
          </a:p>
          <a:p>
            <a:pPr algn="l"/>
            <a:r>
              <a:rPr lang="en-US" sz="1600" b="0" i="1" u="none" strike="noStrike" baseline="0" dirty="0" smtClean="0">
                <a:latin typeface="Times New Roman" panose="02020603050405020304" pitchFamily="18" charset="0"/>
              </a:rPr>
              <a:t>www.ct.gov/dcp</a:t>
            </a:r>
            <a:endParaRPr lang="en-US" u="sng"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15</a:t>
            </a:fld>
            <a:endParaRPr lang="en-US"/>
          </a:p>
        </p:txBody>
      </p:sp>
    </p:spTree>
    <p:extLst>
      <p:ext uri="{BB962C8B-B14F-4D97-AF65-F5344CB8AC3E}">
        <p14:creationId xmlns:p14="http://schemas.microsoft.com/office/powerpoint/2010/main" val="102232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In</a:t>
            </a:r>
            <a:r>
              <a:rPr lang="en-US" sz="1200" b="0" i="0" kern="1200" baseline="0" dirty="0" smtClean="0">
                <a:solidFill>
                  <a:schemeClr val="tx1"/>
                </a:solidFill>
                <a:effectLst/>
                <a:latin typeface="Arial" charset="0"/>
                <a:ea typeface="+mn-ea"/>
                <a:cs typeface="+mn-cs"/>
              </a:rPr>
              <a:t> a</a:t>
            </a:r>
            <a:r>
              <a:rPr lang="en-US" sz="1200" b="0" i="0" kern="1200" dirty="0" smtClean="0">
                <a:solidFill>
                  <a:schemeClr val="tx1"/>
                </a:solidFill>
                <a:effectLst/>
                <a:latin typeface="Arial" charset="0"/>
                <a:ea typeface="+mn-ea"/>
                <a:cs typeface="+mn-cs"/>
              </a:rPr>
              <a:t> recent Connecticut case,</a:t>
            </a:r>
            <a:r>
              <a:rPr lang="en-US" sz="1200" b="0" i="0" kern="1200" baseline="0" dirty="0" smtClean="0">
                <a:solidFill>
                  <a:schemeClr val="tx1"/>
                </a:solidFill>
                <a:effectLst/>
                <a:latin typeface="Arial" charset="0"/>
                <a:ea typeface="+mn-ea"/>
                <a:cs typeface="+mn-cs"/>
              </a:rPr>
              <a:t> the c</a:t>
            </a:r>
            <a:r>
              <a:rPr lang="en-US" sz="1200" b="0" i="0" kern="1200" dirty="0" smtClean="0">
                <a:solidFill>
                  <a:schemeClr val="tx1"/>
                </a:solidFill>
                <a:effectLst/>
                <a:latin typeface="Arial" charset="0"/>
                <a:ea typeface="+mn-ea"/>
                <a:cs typeface="+mn-cs"/>
              </a:rPr>
              <a:t>ourt stated the importance of proper disclosure when completing a Residential Property Condition Disclosure Report.  In that case the owner of a house had covered up a substantial crack in the foundation and floor slab when he refinished the basement.  When the owner later sold the house, he stated “unknown” in response to a question about foundation problems.  Before purchasing the house the buyers completed a home inspection, but there was no way anyone could have discovered the crack.  After a heavy rain flooded the basement, the buyers subsequently discovered the crack and sued the seller. </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The contract contained the following language, which is standard in many residential real estate contracts:  “The Buyer agrees that he has inspected the Premises, is satisfied with the physical condition thereof and agrees to accept at closing the Premises in the present condition on an ‘as is’ basis.</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Neither Seller nor Seller’s agents have made any representations or warranties as to said Premises on which Buyer has relied other than as expressly set forth in this Agreement.”  The seller argued that this language was controlling and absolved the seller from any liability for any misrepresentation about the condition of the property.</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The court rejected that argument, stating that such language did not protect the seller when the misrepresentation was negligent and not innocent.  The court stated</a:t>
            </a:r>
            <a:r>
              <a:rPr lang="en-US" sz="1200" b="0" i="0" kern="1200" baseline="0" dirty="0" smtClean="0">
                <a:solidFill>
                  <a:schemeClr val="tx1"/>
                </a:solidFill>
                <a:effectLst/>
                <a:latin typeface="Arial" charset="0"/>
                <a:ea typeface="+mn-ea"/>
                <a:cs typeface="+mn-cs"/>
              </a:rPr>
              <a:t> that</a:t>
            </a:r>
            <a:r>
              <a:rPr lang="en-US" sz="1200" b="0" i="0" kern="1200" dirty="0" smtClean="0">
                <a:solidFill>
                  <a:schemeClr val="tx1"/>
                </a:solidFill>
                <a:effectLst/>
                <a:latin typeface="Arial" charset="0"/>
                <a:ea typeface="+mn-ea"/>
                <a:cs typeface="+mn-cs"/>
              </a:rPr>
              <a:t> the seller had full knowledge of the crack in the foundation and did not disclose it to the buyers.  In addition, the court placed substantial emphasis on the buyers’ inability to discover the crack through their home inspections.  The court stated that “[t]he defendant’s </a:t>
            </a:r>
            <a:r>
              <a:rPr lang="en-US" sz="1200" b="0" i="0" kern="1200" dirty="0" err="1" smtClean="0">
                <a:solidFill>
                  <a:schemeClr val="tx1"/>
                </a:solidFill>
                <a:effectLst/>
                <a:latin typeface="Arial" charset="0"/>
                <a:ea typeface="+mn-ea"/>
                <a:cs typeface="+mn-cs"/>
              </a:rPr>
              <a:t>mis</a:t>
            </a:r>
            <a:r>
              <a:rPr lang="en-US" sz="1200" b="0" i="0" kern="1200" dirty="0" smtClean="0">
                <a:solidFill>
                  <a:schemeClr val="tx1"/>
                </a:solidFill>
                <a:effectLst/>
                <a:latin typeface="Arial" charset="0"/>
                <a:ea typeface="+mn-ea"/>
                <a:cs typeface="+mn-cs"/>
              </a:rPr>
              <a:t>-statement served to conceal his </a:t>
            </a:r>
            <a:r>
              <a:rPr lang="en-US" sz="1200" b="0" i="1" kern="1200" dirty="0" smtClean="0">
                <a:solidFill>
                  <a:schemeClr val="tx1"/>
                </a:solidFill>
                <a:effectLst/>
                <a:latin typeface="Arial" charset="0"/>
                <a:ea typeface="+mn-ea"/>
                <a:cs typeface="+mn-cs"/>
              </a:rPr>
              <a:t>actual </a:t>
            </a:r>
            <a:r>
              <a:rPr lang="en-US" sz="1200" b="0" i="0" kern="1200" dirty="0" smtClean="0">
                <a:solidFill>
                  <a:schemeClr val="tx1"/>
                </a:solidFill>
                <a:effectLst/>
                <a:latin typeface="Arial" charset="0"/>
                <a:ea typeface="+mn-ea"/>
                <a:cs typeface="+mn-cs"/>
              </a:rPr>
              <a:t>knowledge of a defect in the condition of the property that he sold to the plaintiff.”</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If sellers fail to disclose the existence of any defect of which they have actual knowledge, sellers could be held responsible for any damages incurred by the buyer. </a:t>
            </a: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16</a:t>
            </a:fld>
            <a:endParaRPr lang="en-US"/>
          </a:p>
        </p:txBody>
      </p:sp>
    </p:spTree>
    <p:extLst>
      <p:ext uri="{BB962C8B-B14F-4D97-AF65-F5344CB8AC3E}">
        <p14:creationId xmlns:p14="http://schemas.microsoft.com/office/powerpoint/2010/main" val="249181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F8F5C-0607-4656-B3A0-89612F01ABF8}" type="slidenum">
              <a:rPr lang="en-US"/>
              <a:pPr eaLnBrk="1" hangingPunct="1"/>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function of a residential property condition disclosure report documenting the seller’s actual knowledge of the condition of the property is to diminish the risk of litigation by facilitating meaningful communications between a seller and a prospective purchaser.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sng"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Giametti</a:t>
            </a:r>
            <a:r>
              <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v. Inspections, Inc.</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76 Conn. App. 352 (2003).</a:t>
            </a:r>
            <a:endParaRPr kumimoji="0" 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a:spcBef>
                <a:spcPts val="0"/>
              </a:spcBef>
              <a:spcAft>
                <a:spcPts val="0"/>
              </a:spcAft>
            </a:pPr>
            <a:endParaRPr lang="en-US" b="0" i="0" dirty="0" smtClean="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220351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F8F5C-0607-4656-B3A0-89612F01ABF8}" type="slidenum">
              <a:rPr lang="en-US"/>
              <a:pPr eaLnBrk="1" hangingPunct="1"/>
              <a:t>18</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spcAft>
                <a:spcPts val="0"/>
              </a:spcAft>
            </a:pPr>
            <a:r>
              <a:rPr lang="en-US" sz="1200" b="0" i="0" kern="1200" dirty="0" smtClean="0">
                <a:solidFill>
                  <a:schemeClr val="tx1"/>
                </a:solidFill>
                <a:effectLst/>
                <a:latin typeface="Arial" charset="0"/>
                <a:ea typeface="+mn-ea"/>
                <a:cs typeface="+mn-cs"/>
              </a:rPr>
              <a:t>Connecticut prohibits sellers from making intentional misrepresentations to potential buyers about the condition of their property. </a:t>
            </a:r>
            <a:r>
              <a:rPr lang="en-US" dirty="0" smtClean="0"/>
              <a:t/>
            </a:r>
            <a:br>
              <a:rPr lang="en-US" dirty="0" smtClean="0"/>
            </a:br>
            <a:r>
              <a:rPr lang="en-US" sz="1200" b="0" i="0" kern="1200" dirty="0" smtClean="0">
                <a:solidFill>
                  <a:schemeClr val="tx1"/>
                </a:solidFill>
                <a:effectLst/>
                <a:latin typeface="Arial" charset="0"/>
                <a:ea typeface="+mn-ea"/>
                <a:cs typeface="+mn-cs"/>
              </a:rPr>
              <a:t>Sellers must pay for any damage created by an existing unknown defect if they deny the existence of the defect in the disclosure report and fail to disclose information that should have been disclosed to the buyer and would have alerted the buyer to the problem.</a:t>
            </a:r>
            <a:r>
              <a:rPr lang="en-US" sz="1200" b="0" i="0" kern="1200" baseline="0" dirty="0" smtClean="0">
                <a:solidFill>
                  <a:schemeClr val="tx1"/>
                </a:solidFill>
                <a:effectLst/>
                <a:latin typeface="Arial" charset="0"/>
                <a:ea typeface="+mn-ea"/>
                <a:cs typeface="+mn-cs"/>
              </a:rPr>
              <a:t>  Sellers</a:t>
            </a:r>
            <a:r>
              <a:rPr lang="en-US" sz="1200" b="0" i="0" kern="1200" dirty="0" smtClean="0">
                <a:solidFill>
                  <a:schemeClr val="tx1"/>
                </a:solidFill>
                <a:effectLst/>
                <a:latin typeface="Arial" charset="0"/>
                <a:ea typeface="+mn-ea"/>
                <a:cs typeface="+mn-cs"/>
              </a:rPr>
              <a:t> will probably be required to compensate the buyer for any hidden damage. </a:t>
            </a:r>
            <a:r>
              <a:rPr lang="en-US" b="0" i="0" dirty="0" smtClean="0">
                <a:solidFill>
                  <a:srgbClr val="000000"/>
                </a:solidFill>
                <a:effectLst/>
                <a:latin typeface="Verdana" panose="020B0604030504040204" pitchFamily="34" charset="0"/>
              </a:rPr>
              <a:t/>
            </a:r>
            <a:br>
              <a:rPr lang="en-US" b="0" i="0" dirty="0" smtClean="0">
                <a:solidFill>
                  <a:srgbClr val="000000"/>
                </a:solidFill>
                <a:effectLst/>
                <a:latin typeface="Verdana" panose="020B0604030504040204" pitchFamily="34" charset="0"/>
              </a:rPr>
            </a:b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410638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F8F5C-0607-4656-B3A0-89612F01ABF8}" type="slidenum">
              <a:rPr lang="en-US"/>
              <a:pPr eaLnBrk="1" hangingPunct="1"/>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It may be difficult for the buyer to prove reliance on the seller’s misrepresentations.  Buyers may recover</a:t>
            </a:r>
            <a:r>
              <a:rPr lang="en-US" baseline="0" dirty="0" smtClean="0">
                <a:latin typeface="Arial" panose="020B0604020202020204" pitchFamily="34" charset="0"/>
              </a:rPr>
              <a:t> under the legal theory known as negligent misrepresentation of the condition of the house under common law.  The buyer must prove that: (1) the owner made a misrepresentation, and (2) the buyer reasonably relied on the misrepresentation.</a:t>
            </a:r>
          </a:p>
          <a:p>
            <a:pPr eaLnBrk="1" hangingPunct="1"/>
            <a:endParaRPr lang="en-US" baseline="0" dirty="0" smtClean="0">
              <a:latin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u="none" dirty="0" smtClean="0">
                <a:latin typeface="Arial" panose="020B0604020202020204" pitchFamily="34" charset="0"/>
              </a:rPr>
              <a:t>A</a:t>
            </a:r>
            <a:r>
              <a:rPr lang="en-US" u="none" baseline="0" dirty="0" smtClean="0">
                <a:latin typeface="Arial" panose="020B0604020202020204" pitchFamily="34" charset="0"/>
              </a:rPr>
              <a:t> common law cause of action may be brought against a seller for negligent misrepresentation.  </a:t>
            </a:r>
            <a:r>
              <a:rPr lang="en-US" u="sng" dirty="0" err="1" smtClean="0">
                <a:latin typeface="Arial" panose="020B0604020202020204" pitchFamily="34" charset="0"/>
              </a:rPr>
              <a:t>Giametti</a:t>
            </a:r>
            <a:r>
              <a:rPr lang="en-US" u="sng" dirty="0" smtClean="0">
                <a:latin typeface="Arial" panose="020B0604020202020204" pitchFamily="34" charset="0"/>
              </a:rPr>
              <a:t> v. Inspections, Inc.</a:t>
            </a:r>
            <a:r>
              <a:rPr lang="en-US" u="none" dirty="0" smtClean="0">
                <a:latin typeface="Arial" panose="020B0604020202020204" pitchFamily="34" charset="0"/>
              </a:rPr>
              <a:t>,</a:t>
            </a:r>
            <a:r>
              <a:rPr lang="en-US" u="none" baseline="0" dirty="0" smtClean="0">
                <a:latin typeface="Arial" panose="020B0604020202020204" pitchFamily="34" charset="0"/>
              </a:rPr>
              <a:t> 76 Conn. App. 352 (2003).</a:t>
            </a:r>
            <a:endParaRPr lang="en-US" u="sng" dirty="0" smtClean="0">
              <a:latin typeface="Arial" panose="020B0604020202020204" pitchFamily="34" charset="0"/>
            </a:endParaRPr>
          </a:p>
          <a:p>
            <a:pPr eaLnBrk="1" hangingPunct="1"/>
            <a:endParaRPr lang="en-US" dirty="0" smtClean="0">
              <a:latin typeface="Arial" panose="020B0604020202020204" pitchFamily="34"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u="none" dirty="0" smtClean="0">
                <a:latin typeface="Arial" panose="020B0604020202020204" pitchFamily="34" charset="0"/>
              </a:rPr>
              <a:t>There is a statutory</a:t>
            </a:r>
            <a:r>
              <a:rPr lang="en-US" u="none" baseline="0" dirty="0" smtClean="0">
                <a:latin typeface="Arial" panose="020B0604020202020204" pitchFamily="34" charset="0"/>
              </a:rPr>
              <a:t> cause of action against sellers under </a:t>
            </a:r>
            <a:r>
              <a:rPr lang="en-US" i="0" dirty="0" smtClean="0">
                <a:solidFill>
                  <a:schemeClr val="accent1">
                    <a:lumMod val="50000"/>
                  </a:schemeClr>
                </a:solidFill>
                <a:latin typeface="Baskerville Old Face" panose="02020602080505020303" pitchFamily="18" charset="0"/>
              </a:rPr>
              <a:t>CGS §20-327b for intentional misrepresentations and nondisclosure</a:t>
            </a:r>
            <a:r>
              <a:rPr lang="en-US" i="0" baseline="0" dirty="0" smtClean="0">
                <a:solidFill>
                  <a:schemeClr val="accent1">
                    <a:lumMod val="50000"/>
                  </a:schemeClr>
                </a:solidFill>
                <a:latin typeface="Baskerville Old Face" panose="02020602080505020303" pitchFamily="18" charset="0"/>
              </a:rPr>
              <a:t> of material facts.  </a:t>
            </a:r>
            <a:r>
              <a:rPr lang="en-US" u="sng" dirty="0" err="1" smtClean="0">
                <a:latin typeface="Arial" panose="020B0604020202020204" pitchFamily="34" charset="0"/>
              </a:rPr>
              <a:t>Dockter</a:t>
            </a:r>
            <a:r>
              <a:rPr lang="en-US" u="sng" dirty="0" smtClean="0">
                <a:latin typeface="Arial" panose="020B0604020202020204" pitchFamily="34" charset="0"/>
              </a:rPr>
              <a:t> </a:t>
            </a:r>
            <a:r>
              <a:rPr lang="en-US" u="sng" dirty="0" smtClean="0">
                <a:latin typeface="Arial" panose="020B0604020202020204" pitchFamily="34" charset="0"/>
              </a:rPr>
              <a:t>v. Slowik</a:t>
            </a:r>
            <a:r>
              <a:rPr lang="en-US" dirty="0" smtClean="0">
                <a:latin typeface="Arial" panose="020B0604020202020204" pitchFamily="34" charset="0"/>
              </a:rPr>
              <a:t>, 91 Conn. App. 448, cert. denied, 276 Conn. 919 (2005</a:t>
            </a:r>
            <a:r>
              <a:rPr lang="en-US" dirty="0" smtClean="0">
                <a:latin typeface="Arial" panose="020B0604020202020204" pitchFamily="34" charset="0"/>
              </a:rPr>
              <a:t>).</a:t>
            </a:r>
            <a:endParaRPr lang="en-US" dirty="0" smtClean="0">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145502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Recognition</a:t>
            </a:r>
            <a:r>
              <a:rPr lang="en-US" baseline="0" dirty="0" smtClean="0"/>
              <a:t> is given to the individuals listed above for their valuable research, writing, and review.</a:t>
            </a:r>
          </a:p>
          <a:p>
            <a:r>
              <a:rPr lang="en-US" baseline="0" dirty="0" smtClean="0"/>
              <a:t>All Connecticut schools and instructors are free to use this course material, as long as appropriate credit is given.</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2</a:t>
            </a:fld>
            <a:endParaRPr lang="en-US"/>
          </a:p>
        </p:txBody>
      </p:sp>
    </p:spTree>
    <p:extLst>
      <p:ext uri="{BB962C8B-B14F-4D97-AF65-F5344CB8AC3E}">
        <p14:creationId xmlns:p14="http://schemas.microsoft.com/office/powerpoint/2010/main" val="3395324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7F8F5C-0607-4656-B3A0-89612F01ABF8}" type="slidenum">
              <a:rPr lang="en-US"/>
              <a:pPr eaLnBrk="1" hangingPunct="1"/>
              <a:t>20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Once a seller of real property undertakes to speak on a subject, the seller must then make a full and fair disclosure as to that subject.  </a:t>
            </a:r>
            <a:r>
              <a:rPr kumimoji="0" lang="en-US" sz="1200" b="0" i="0" u="sng" strike="noStrike" kern="1200" cap="none" spc="0" normalizeH="0" baseline="0" noProof="0" dirty="0" err="1" smtClean="0">
                <a:ln>
                  <a:noFill/>
                </a:ln>
                <a:solidFill>
                  <a:srgbClr val="000000"/>
                </a:solidFill>
                <a:effectLst/>
                <a:uLnTx/>
                <a:uFillTx/>
                <a:latin typeface="Arial" charset="0"/>
                <a:ea typeface="+mn-ea"/>
                <a:cs typeface="+mn-cs"/>
              </a:rPr>
              <a:t>Dockter</a:t>
            </a:r>
            <a:r>
              <a:rPr kumimoji="0" lang="en-US" sz="1200" b="0" i="0" u="sng" strike="noStrike" kern="1200" cap="none" spc="0" normalizeH="0" baseline="0" noProof="0" dirty="0" smtClean="0">
                <a:ln>
                  <a:noFill/>
                </a:ln>
                <a:solidFill>
                  <a:srgbClr val="000000"/>
                </a:solidFill>
                <a:effectLst/>
                <a:uLnTx/>
                <a:uFillTx/>
                <a:latin typeface="Arial" charset="0"/>
                <a:ea typeface="+mn-ea"/>
                <a:cs typeface="+mn-cs"/>
              </a:rPr>
              <a:t> v. Slowik</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881 A.2d 479, 91 Conn. App. 448 (2005).</a:t>
            </a:r>
            <a:endParaRPr kumimoji="0" lang="en-US" sz="1200" b="0" i="0" u="sng" strike="noStrike" kern="1200" cap="none" spc="0" normalizeH="0" baseline="0" noProof="0" dirty="0" smtClean="0">
              <a:ln>
                <a:noFill/>
              </a:ln>
              <a:solidFill>
                <a:srgbClr val="000000"/>
              </a:solidFill>
              <a:effectLst/>
              <a:uLnTx/>
              <a:uFillTx/>
              <a:latin typeface="Arial" charset="0"/>
              <a:ea typeface="+mn-ea"/>
              <a:cs typeface="+mn-cs"/>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13013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CGS</a:t>
            </a:r>
            <a:r>
              <a:rPr lang="en-US" i="1" dirty="0" smtClean="0">
                <a:solidFill>
                  <a:schemeClr val="accent1">
                    <a:lumMod val="50000"/>
                  </a:schemeClr>
                </a:solidFill>
                <a:latin typeface="Baskerville Old Face" panose="02020602080505020303" pitchFamily="18" charset="0"/>
                <a:cs typeface="Arial" panose="020B0604020202020204" pitchFamily="34" charset="0"/>
              </a:rPr>
              <a:t>§</a:t>
            </a:r>
            <a:r>
              <a:rPr lang="en-US" sz="1200" b="0" i="0" kern="1200" dirty="0" smtClean="0">
                <a:solidFill>
                  <a:schemeClr val="tx1"/>
                </a:solidFill>
                <a:effectLst/>
                <a:latin typeface="Arial" charset="0"/>
                <a:ea typeface="+mn-ea"/>
                <a:cs typeface="+mn-cs"/>
              </a:rPr>
              <a:t>20-327b</a:t>
            </a:r>
          </a:p>
          <a:p>
            <a:r>
              <a:rPr lang="en-US" sz="1200" b="0" i="0" kern="1200" dirty="0" smtClean="0">
                <a:solidFill>
                  <a:schemeClr val="tx1"/>
                </a:solidFill>
                <a:effectLst/>
                <a:latin typeface="Arial" charset="0"/>
                <a:ea typeface="+mn-ea"/>
                <a:cs typeface="+mn-cs"/>
              </a:rPr>
              <a:t>(b)</a:t>
            </a:r>
            <a:r>
              <a:rPr lang="en-US" sz="1200" b="1" i="0" kern="120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The following shall be exempt from the provisions of this section: (1) Any transfer from one or more co-owners solely to one or more of the co-owners; (2) transfers made to the spouse, mother, father, brother, sister, child, grandparent or grandchild of the transferor where no consideration is paid; (3) transfers pursuant to an order of the court; (4) transfers of newly-constructed residential real property for which an implied warranty is provided under chapter 827; (5) transfers made by executors, administrators, trustees or conservators; (6) transfers by the federal government, any political subdivision thereof or any corporation, institution or quasi-governmental agency chartered by the federal government; (7) transfers by deed in lieu of foreclosure; (8) transfers by the state of Connecticut or any political subdivision thereof; (9) transfers of property which was the subject of a contract or option entered into prior to January 1, 1996; and (10) any transfer of property acquired by a judgment of strict foreclosure or by foreclosure by sale or by a deed in lieu of foreclosure.</a:t>
            </a:r>
            <a:endParaRPr lang="en-US" dirty="0" smtClean="0"/>
          </a:p>
        </p:txBody>
      </p:sp>
      <p:sp>
        <p:nvSpPr>
          <p:cNvPr id="4" name="Slide Number Placeholder 3"/>
          <p:cNvSpPr>
            <a:spLocks noGrp="1"/>
          </p:cNvSpPr>
          <p:nvPr>
            <p:ph type="sldNum" sz="quarter" idx="10"/>
          </p:nvPr>
        </p:nvSpPr>
        <p:spPr/>
        <p:txBody>
          <a:bodyPr/>
          <a:lstStyle/>
          <a:p>
            <a:fld id="{F4F99975-3B61-4944-9504-7A705F40E3AC}" type="slidenum">
              <a:rPr lang="en-US" smtClean="0"/>
              <a:pPr/>
              <a:t>21</a:t>
            </a:fld>
            <a:endParaRPr lang="en-US"/>
          </a:p>
        </p:txBody>
      </p:sp>
    </p:spTree>
    <p:extLst>
      <p:ext uri="{BB962C8B-B14F-4D97-AF65-F5344CB8AC3E}">
        <p14:creationId xmlns:p14="http://schemas.microsoft.com/office/powerpoint/2010/main" val="32544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r>
              <a:rPr lang="en-US" u="none" dirty="0" smtClean="0">
                <a:latin typeface="Arial" panose="020B0604020202020204" pitchFamily="34" charset="0"/>
              </a:rPr>
              <a:t>Buyers sued for negligent misrepresentation under CGS §20-327e.  For a buyer to recover against seller for misrepresentations contained in the Report, the buyer must prove: (1)  the seller had actual knowledge of the condition; and (2) that the buyer reasonably relied on the seller’s misrepresentation.  A</a:t>
            </a:r>
            <a:r>
              <a:rPr lang="en-US" u="none" baseline="0" dirty="0" smtClean="0">
                <a:latin typeface="Arial" panose="020B0604020202020204" pitchFamily="34" charset="0"/>
              </a:rPr>
              <a:t> seller is not required to obtain an inspection, and seller’s representations are limited to information about which the seller has actual knowledge.  </a:t>
            </a:r>
            <a:r>
              <a:rPr lang="en-US" u="sng" dirty="0" err="1" smtClean="0">
                <a:latin typeface="Arial" panose="020B0604020202020204" pitchFamily="34" charset="0"/>
              </a:rPr>
              <a:t>Giametti</a:t>
            </a:r>
            <a:r>
              <a:rPr lang="en-US" u="sng" dirty="0" smtClean="0">
                <a:latin typeface="Arial" panose="020B0604020202020204" pitchFamily="34" charset="0"/>
              </a:rPr>
              <a:t> v. Inspections, Inc.</a:t>
            </a:r>
            <a:r>
              <a:rPr lang="en-US" u="none" dirty="0" smtClean="0">
                <a:latin typeface="Arial" panose="020B0604020202020204" pitchFamily="34" charset="0"/>
              </a:rPr>
              <a:t>,</a:t>
            </a:r>
            <a:r>
              <a:rPr lang="en-US" u="none" baseline="0" dirty="0" smtClean="0">
                <a:latin typeface="Arial" panose="020B0604020202020204" pitchFamily="34" charset="0"/>
              </a:rPr>
              <a:t> </a:t>
            </a:r>
            <a:r>
              <a:rPr lang="en-US" u="none" baseline="0" dirty="0" smtClean="0">
                <a:latin typeface="Arial" panose="020B0604020202020204" pitchFamily="34" charset="0"/>
              </a:rPr>
              <a:t>76 </a:t>
            </a:r>
            <a:r>
              <a:rPr lang="en-US" u="none" baseline="0" dirty="0" smtClean="0">
                <a:latin typeface="Arial" panose="020B0604020202020204" pitchFamily="34" charset="0"/>
              </a:rPr>
              <a:t>Conn. App. 352 (2003).</a:t>
            </a:r>
            <a:endParaRPr lang="en-US" u="sng" dirty="0" smtClean="0">
              <a:latin typeface="Arial" panose="020B0604020202020204" pitchFamily="34" charset="0"/>
            </a:endParaRPr>
          </a:p>
          <a:p>
            <a:pPr defTabSz="914580" eaLnBrk="1" hangingPunct="1">
              <a:defRPr/>
            </a:pPr>
            <a:endParaRPr lang="en-US" u="sng" dirty="0">
              <a:solidFill>
                <a:srgbClr val="000000"/>
              </a:solidFill>
              <a:latin typeface="Arial" panose="020B0604020202020204" pitchFamily="34" charset="0"/>
            </a:endParaRPr>
          </a:p>
        </p:txBody>
      </p:sp>
    </p:spTree>
    <p:extLst>
      <p:ext uri="{BB962C8B-B14F-4D97-AF65-F5344CB8AC3E}">
        <p14:creationId xmlns:p14="http://schemas.microsoft.com/office/powerpoint/2010/main" val="2444474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23</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endParaRPr lang="en-US" u="sng" dirty="0" smtClean="0">
              <a:latin typeface="Arial" panose="020B0604020202020204" pitchFamily="34" charset="0"/>
            </a:endParaRPr>
          </a:p>
          <a:p>
            <a:pPr defTabSz="914580" eaLnBrk="1" hangingPunct="1">
              <a:defRPr/>
            </a:pPr>
            <a:r>
              <a:rPr lang="en-US" u="sng" dirty="0" err="1" smtClean="0">
                <a:latin typeface="Arial" panose="020B0604020202020204" pitchFamily="34" charset="0"/>
              </a:rPr>
              <a:t>Shearn</a:t>
            </a:r>
            <a:r>
              <a:rPr lang="en-US" u="sng" dirty="0" smtClean="0">
                <a:latin typeface="Arial" panose="020B0604020202020204" pitchFamily="34" charset="0"/>
              </a:rPr>
              <a:t> v. McGinnis</a:t>
            </a:r>
            <a:r>
              <a:rPr lang="en-US" u="none" dirty="0" smtClean="0">
                <a:latin typeface="Arial" panose="020B0604020202020204" pitchFamily="34" charset="0"/>
              </a:rPr>
              <a:t>,</a:t>
            </a:r>
            <a:r>
              <a:rPr lang="en-US" u="none" baseline="0" dirty="0" smtClean="0">
                <a:latin typeface="Arial" panose="020B0604020202020204" pitchFamily="34" charset="0"/>
              </a:rPr>
              <a:t>  CV044000327, Superior Court of Connecticut, Judicial District of Fairfield, at Bridgeport (2005).  In buyers’ suit, alleging that sellers misrepresented condition of pool on property bought by buyers, order for prejudgment remedy under CGS sec. 52-278 et seq. was granted where evidence showed that damage to pool was such that it could not have begun after closing and where it was unlikely that sellers were unaware of pool’s condition.</a:t>
            </a:r>
            <a:endParaRPr lang="en-US" u="sng" dirty="0" smtClean="0">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44003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r>
              <a:rPr lang="en-US" u="sng" dirty="0" smtClean="0">
                <a:latin typeface="Arial" panose="020B0604020202020204" pitchFamily="34" charset="0"/>
              </a:rPr>
              <a:t>NOTE</a:t>
            </a:r>
            <a:r>
              <a:rPr lang="en-US" dirty="0" smtClean="0">
                <a:latin typeface="Arial" panose="020B0604020202020204" pitchFamily="34" charset="0"/>
              </a:rPr>
              <a:t>:  An agent representing the sellers may</a:t>
            </a:r>
            <a:r>
              <a:rPr lang="en-US" baseline="0" dirty="0" smtClean="0">
                <a:latin typeface="Arial" panose="020B0604020202020204" pitchFamily="34" charset="0"/>
              </a:rPr>
              <a:t> be sued </a:t>
            </a:r>
            <a:r>
              <a:rPr lang="en-US" dirty="0" smtClean="0">
                <a:latin typeface="Arial" panose="020B0604020202020204" pitchFamily="34" charset="0"/>
              </a:rPr>
              <a:t>for non-disclosure if the agent knew about the problems with the septic system.</a:t>
            </a:r>
          </a:p>
          <a:p>
            <a:pPr defTabSz="914580" eaLnBrk="1" hangingPunct="1">
              <a:defRPr/>
            </a:pPr>
            <a:r>
              <a:rPr lang="en-US" u="none" baseline="0" dirty="0" smtClean="0">
                <a:latin typeface="Arial" panose="020B0604020202020204" pitchFamily="34" charset="0"/>
              </a:rPr>
              <a:t>Building inspectors may be sued if they fail to find problems with the septic system.</a:t>
            </a:r>
          </a:p>
          <a:p>
            <a:pPr defTabSz="914580" eaLnBrk="1" hangingPunct="1">
              <a:defRPr/>
            </a:pPr>
            <a:r>
              <a:rPr lang="en-US" u="none" baseline="0" dirty="0" smtClean="0">
                <a:latin typeface="Arial" panose="020B0604020202020204" pitchFamily="34" charset="0"/>
              </a:rPr>
              <a:t> </a:t>
            </a:r>
            <a:endParaRPr lang="en-US" u="none" dirty="0" smtClean="0">
              <a:latin typeface="Arial" panose="020B0604020202020204" pitchFamily="34" charset="0"/>
            </a:endParaRPr>
          </a:p>
          <a:p>
            <a:pPr defTabSz="914580" eaLnBrk="1" hangingPunct="1">
              <a:defRPr/>
            </a:pPr>
            <a:r>
              <a:rPr lang="en-US" u="sng" dirty="0" err="1" smtClean="0">
                <a:latin typeface="Arial" panose="020B0604020202020204" pitchFamily="34" charset="0"/>
              </a:rPr>
              <a:t>Ciarlo</a:t>
            </a:r>
            <a:r>
              <a:rPr lang="en-US" u="sng" baseline="0" dirty="0" smtClean="0">
                <a:latin typeface="Arial" panose="020B0604020202020204" pitchFamily="34" charset="0"/>
              </a:rPr>
              <a:t> v. </a:t>
            </a:r>
            <a:r>
              <a:rPr lang="en-US" u="sng" baseline="0" dirty="0" err="1" smtClean="0">
                <a:latin typeface="Arial" panose="020B0604020202020204" pitchFamily="34" charset="0"/>
              </a:rPr>
              <a:t>Harlamon</a:t>
            </a:r>
            <a:r>
              <a:rPr lang="en-US" u="none" dirty="0" smtClean="0">
                <a:latin typeface="Arial" panose="020B0604020202020204" pitchFamily="34" charset="0"/>
              </a:rPr>
              <a:t>, CV040184235S, Superior Court of Connecticut, Judicial District of Waterbury</a:t>
            </a:r>
            <a:r>
              <a:rPr lang="en-US" u="none" baseline="0" dirty="0" smtClean="0">
                <a:latin typeface="Arial" panose="020B0604020202020204" pitchFamily="34" charset="0"/>
              </a:rPr>
              <a:t> (2005).  Homebuyer met his burden of proof as to his claims of fraudulent and negligent misrepresentation, and as to a CUTPA violation, alleged against the seller as the seller failed to disclose that the home’s poor septic system needed to be replaced and what it would take to replace the system, given that he had a written estimate for the same.  The Court found that the seller’s representations were deceptive and entered judgment for the buyer in the amount of $29,114.31. </a:t>
            </a:r>
            <a:endParaRPr lang="en-US" u="sng" dirty="0" smtClean="0">
              <a:latin typeface="Arial" panose="020B0604020202020204" pitchFamily="34" charset="0"/>
            </a:endParaRPr>
          </a:p>
          <a:p>
            <a:pPr eaLnBrk="1" hangingPunct="1"/>
            <a:endParaRPr lang="en-US" dirty="0" smtClean="0">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947456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Grossman v. </a:t>
            </a:r>
            <a:r>
              <a:rPr lang="en-US" u="sng" dirty="0" err="1" smtClean="0"/>
              <a:t>Listro</a:t>
            </a:r>
            <a:r>
              <a:rPr lang="en-US" u="none" dirty="0" smtClean="0"/>
              <a:t>, </a:t>
            </a:r>
            <a:r>
              <a:rPr lang="en-US" u="none" baseline="0" dirty="0" smtClean="0"/>
              <a:t> </a:t>
            </a:r>
            <a:r>
              <a:rPr lang="en-US" u="none" dirty="0" smtClean="0"/>
              <a:t>(2005</a:t>
            </a:r>
            <a:r>
              <a:rPr lang="en-US" dirty="0" smtClean="0"/>
              <a:t>).  Buyers did not rely to their detriment on seller’s misrepresentations.  To prove detrimental reliance, the buyers must show that they relied on</a:t>
            </a:r>
            <a:r>
              <a:rPr lang="en-US" baseline="0" dirty="0" smtClean="0"/>
              <a:t> the intentional false statement made by the sellers.  The buyers hired their own inspector and knew that the water heater had to be replaced.  So the buyers did not rely on the sellers’ false statement.</a:t>
            </a:r>
          </a:p>
          <a:p>
            <a:endParaRPr lang="en-US" u="sng" baseline="0" dirty="0" smtClean="0"/>
          </a:p>
          <a:p>
            <a:r>
              <a:rPr lang="en-US" u="none" baseline="0" dirty="0" smtClean="0"/>
              <a:t>Under the equitable doctrine of </a:t>
            </a:r>
            <a:r>
              <a:rPr lang="en-US" u="sng" baseline="0" dirty="0" smtClean="0"/>
              <a:t>Specific Performance</a:t>
            </a:r>
            <a:r>
              <a:rPr lang="en-US" u="none" baseline="0" dirty="0" smtClean="0"/>
              <a:t>, the breaching party will be ordered by the court to specifically perform the contract.  The non-breaching party must show that money damages are inadequate and the subject matter of the contract is unique.</a:t>
            </a:r>
            <a:endParaRPr lang="en-US" u="sng" baseline="0" dirty="0" smtClean="0"/>
          </a:p>
          <a:p>
            <a:endParaRPr lang="en-US" u="sng" baseline="0" dirty="0" smtClean="0"/>
          </a:p>
          <a:p>
            <a:r>
              <a:rPr lang="en-US" u="none" baseline="0" dirty="0" smtClean="0"/>
              <a:t>If a promise is made and then denied, the theory of </a:t>
            </a:r>
            <a:r>
              <a:rPr lang="en-US" u="sng" baseline="0" dirty="0" smtClean="0"/>
              <a:t>Detrimental </a:t>
            </a:r>
            <a:r>
              <a:rPr lang="en-US" u="sng" baseline="0" dirty="0" smtClean="0"/>
              <a:t>Reliance</a:t>
            </a:r>
            <a:r>
              <a:rPr lang="en-US" u="none" baseline="0" dirty="0" smtClean="0"/>
              <a:t> </a:t>
            </a:r>
            <a:r>
              <a:rPr lang="en-US" u="none" baseline="0" dirty="0" smtClean="0"/>
              <a:t>applies.  This theory protects </a:t>
            </a:r>
            <a:r>
              <a:rPr lang="en-US" u="none" baseline="0" dirty="0" smtClean="0"/>
              <a:t>parties </a:t>
            </a:r>
            <a:r>
              <a:rPr lang="en-US" u="none" baseline="0" dirty="0" smtClean="0"/>
              <a:t>when there is no consideration and a valid contract does not exist.  If a plaintiff reasonably relies on a promise to their detriment, they can collect money damages for out-of-pocket expenses.  The court orders the defendant </a:t>
            </a:r>
            <a:r>
              <a:rPr lang="en-US" u="none" baseline="0" dirty="0" smtClean="0"/>
              <a:t>to perform their legal </a:t>
            </a:r>
            <a:r>
              <a:rPr lang="en-US" u="none" baseline="0" dirty="0" smtClean="0"/>
              <a:t>obligations </a:t>
            </a:r>
            <a:r>
              <a:rPr lang="en-US" u="none" baseline="0" dirty="0" smtClean="0"/>
              <a:t>under the theory of Promissory </a:t>
            </a:r>
            <a:r>
              <a:rPr lang="en-US" u="none" baseline="0" dirty="0" smtClean="0"/>
              <a:t>Estoppel.  The defendant is estopped from denying that a promise was made to the plaintiff.  </a:t>
            </a:r>
            <a:r>
              <a:rPr lang="en-US" u="none" baseline="0" dirty="0" smtClean="0"/>
              <a:t>“Detrimental” means that </a:t>
            </a:r>
            <a:r>
              <a:rPr lang="en-US" u="none" baseline="0" dirty="0" smtClean="0"/>
              <a:t>the plaintiff </a:t>
            </a:r>
            <a:r>
              <a:rPr lang="en-US" u="none" baseline="0" dirty="0" smtClean="0"/>
              <a:t>suffered some type of harm</a:t>
            </a:r>
            <a:r>
              <a:rPr lang="en-US" u="none" baseline="0" dirty="0" smtClean="0"/>
              <a:t>.</a:t>
            </a:r>
            <a:endParaRPr lang="en-US" u="sng"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25</a:t>
            </a:fld>
            <a:endParaRPr lang="en-US"/>
          </a:p>
        </p:txBody>
      </p:sp>
    </p:spTree>
    <p:extLst>
      <p:ext uri="{BB962C8B-B14F-4D97-AF65-F5344CB8AC3E}">
        <p14:creationId xmlns:p14="http://schemas.microsoft.com/office/powerpoint/2010/main" val="3915729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355600" algn="l"/>
            <a:r>
              <a:rPr lang="en-US" sz="1200" b="0" i="0" dirty="0" smtClean="0">
                <a:solidFill>
                  <a:srgbClr val="000000"/>
                </a:solidFill>
                <a:effectLst/>
                <a:latin typeface="Courier New" panose="02070309020205020404" pitchFamily="49" charset="0"/>
              </a:rPr>
              <a:t>Sec.</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29-453.</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Smoke and carbon monoxide detectors required in certain residential buildings.</a:t>
            </a:r>
            <a:r>
              <a:rPr lang="en-US" b="0" i="0" dirty="0" smtClean="0">
                <a:solidFill>
                  <a:srgbClr val="000000"/>
                </a:solidFill>
                <a:effectLst/>
                <a:latin typeface="Times New Roman" panose="02020603050405020304" pitchFamily="18" charset="0"/>
              </a:rPr>
              <a:t> </a:t>
            </a:r>
            <a:r>
              <a:rPr lang="en-US" sz="1200" b="0" i="0" dirty="0" smtClean="0">
                <a:solidFill>
                  <a:srgbClr val="000000"/>
                </a:solidFill>
                <a:effectLst/>
                <a:latin typeface="Courier New" panose="02070309020205020404" pitchFamily="49" charset="0"/>
              </a:rPr>
              <a:t>(a) Prior to transferring title to any real property containing a residential building designed to be occupied by one or two families for which a building permit for new occupancy was issued prior to October 1, 2005, the transferor of such real property shall present to the transferee an affidavit certifying (1) that such building permit for new occupancy was issued on or after October 1, 1985, or that such residential building is equipped with smoke detection and warning equipment complying with this section, and (2) that such residential building is equipped with carbon monoxide detection and warning equipment complying with this section or does not pose a risk of carbon monoxide poisoning because such residential building does not contain a fuel-burning appliance, fireplace or attached garage. Nothing in the affidavit shall constitute a warranty beyond the transfer of title.</a:t>
            </a:r>
            <a:endParaRPr lang="en-US" b="0" i="0" dirty="0" smtClean="0">
              <a:solidFill>
                <a:srgbClr val="000000"/>
              </a:solidFill>
              <a:effectLst/>
              <a:latin typeface="Times New Roman" panose="02020603050405020304" pitchFamily="18" charset="0"/>
            </a:endParaRPr>
          </a:p>
          <a:p>
            <a:pPr indent="355600" algn="l"/>
            <a:r>
              <a:rPr lang="en-US" sz="1200" b="0" i="0" dirty="0" smtClean="0">
                <a:solidFill>
                  <a:srgbClr val="000000"/>
                </a:solidFill>
                <a:effectLst/>
                <a:latin typeface="Courier New" panose="02070309020205020404" pitchFamily="49" charset="0"/>
              </a:rPr>
              <a:t>(b)</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Any transferor who fails to comply with the provisions of subsection (a) of this section shall credit the transferee with the sum of two hundred fifty dollars at closing.</a:t>
            </a:r>
            <a:endParaRPr lang="en-US" b="0" i="0" dirty="0" smtClean="0">
              <a:solidFill>
                <a:srgbClr val="000000"/>
              </a:solidFill>
              <a:effectLst/>
              <a:latin typeface="Times New Roman" panose="02020603050405020304" pitchFamily="18" charset="0"/>
            </a:endParaRPr>
          </a:p>
          <a:p>
            <a:pPr indent="355600" algn="l"/>
            <a:r>
              <a:rPr lang="en-US" sz="1200" b="0" i="0" dirty="0" smtClean="0">
                <a:solidFill>
                  <a:srgbClr val="000000"/>
                </a:solidFill>
                <a:effectLst/>
                <a:latin typeface="Courier New" panose="02070309020205020404" pitchFamily="49" charset="0"/>
              </a:rPr>
              <a:t>(c)</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Any smoke detection and warning equipment required pursuant to subsection (a) of this section shall (1) be capable of sensing visible or invisible smoke particles, (2) be installed in accordance with the manufacturer's instructions and in the immediate vicinity of each bedroom, and (3) be capable of providing an alarm suitable to warn occupants when such equipment is activated. Such equipment may be operated using batteries.</a:t>
            </a:r>
            <a:endParaRPr lang="en-US" b="0" i="0" dirty="0" smtClean="0">
              <a:solidFill>
                <a:srgbClr val="000000"/>
              </a:solidFill>
              <a:effectLst/>
              <a:latin typeface="Times New Roman" panose="02020603050405020304" pitchFamily="18" charset="0"/>
            </a:endParaRPr>
          </a:p>
          <a:p>
            <a:pPr indent="355600" algn="l"/>
            <a:r>
              <a:rPr lang="en-US" sz="1200" b="0" i="0" dirty="0" smtClean="0">
                <a:solidFill>
                  <a:srgbClr val="000000"/>
                </a:solidFill>
                <a:effectLst/>
                <a:latin typeface="Courier New" panose="02070309020205020404" pitchFamily="49" charset="0"/>
              </a:rPr>
              <a:t>(d)</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Any carbon monoxide detection and warning equipment required pursuant to subsection (a) of this section shall (1) be capable of sensing carbon monoxide present in parts per million, (2) be installed in accordance with the manufacturer's instructions, and (3) be capable of providing an alarm suitable to warn occupants when such equipment is activated. Such equipment may be operated using batteries.</a:t>
            </a:r>
            <a:endParaRPr lang="en-US" b="0" i="0" dirty="0" smtClean="0">
              <a:solidFill>
                <a:srgbClr val="000000"/>
              </a:solidFill>
              <a:effectLst/>
              <a:latin typeface="Times New Roman" panose="02020603050405020304" pitchFamily="18" charset="0"/>
            </a:endParaRPr>
          </a:p>
          <a:p>
            <a:pPr indent="355600" algn="l"/>
            <a:r>
              <a:rPr lang="en-US" sz="1200" b="0" i="0" dirty="0" smtClean="0">
                <a:solidFill>
                  <a:srgbClr val="000000"/>
                </a:solidFill>
                <a:effectLst/>
                <a:latin typeface="Courier New" panose="02070309020205020404" pitchFamily="49" charset="0"/>
              </a:rPr>
              <a:t>(e)</a:t>
            </a:r>
            <a:r>
              <a:rPr lang="en-US" sz="1200" b="1" i="0" dirty="0" smtClean="0">
                <a:solidFill>
                  <a:srgbClr val="000000"/>
                </a:solidFill>
                <a:effectLst/>
                <a:latin typeface="Courier New" panose="02070309020205020404" pitchFamily="49" charset="0"/>
              </a:rPr>
              <a:t> </a:t>
            </a:r>
            <a:r>
              <a:rPr lang="en-US" sz="1200" b="0" i="0" dirty="0" smtClean="0">
                <a:solidFill>
                  <a:srgbClr val="000000"/>
                </a:solidFill>
                <a:effectLst/>
                <a:latin typeface="Courier New" panose="02070309020205020404" pitchFamily="49" charset="0"/>
              </a:rPr>
              <a:t>The following shall be exempt from the requirements of subsections (a) and (b) of this section: (1) Any transfer from one or more </a:t>
            </a:r>
            <a:r>
              <a:rPr lang="en-US" sz="1200" b="0" i="0" dirty="0" err="1" smtClean="0">
                <a:solidFill>
                  <a:srgbClr val="000000"/>
                </a:solidFill>
                <a:effectLst/>
                <a:latin typeface="Courier New" panose="02070309020205020404" pitchFamily="49" charset="0"/>
              </a:rPr>
              <a:t>coowners</a:t>
            </a:r>
            <a:r>
              <a:rPr lang="en-US" sz="1200" b="0" i="0" dirty="0" smtClean="0">
                <a:solidFill>
                  <a:srgbClr val="000000"/>
                </a:solidFill>
                <a:effectLst/>
                <a:latin typeface="Courier New" panose="02070309020205020404" pitchFamily="49" charset="0"/>
              </a:rPr>
              <a:t> solely to one or more of the other </a:t>
            </a:r>
            <a:r>
              <a:rPr lang="en-US" sz="1200" b="0" i="0" dirty="0" err="1" smtClean="0">
                <a:solidFill>
                  <a:srgbClr val="000000"/>
                </a:solidFill>
                <a:effectLst/>
                <a:latin typeface="Courier New" panose="02070309020205020404" pitchFamily="49" charset="0"/>
              </a:rPr>
              <a:t>coowners</a:t>
            </a:r>
            <a:r>
              <a:rPr lang="en-US" sz="1200" b="0" i="0" dirty="0" smtClean="0">
                <a:solidFill>
                  <a:srgbClr val="000000"/>
                </a:solidFill>
                <a:effectLst/>
                <a:latin typeface="Courier New" panose="02070309020205020404" pitchFamily="49" charset="0"/>
              </a:rPr>
              <a:t>; (2) transfers made to the spouse, mother, father, brother, sister, child, grandparent or grandchild of the transferor where no consideration is paid; (3) transfers pursuant to an order of the court; (4) transfers by the federal government or any political subdivision thereof; (5) transfers by deed in lieu of foreclosure; (6) any transfer of title incident to the refinancing of an existing debt secured by a mortgage; (7) transfers by mortgage deed or other instrument to secure a debt where the transferor's title to the real property being transferred is subject to a preexisting debt secured by a mortgage; and (8) transfers made by executors, administrators, trustees or conservators.</a:t>
            </a:r>
            <a:endParaRPr lang="en-US" b="0" i="0" dirty="0" smtClean="0">
              <a:solidFill>
                <a:srgbClr val="000000"/>
              </a:solidFill>
              <a:effectLst/>
              <a:latin typeface="Times New Roman" panose="02020603050405020304" pitchFamily="18" charset="0"/>
            </a:endParaRPr>
          </a:p>
          <a:p>
            <a:r>
              <a:rPr lang="en-US" b="0" i="0" dirty="0" smtClean="0">
                <a:solidFill>
                  <a:srgbClr val="000000"/>
                </a:solidFill>
                <a:effectLst/>
                <a:latin typeface="Times New Roman" panose="02020603050405020304" pitchFamily="18" charset="0"/>
              </a:rPr>
              <a:t>  </a:t>
            </a:r>
            <a:endParaRPr lang="en-US" u="none"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472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115000"/>
              </a:lnSpc>
              <a:spcBef>
                <a:spcPts val="0"/>
              </a:spcBef>
              <a:spcAft>
                <a:spcPts val="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585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10193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5071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ten primary goals of this course. Coverage of each topic should take about 15 minutes. That leaves time for a 15-minute break, and a brief review at the end.</a:t>
            </a:r>
          </a:p>
          <a:p>
            <a:r>
              <a:rPr lang="en-US" dirty="0" smtClean="0"/>
              <a:t> </a:t>
            </a:r>
          </a:p>
          <a:p>
            <a:r>
              <a:rPr lang="en-US" dirty="0" smtClean="0"/>
              <a:t>1.  Review of rules regarding Community Association Managers </a:t>
            </a:r>
          </a:p>
          <a:p>
            <a:r>
              <a:rPr lang="en-US" dirty="0" smtClean="0"/>
              <a:t>2.  Rules for the Residential Property Condition Report and Smoke/Carbon Monoxide Detectors </a:t>
            </a:r>
          </a:p>
          <a:p>
            <a:r>
              <a:rPr lang="en-US" dirty="0" smtClean="0"/>
              <a:t>3.  Rules regarding Broker Price Opinions</a:t>
            </a:r>
          </a:p>
          <a:p>
            <a:r>
              <a:rPr lang="en-US" dirty="0" smtClean="0"/>
              <a:t>4.  Review of Dual Agency and Designated Agency</a:t>
            </a:r>
          </a:p>
          <a:p>
            <a:r>
              <a:rPr lang="en-US" dirty="0" smtClean="0"/>
              <a:t>5.  Rules regarding Referral Fees </a:t>
            </a:r>
          </a:p>
          <a:p>
            <a:endParaRPr lang="en-US" dirty="0" smtClean="0"/>
          </a:p>
          <a:p>
            <a:r>
              <a:rPr lang="en-US" dirty="0" smtClean="0"/>
              <a:t>A 15-minute break should be offered after Section 5.</a:t>
            </a:r>
          </a:p>
          <a:p>
            <a:endParaRPr lang="en-US" dirty="0" smtClean="0"/>
          </a:p>
          <a:p>
            <a:r>
              <a:rPr lang="en-US" dirty="0" smtClean="0"/>
              <a:t>6.  Continuing Education requirements</a:t>
            </a:r>
          </a:p>
          <a:p>
            <a:r>
              <a:rPr lang="en-US" dirty="0" smtClean="0"/>
              <a:t>7.  Legal Entity Licensing</a:t>
            </a:r>
          </a:p>
          <a:p>
            <a:r>
              <a:rPr lang="en-US" dirty="0" smtClean="0"/>
              <a:t>8.  Loan Estimate and Closing Disclosure Form required by Dodd-Frank</a:t>
            </a:r>
          </a:p>
          <a:p>
            <a:r>
              <a:rPr lang="en-US" dirty="0" smtClean="0"/>
              <a:t>9.  Review of rules regarding Representation Agreements</a:t>
            </a:r>
          </a:p>
          <a:p>
            <a:r>
              <a:rPr lang="en-US" dirty="0" smtClean="0"/>
              <a:t>10. Review of Power of Attorney</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a:t>
            </a:fld>
            <a:endParaRPr lang="en-US"/>
          </a:p>
        </p:txBody>
      </p:sp>
    </p:spTree>
    <p:extLst>
      <p:ext uri="{BB962C8B-B14F-4D97-AF65-F5344CB8AC3E}">
        <p14:creationId xmlns:p14="http://schemas.microsoft.com/office/powerpoint/2010/main" val="915793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30</a:t>
            </a:fld>
            <a:endParaRPr lang="en-US"/>
          </a:p>
        </p:txBody>
      </p:sp>
    </p:spTree>
    <p:extLst>
      <p:ext uri="{BB962C8B-B14F-4D97-AF65-F5344CB8AC3E}">
        <p14:creationId xmlns:p14="http://schemas.microsoft.com/office/powerpoint/2010/main" val="485172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sz="1100" u="sng" dirty="0" smtClean="0">
                <a:latin typeface="Times New Roman" panose="02020603050405020304" pitchFamily="18" charset="0"/>
                <a:cs typeface="Times New Roman" panose="02020603050405020304" pitchFamily="18" charset="0"/>
              </a:rPr>
              <a:t>CGS Sec. 20-526</a:t>
            </a:r>
            <a:r>
              <a:rPr lang="en-US" sz="1100" dirty="0" smtClean="0">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Exceptions.</a:t>
            </a:r>
            <a:r>
              <a:rPr lang="en-US" sz="1100" b="0" i="0" dirty="0" smtClean="0">
                <a:solidFill>
                  <a:srgbClr val="000000"/>
                </a:solidFill>
                <a:effectLst/>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The provisions of sections 20-500 to 20-528, inclusive, concerning the certification, licensing, limited licensing or provisional licensing of real estate appraisers shall not apply to (1) any person under contract with a municipality who performs a revaluation of real estate for assessment purposes pursuant to section 12-62, and (2) any licensed real estate broker or real estate salesperson who estimates the value of real estate as part of a market analysis performed for the owner of the real estate or a designee of the owner, on such terms as may be agreed upon between such owner or the owner's designee and the real estate broker or real estate salesperson, for the purpose of (A) a prospective listing or sale of such real estate, (B) providing information to the seller or landlord under a listing agreement, or (C) providing information to a prospective buyer or tenant under a buyer or tenant agency agreement, provided such estimate of value shall not be referred to or be construed as an appraisal. If such owner executes a listing contract with the real estate broker or real estate salesperson who so estimated the value of the real estate for the sale of the real estate and such real estate contains any building or other structure, occupied or intended to be occupied by no more than four families, then such owner shall be credited against any compensation the owner pays on account of such listing contract for any fee paid by the owner for such estimate of value.</a:t>
            </a:r>
            <a:endParaRPr lang="en-US" sz="1100" b="0" i="0" dirty="0" smtClean="0">
              <a:solidFill>
                <a:srgbClr val="000000"/>
              </a:solidFill>
              <a:effectLst/>
              <a:latin typeface="Times New Roman" panose="02020603050405020304" pitchFamily="18" charset="0"/>
              <a:cs typeface="Times New Roman" panose="02020603050405020304" pitchFamily="18" charset="0"/>
            </a:endParaRPr>
          </a:p>
          <a:p>
            <a:r>
              <a:rPr lang="en-US" sz="1100" b="0" i="0" dirty="0" smtClean="0">
                <a:solidFill>
                  <a:srgbClr val="000000"/>
                </a:solidFill>
                <a:effectLst/>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31</a:t>
            </a:fld>
            <a:endParaRPr lang="en-US"/>
          </a:p>
        </p:txBody>
      </p:sp>
    </p:spTree>
    <p:extLst>
      <p:ext uri="{BB962C8B-B14F-4D97-AF65-F5344CB8AC3E}">
        <p14:creationId xmlns:p14="http://schemas.microsoft.com/office/powerpoint/2010/main" val="2067028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sz="1100" u="sng" dirty="0" smtClean="0">
                <a:latin typeface="Times New Roman" panose="02020603050405020304" pitchFamily="18" charset="0"/>
                <a:cs typeface="Times New Roman" panose="02020603050405020304" pitchFamily="18" charset="0"/>
              </a:rPr>
              <a:t>CGS Sec. 20-501</a:t>
            </a:r>
            <a:r>
              <a:rPr lang="en-US" sz="1100" dirty="0" smtClean="0">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Licensing and certification.</a:t>
            </a:r>
            <a:r>
              <a:rPr lang="en-US" sz="1100" b="0" i="0" dirty="0" smtClean="0">
                <a:solidFill>
                  <a:srgbClr val="000000"/>
                </a:solidFill>
                <a:effectLst/>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Expiration of certain licenses.</a:t>
            </a:r>
            <a:r>
              <a:rPr lang="en-US" sz="1100" b="1"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(a)</a:t>
            </a:r>
            <a:r>
              <a:rPr lang="en-US" sz="1100" b="1"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No person shall act as a real estate appraiser or provisional appraiser or engage in the real estate appraisal business without the appropriate certification, license, limited license or provisional license issued by the commission, unless exempted by the provisions of sections 20-500 to 20-528, inclusive.</a:t>
            </a:r>
            <a:endParaRPr lang="en-US" sz="1100" b="0" i="0" dirty="0" smtClean="0">
              <a:solidFill>
                <a:srgbClr val="000000"/>
              </a:solidFill>
              <a:effectLst/>
              <a:latin typeface="Times New Roman" panose="02020603050405020304" pitchFamily="18" charset="0"/>
              <a:cs typeface="Times New Roman" panose="02020603050405020304" pitchFamily="18" charset="0"/>
            </a:endParaRPr>
          </a:p>
          <a:p>
            <a:pPr indent="355707"/>
            <a:r>
              <a:rPr lang="en-US" sz="1100" dirty="0">
                <a:solidFill>
                  <a:srgbClr val="000000"/>
                </a:solidFill>
                <a:latin typeface="Times New Roman" panose="02020603050405020304" pitchFamily="18" charset="0"/>
                <a:cs typeface="Times New Roman" panose="02020603050405020304" pitchFamily="18" charset="0"/>
              </a:rPr>
              <a:t>(b)</a:t>
            </a:r>
            <a:r>
              <a:rPr lang="en-US" sz="1100" b="1"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No person licensed as a limited appraiser shall perform an appraisal in connection with a federally related transaction, as defined in FIRREA. Notwithstanding any provision of this chapter: (1) Limited appraiser licenses and renewals of such limited appraiser licenses issued pursuant to this chapter shall expire no later than September 30, 2006; and (2) no limited appraiser licenses shall be issued or renewed on or after October 1, 2006.</a:t>
            </a:r>
            <a:endParaRPr lang="en-US" sz="1100" b="0" i="0" dirty="0" smtClean="0">
              <a:solidFill>
                <a:srgbClr val="000000"/>
              </a:solidFill>
              <a:effectLst/>
              <a:latin typeface="Times New Roman" panose="02020603050405020304" pitchFamily="18" charset="0"/>
              <a:cs typeface="Times New Roman" panose="02020603050405020304" pitchFamily="18" charset="0"/>
            </a:endParaRPr>
          </a:p>
          <a:p>
            <a:pPr indent="355707"/>
            <a:r>
              <a:rPr lang="en-US" sz="1100" dirty="0">
                <a:solidFill>
                  <a:srgbClr val="000000"/>
                </a:solidFill>
                <a:latin typeface="Times New Roman" panose="02020603050405020304" pitchFamily="18" charset="0"/>
                <a:cs typeface="Times New Roman" panose="02020603050405020304" pitchFamily="18" charset="0"/>
              </a:rPr>
              <a:t>(c)</a:t>
            </a:r>
            <a:r>
              <a:rPr lang="en-US" sz="1100" b="1"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Notwithstanding any provision of this chapter: (1) Licenses and renewals for licensed appraisers issued pursuant to this chapter shall expire no later than September 30, 2003; and (2) no such license shall be issued or renewed on or after October 1, 2003.</a:t>
            </a:r>
            <a:endParaRPr lang="en-US" sz="1100" b="0" i="0" dirty="0" smtClean="0">
              <a:solidFill>
                <a:srgbClr val="000000"/>
              </a:solidFill>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32</a:t>
            </a:fld>
            <a:endParaRPr lang="en-US"/>
          </a:p>
        </p:txBody>
      </p:sp>
    </p:spTree>
    <p:extLst>
      <p:ext uri="{BB962C8B-B14F-4D97-AF65-F5344CB8AC3E}">
        <p14:creationId xmlns:p14="http://schemas.microsoft.com/office/powerpoint/2010/main" val="663279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u="sng" dirty="0" smtClean="0"/>
              <a:t>CGS Sec. 20-526</a:t>
            </a:r>
            <a:r>
              <a:rPr lang="en-US" dirty="0" smtClean="0"/>
              <a:t>: </a:t>
            </a:r>
            <a:r>
              <a:rPr lang="en-US" dirty="0">
                <a:solidFill>
                  <a:srgbClr val="000000"/>
                </a:solidFill>
                <a:latin typeface="Courier New" panose="02070309020205020404" pitchFamily="49" charset="0"/>
              </a:rPr>
              <a:t> Exceptions.</a:t>
            </a:r>
            <a:r>
              <a:rPr lang="en-US" b="0" i="0" dirty="0" smtClean="0">
                <a:solidFill>
                  <a:srgbClr val="000000"/>
                </a:solidFill>
                <a:effectLst/>
                <a:latin typeface="Times New Roman" panose="02020603050405020304" pitchFamily="18" charset="0"/>
              </a:rPr>
              <a:t> </a:t>
            </a:r>
            <a:r>
              <a:rPr lang="en-US" dirty="0">
                <a:solidFill>
                  <a:srgbClr val="000000"/>
                </a:solidFill>
                <a:latin typeface="Courier New" panose="02070309020205020404" pitchFamily="49" charset="0"/>
              </a:rPr>
              <a:t>The provisions of sections 20-500 to 20-528, inclusive, concerning the certification, licensing, limited licensing or provisional licensing of real estate appraisers shall not apply to (1) any person under contract with a municipality who performs a revaluation of real estate for assessment purposes pursuant to section 12-62, and (2) any licensed real estate broker or real estate salesperson who estimates the value of real estate as part of a market analysis performed for the owner of the real estate or a designee of the owner, on such terms as may be agreed upon between such owner or the owner's designee and the real estate broker or real estate salesperson, for the purpose of (A) a prospective listing or sale of such real estate, (B) providing information to the seller or landlord under a listing agreement, or (C) providing information to a prospective buyer or tenant under a buyer or tenant agency agreement, provided such estimate of value shall not be referred to or be construed as an appraisal. If such owner executes a listing contract with the real estate broker or real estate salesperson who so estimated the value of the real estate for the sale of the real estate and such real estate contains any building or other structure, occupied or intended to be occupied by no more than four families, then such owner shall be credited against any compensation the owner pays on account of such listing contract for any fee paid by the owner for such estimate of value.</a:t>
            </a:r>
            <a:endParaRPr lang="en-US" b="0" i="0" dirty="0" smtClean="0">
              <a:solidFill>
                <a:srgbClr val="000000"/>
              </a:solidFill>
              <a:effectLst/>
              <a:latin typeface="Times New Roman" panose="02020603050405020304" pitchFamily="18" charset="0"/>
            </a:endParaRPr>
          </a:p>
          <a:p>
            <a:r>
              <a:rPr lang="en-US" b="0" i="0" dirty="0" smtClean="0">
                <a:solidFill>
                  <a:srgbClr val="000000"/>
                </a:solidFill>
                <a:effectLst/>
                <a:latin typeface="Times New Roman" panose="02020603050405020304" pitchFamily="18" charset="0"/>
              </a:rPr>
              <a:t>  </a:t>
            </a:r>
            <a:r>
              <a:rPr lang="en-US" dirty="0" smtClean="0"/>
              <a:t> </a:t>
            </a:r>
            <a:endParaRPr lang="en-US" dirty="0"/>
          </a:p>
          <a:p>
            <a:pPr>
              <a:lnSpc>
                <a:spcPct val="110000"/>
              </a:lnSpc>
              <a:spcBef>
                <a:spcPts val="0"/>
              </a:spcBef>
            </a:pPr>
            <a:endParaRPr lang="en-US" dirty="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33</a:t>
            </a:fld>
            <a:endParaRPr lang="en-US"/>
          </a:p>
        </p:txBody>
      </p:sp>
    </p:spTree>
    <p:extLst>
      <p:ext uri="{BB962C8B-B14F-4D97-AF65-F5344CB8AC3E}">
        <p14:creationId xmlns:p14="http://schemas.microsoft.com/office/powerpoint/2010/main" val="44848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a:t>
            </a:r>
            <a:r>
              <a:rPr lang="en-US" dirty="0"/>
              <a:t>to a study by </a:t>
            </a:r>
            <a:r>
              <a:rPr lang="en-US" dirty="0" err="1"/>
              <a:t>CoreLogic</a:t>
            </a:r>
            <a:r>
              <a:rPr lang="en-US" dirty="0"/>
              <a:t>, a mortgage and real-estate data research company, short-sale fraud, or flopping, is an emerging financial crime. Lenders will lose more than $375 million this year alone when they sell undervalued houses to unscrupulous realty agents and their cohorts, the company says. In its study of the issue, </a:t>
            </a:r>
            <a:r>
              <a:rPr lang="en-US" dirty="0" err="1"/>
              <a:t>CoreLogic</a:t>
            </a:r>
            <a:r>
              <a:rPr lang="en-US" dirty="0"/>
              <a:t> labeled as suspicious two-thirds of short-sales that are resold within six months at a profit of 40% or more.</a:t>
            </a:r>
          </a:p>
          <a:p>
            <a:endParaRPr lang="en-US" dirty="0"/>
          </a:p>
          <a:p>
            <a:r>
              <a:rPr lang="en-US" dirty="0"/>
              <a:t>Two real-estate agents in Connecticut were arrested in connection with a short-sale mortgage fraud scheme involving four properties. The pair face a maximum term of imprisonment of 30 years and a fine of up to $1 million on each count.  The indictment against the two agents charged that they created straw-buyer transactions in order to negotiate with mortgage holders to allow sales of the properties to occur without paying the mortgages in full.  During the negotiations with the mortgage holders, the agents knew that legitimate purchasers already had executed purchase and sale agreements with the property owners to purchase the property at higher prices.  On each of the transactions, the agents arranged for two closings to take place, the first from the property owner to the straw buyer at the short-sale price, and the second from the straw buyer to the legitimate purchaser at a higher price. The lenders in each case did not know about the second closing and received no proceeds from the second closing. The two agents pleaded guilty to all the </a:t>
            </a:r>
            <a:r>
              <a:rPr lang="en-US" dirty="0" smtClean="0"/>
              <a:t>charges.” July 2010</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34</a:t>
            </a:fld>
            <a:endParaRPr lang="en-US"/>
          </a:p>
        </p:txBody>
      </p:sp>
    </p:spTree>
    <p:extLst>
      <p:ext uri="{BB962C8B-B14F-4D97-AF65-F5344CB8AC3E}">
        <p14:creationId xmlns:p14="http://schemas.microsoft.com/office/powerpoint/2010/main" val="33414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eaLnBrk="1" hangingPunct="1">
              <a:defRPr/>
            </a:pPr>
            <a:r>
              <a:rPr lang="en-US" dirty="0">
                <a:latin typeface="Courier New" panose="02070309020205020404" pitchFamily="49" charset="0"/>
              </a:rPr>
              <a:t>Notice of and informed consent to dual agency can be obtained by using EITHER the Dual Agency/Designated Agency Notice and Consent Form OR the Dual Agency Consent Agreement.</a:t>
            </a:r>
          </a:p>
        </p:txBody>
      </p:sp>
      <p:sp>
        <p:nvSpPr>
          <p:cNvPr id="4" name="Slide Number Placeholder 3"/>
          <p:cNvSpPr>
            <a:spLocks noGrp="1"/>
          </p:cNvSpPr>
          <p:nvPr>
            <p:ph type="sldNum" sz="quarter" idx="10"/>
          </p:nvPr>
        </p:nvSpPr>
        <p:spPr/>
        <p:txBody>
          <a:bodyPr/>
          <a:lstStyle/>
          <a:p>
            <a:fld id="{F4F99975-3B61-4944-9504-7A705F40E3AC}" type="slidenum">
              <a:rPr lang="en-US" smtClean="0"/>
              <a:pPr/>
              <a:t>35</a:t>
            </a:fld>
            <a:endParaRPr lang="en-US"/>
          </a:p>
        </p:txBody>
      </p:sp>
    </p:spTree>
    <p:extLst>
      <p:ext uri="{BB962C8B-B14F-4D97-AF65-F5344CB8AC3E}">
        <p14:creationId xmlns:p14="http://schemas.microsoft.com/office/powerpoint/2010/main" val="160401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Times New Roman" panose="02020603050405020304" pitchFamily="18" charset="0"/>
                <a:cs typeface="Arial" panose="020B0604020202020204" pitchFamily="34" charset="0"/>
              </a:rPr>
              <a:t>A dual agent owes the duty of confidentiality of material information and the duty to account for funds to both the seller and the buyer.  This duty of confidentiality shall continue after termination of the brokerage relationship.</a:t>
            </a:r>
          </a:p>
          <a:p>
            <a:pPr defTabSz="9145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36</a:t>
            </a:fld>
            <a:endParaRPr lang="en-US"/>
          </a:p>
        </p:txBody>
      </p:sp>
    </p:spTree>
    <p:extLst>
      <p:ext uri="{BB962C8B-B14F-4D97-AF65-F5344CB8AC3E}">
        <p14:creationId xmlns:p14="http://schemas.microsoft.com/office/powerpoint/2010/main" val="47683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smtClean="0">
                <a:solidFill>
                  <a:srgbClr val="000000"/>
                </a:solidFill>
                <a:effectLst/>
                <a:latin typeface="Verdana,Arial,Geneva"/>
              </a:rPr>
              <a:t>Dual Agency</a:t>
            </a:r>
            <a:r>
              <a:rPr lang="en-US" b="1" i="0" dirty="0" smtClean="0">
                <a:solidFill>
                  <a:srgbClr val="000000"/>
                </a:solidFill>
                <a:effectLst/>
                <a:latin typeface="Verdana,Arial,Geneva"/>
              </a:rPr>
              <a:t>:</a:t>
            </a:r>
            <a:r>
              <a:rPr lang="en-US" b="0" i="0" baseline="0" dirty="0" smtClean="0">
                <a:solidFill>
                  <a:srgbClr val="000000"/>
                </a:solidFill>
                <a:effectLst/>
                <a:latin typeface="Verdana,Arial,Geneva"/>
              </a:rPr>
              <a:t>  </a:t>
            </a:r>
            <a:r>
              <a:rPr lang="en-US" b="0" i="0" dirty="0" smtClean="0">
                <a:solidFill>
                  <a:srgbClr val="000000"/>
                </a:solidFill>
                <a:effectLst/>
                <a:latin typeface="Verdana,Arial,Geneva"/>
              </a:rPr>
              <a:t>If a real estate agent working on the sale of a particular home also represents a client who might be interested in buying that home, by law, the agent must provide both the seller and the potential buyer with a "Dual Agency Consent Agreement" form to sign.</a:t>
            </a:r>
          </a:p>
          <a:p>
            <a:r>
              <a:rPr lang="en-US" b="0" i="0" dirty="0" smtClean="0">
                <a:solidFill>
                  <a:srgbClr val="000000"/>
                </a:solidFill>
                <a:effectLst/>
                <a:latin typeface="Verdana,Arial,Geneva"/>
              </a:rPr>
              <a:t>A sales agent is supposed to work only for the seller, but by signing the Dual Agency Consent Agreement, the seller waives that right and agrees that the agent is free to represent both buyer and seller in the deal.</a:t>
            </a:r>
          </a:p>
          <a:p>
            <a:r>
              <a:rPr lang="en-US" b="0" i="0" dirty="0" smtClean="0">
                <a:solidFill>
                  <a:srgbClr val="000000"/>
                </a:solidFill>
                <a:effectLst/>
                <a:latin typeface="Verdana,Arial,Geneva"/>
              </a:rPr>
              <a:t>The form outlines the process to be followed to ensure that the sale is completely fair to both the seller and buyer.</a:t>
            </a:r>
          </a:p>
          <a:p>
            <a:r>
              <a:rPr lang="en-US" b="0" i="0" dirty="0" smtClean="0">
                <a:solidFill>
                  <a:srgbClr val="000000"/>
                </a:solidFill>
                <a:effectLst/>
                <a:latin typeface="Verdana,Arial,Geneva"/>
              </a:rPr>
              <a:t>Neither seller nor buyers should agree to Dual Agency if they feel it's not in their best interest.</a:t>
            </a:r>
          </a:p>
          <a:p>
            <a:r>
              <a:rPr lang="en-US" b="0" i="0" dirty="0" smtClean="0">
                <a:solidFill>
                  <a:srgbClr val="000000"/>
                </a:solidFill>
                <a:effectLst/>
                <a:latin typeface="Verdana,Arial,Geneva"/>
              </a:rPr>
              <a:t>IMPORTANT: Some agents urge clients to sign a Dual Agency form (as “just a formality”) when they sign the agent up to sell their home. This is not a fair practice. Consumers should not sign the Dual Agency consent form in advance. A seller should sign the form only if and when another client of their sales agent is ready to make an offer on the seller's home.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37</a:t>
            </a:fld>
            <a:endParaRPr lang="en-US"/>
          </a:p>
        </p:txBody>
      </p:sp>
    </p:spTree>
    <p:extLst>
      <p:ext uri="{BB962C8B-B14F-4D97-AF65-F5344CB8AC3E}">
        <p14:creationId xmlns:p14="http://schemas.microsoft.com/office/powerpoint/2010/main" val="831487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DUAL AGENCY CONSENT AGREEMENT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Property Address: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_____________________________________________________</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Seller(s) or Landlord(s):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a:t>
            </a:r>
          </a:p>
          <a:p>
            <a:pPr algn="just" defTabSz="914674">
              <a:lnSpc>
                <a:spcPct val="115000"/>
              </a:lnSpc>
              <a:spcBef>
                <a:spcPts val="1200"/>
              </a:spcBef>
              <a:spcAft>
                <a:spcPts val="0"/>
              </a:spcAft>
              <a:defRPr/>
            </a:pP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Buyer(s</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or Tenant(s</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):__________________________________________________</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152446"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 This Dual Agency Consent Agreement is an addendum to and make part of (check all that apply):</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Listing Agreement dated __________ between brokerage firm and seller or landlord.</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Buyer or tenant agency agreement dated __________ between brokerage firm and buyer or tenant.</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152446"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Seller and buyer (or landlord and tenant, as the case may be) hereby acknowledge and agree that ____________ (name of brokerage firm) is representing both buyer and seller (or landlord and tenant, as the case may be) in the purchase and sale (or lease) of the above referenced property and that brokerage firm has been and is now the agent of both seller and buyer (or landlord and tenant, as the case may be). Seller and buyer (or landlord and tenant, as the case may be) have both consented to and hereby confirm their consent to this dual representation.</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152446"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 Seller and buyer (or landlord and tenant, as the case may be) agree: (A) The brokerage firm shall not be required to and shall not disclose to either buyer or seller (or landlord or tenant, as the case may be) any personal, financial or other confidential information to such other party without the express written consent of the party whose information is disclosed, other than information related to material property defects which are known to the brokerage firm and other information the brokerage firm is required to disclose by law. (B) The brokerage firm may not disclose: (</a:t>
            </a:r>
            <a:r>
              <a:rPr lang="en-US"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To the buyer that the seller (landlord) will accept less than the asking or listed price, unless otherwise instructed to do so in writing by the seller (landlord); (ii) to the seller (landlord) that the buyer (tenant) can or will pay a price greater than the price submitted in a written offer to the seller (landlord), unless otherwise instructed to do so in writing by the buyer (tenant); (iii) the motivation of the seller or buyer (or landlord or tenant, as the case may be) for selling, buying or leasing property, unless otherwise instructed in writing by the respective party; or (iv) that a seller or buyer will agree to financing terms other than those offered, unless instructed in writing by the respective party.</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152446"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 Property information available through the multiple listing service or otherwise, including listed and sold properties, which has been requested by either the seller or the buyer (or landlord or tenant, as the case may be) shall be disclosed to both seller and buyer (or landlord and tenant, as the case may be).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152446" algn="just" defTabSz="914674">
              <a:lnSpc>
                <a:spcPct val="115000"/>
              </a:lnSpc>
              <a:spcBef>
                <a:spcPts val="12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(5) Both parties are advised to seek competent legal and tax advice with regard to this transaction, and with regard to all documents executed in connection with this transaction, including this Dual Agency Consent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Agreement.</a:t>
            </a:r>
            <a:r>
              <a:rPr lang="en-US" baseline="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have read and understand the above agreement.</a:t>
            </a:r>
          </a:p>
          <a:p>
            <a:pPr algn="just" defTabSz="914674">
              <a:lnSpc>
                <a:spcPct val="115000"/>
              </a:lnSpc>
              <a:spcBef>
                <a:spcPts val="600"/>
              </a:spcBef>
              <a:spcAft>
                <a:spcPts val="0"/>
              </a:spcAft>
              <a:defRPr/>
            </a:pPr>
            <a:r>
              <a:rPr 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Buyer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Seller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Brokerage Firm</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(Landlord)</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(Tenant)</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(Authorized Representative)</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6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6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600"/>
              </a:spcBef>
              <a:spcAft>
                <a:spcPts val="0"/>
              </a:spcAft>
              <a:defRPr/>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14674">
              <a:lnSpc>
                <a:spcPct val="115000"/>
              </a:lnSpc>
              <a:spcBef>
                <a:spcPts val="0"/>
              </a:spcBef>
              <a:spcAft>
                <a:spcPts val="0"/>
              </a:spcAft>
              <a:defRPr/>
            </a:pPr>
            <a:r>
              <a:rPr 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914580" eaLnBrk="1" hangingPunct="1">
              <a:defRPr/>
            </a:pPr>
            <a:endParaRPr lang="en-US" u="sng" dirty="0">
              <a:solidFill>
                <a:srgbClr val="000000"/>
              </a:solidFill>
              <a:latin typeface="Courier New" panose="02070309020205020404" pitchFamily="49" charset="0"/>
            </a:endParaRPr>
          </a:p>
          <a:p>
            <a:pPr defTabSz="914580" eaLnBrk="1" hangingPunct="1">
              <a:defRPr/>
            </a:pPr>
            <a:endParaRPr lang="en-US" u="sng" dirty="0">
              <a:solidFill>
                <a:srgbClr val="000000"/>
              </a:solidFill>
              <a:latin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38</a:t>
            </a:fld>
            <a:endParaRPr lang="en-US"/>
          </a:p>
        </p:txBody>
      </p:sp>
    </p:spTree>
    <p:extLst>
      <p:ext uri="{BB962C8B-B14F-4D97-AF65-F5344CB8AC3E}">
        <p14:creationId xmlns:p14="http://schemas.microsoft.com/office/powerpoint/2010/main" val="3244493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eaLnBrk="1" hangingPunct="1">
              <a:defRPr/>
            </a:pPr>
            <a:r>
              <a:rPr lang="en-US" u="sng" dirty="0">
                <a:solidFill>
                  <a:srgbClr val="000000"/>
                </a:solidFill>
                <a:latin typeface="Courier New" panose="02070309020205020404" pitchFamily="49" charset="0"/>
              </a:rPr>
              <a:t>CGS Sec.</a:t>
            </a:r>
            <a:r>
              <a:rPr lang="en-US" b="1" u="sng" dirty="0">
                <a:solidFill>
                  <a:srgbClr val="000000"/>
                </a:solidFill>
                <a:latin typeface="Courier New" panose="02070309020205020404" pitchFamily="49" charset="0"/>
              </a:rPr>
              <a:t> </a:t>
            </a:r>
            <a:r>
              <a:rPr lang="en-US" u="sng" dirty="0">
                <a:solidFill>
                  <a:srgbClr val="000000"/>
                </a:solidFill>
                <a:latin typeface="Courier New" panose="02070309020205020404" pitchFamily="49" charset="0"/>
              </a:rPr>
              <a:t>20-325(</a:t>
            </a:r>
            <a:r>
              <a:rPr lang="en-US" u="sng" dirty="0" err="1">
                <a:solidFill>
                  <a:srgbClr val="000000"/>
                </a:solidFill>
                <a:latin typeface="Courier New" panose="02070309020205020404" pitchFamily="49" charset="0"/>
              </a:rPr>
              <a:t>i</a:t>
            </a:r>
            <a:r>
              <a:rPr lang="en-US" u="sng" dirty="0">
                <a:solidFill>
                  <a:srgbClr val="000000"/>
                </a:solidFill>
                <a:latin typeface="Courier New" panose="02070309020205020404" pitchFamily="49" charset="0"/>
              </a:rPr>
              <a:t>)</a:t>
            </a:r>
            <a:r>
              <a:rPr lang="en-US" dirty="0">
                <a:solidFill>
                  <a:srgbClr val="000000"/>
                </a:solidFill>
                <a:latin typeface="Courier New" panose="02070309020205020404" pitchFamily="49" charset="0"/>
              </a:rPr>
              <a:t>:  Designated buyer agents and seller agents.</a:t>
            </a:r>
            <a:r>
              <a:rPr lang="en-US" dirty="0">
                <a:solidFill>
                  <a:srgbClr val="000000"/>
                </a:solidFill>
                <a:latin typeface="Times New Roman" panose="02020603050405020304" pitchFamily="18" charset="0"/>
              </a:rPr>
              <a:t> </a:t>
            </a:r>
            <a:r>
              <a:rPr lang="en-US" dirty="0">
                <a:solidFill>
                  <a:srgbClr val="000000"/>
                </a:solidFill>
                <a:latin typeface="Courier New" panose="02070309020205020404" pitchFamily="49" charset="0"/>
              </a:rPr>
              <a:t>Any real estate broker, or a person licensed under this chapter authorized by such broker, may appoint, at the option of such broker or authorized person, one or more designated seller agents as additional agents for a seller or landlord or a designated buyer agent as an additional agent for a buyer or tenant. Such designation may be made with regard to a particular transaction only. Upon such designation, the responsibility to satisfy the respective duties as a seller's or landlord's agent or as a buyer's or tenant's agent shall be the primary responsibility of the individual so designated, who shall not be deemed a dual agent, except in the case of an individual designated to represent both a seller and buyer in the same transaction. Nothing in this section shall be construed to prohibit other forms of agency relationships allowed by law.</a:t>
            </a:r>
            <a:endParaRPr lang="en-US" dirty="0">
              <a:solidFill>
                <a:srgbClr val="000000"/>
              </a:solidFill>
            </a:endParaRPr>
          </a:p>
          <a:p>
            <a:pPr defTabSz="914674">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39</a:t>
            </a:fld>
            <a:endParaRPr lang="en-US"/>
          </a:p>
        </p:txBody>
      </p:sp>
    </p:spTree>
    <p:extLst>
      <p:ext uri="{BB962C8B-B14F-4D97-AF65-F5344CB8AC3E}">
        <p14:creationId xmlns:p14="http://schemas.microsoft.com/office/powerpoint/2010/main" val="253262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Persons, and their staff, providing any of the following services to a condominium association are required to be registered with the Department of Consumer Protection as CAMs if they are:</a:t>
            </a:r>
          </a:p>
          <a:p>
            <a:pPr marL="457337" indent="-457337">
              <a:buAutoNum type="arabicParenBoth"/>
            </a:pPr>
            <a:r>
              <a:rPr lang="en-US" dirty="0"/>
              <a:t>collecting, controlling, or disbursing funds of the association or having the authority to do so;</a:t>
            </a:r>
          </a:p>
          <a:p>
            <a:pPr marL="457337" indent="-457337">
              <a:buAutoNum type="arabicParenBoth"/>
            </a:pPr>
            <a:r>
              <a:rPr lang="en-US" dirty="0"/>
              <a:t>preparing budgets or other financial documents for the association;</a:t>
            </a:r>
          </a:p>
          <a:p>
            <a:pPr marL="457337" indent="-457337">
              <a:buAutoNum type="arabicParenBoth"/>
            </a:pPr>
            <a:r>
              <a:rPr lang="en-US" dirty="0"/>
              <a:t>assisting or conducting association meetings;</a:t>
            </a:r>
          </a:p>
          <a:p>
            <a:pPr marL="457337" indent="-457337">
              <a:buAutoNum type="arabicParenBoth"/>
            </a:pPr>
            <a:r>
              <a:rPr lang="en-US" dirty="0"/>
              <a:t>advising or assisting the association in obtaining insurance; and</a:t>
            </a:r>
          </a:p>
          <a:p>
            <a:pPr marL="457337" indent="-457337">
              <a:buAutoNum type="arabicParenBoth"/>
            </a:pPr>
            <a:r>
              <a:rPr lang="en-US" dirty="0"/>
              <a:t>advising, coordinating or supervising the overall operations of the association.</a:t>
            </a:r>
            <a:endParaRPr lang="en-US" sz="1100" dirty="0"/>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Community Association Managers and their staff are required to be registered.</a:t>
            </a:r>
          </a:p>
          <a:p>
            <a:pPr eaLnBrk="1" hangingPunct="1"/>
            <a:r>
              <a:rPr lang="en-US" dirty="0" smtClean="0">
                <a:latin typeface="Arial" panose="020B0604020202020204" pitchFamily="34" charset="0"/>
              </a:rPr>
              <a:t>Sec. 20-450. Definitions. For the purposes of sections 20-450 to 20-462, inclusive:</a:t>
            </a:r>
          </a:p>
          <a:p>
            <a:pPr eaLnBrk="1" hangingPunct="1"/>
            <a:r>
              <a:rPr lang="en-US" dirty="0" smtClean="0">
                <a:latin typeface="Arial" panose="020B0604020202020204" pitchFamily="34" charset="0"/>
              </a:rPr>
              <a:t>(1) “Association” means (A) an “association” as defined in section 47-202 and an “association of unit owners” as defined in section</a:t>
            </a:r>
          </a:p>
          <a:p>
            <a:pPr eaLnBrk="1" hangingPunct="1"/>
            <a:r>
              <a:rPr lang="en-US" dirty="0" smtClean="0">
                <a:latin typeface="Arial" panose="020B0604020202020204" pitchFamily="34" charset="0"/>
              </a:rPr>
              <a:t>47-68a and in section 47-68 of the general statutes, revised to January 1, 1975, and (B) the mandatory owners organization of any</a:t>
            </a:r>
          </a:p>
          <a:p>
            <a:pPr eaLnBrk="1" hangingPunct="1"/>
            <a:r>
              <a:rPr lang="en-US" dirty="0" smtClean="0">
                <a:latin typeface="Arial" panose="020B0604020202020204" pitchFamily="34" charset="0"/>
              </a:rPr>
              <a:t>common interest community, as defined in section 47-202, which community was not created under chapter 825 or 828 or under</a:t>
            </a:r>
          </a:p>
          <a:p>
            <a:pPr eaLnBrk="1" hangingPunct="1"/>
            <a:r>
              <a:rPr lang="en-US" dirty="0" smtClean="0">
                <a:latin typeface="Arial" panose="020B0604020202020204" pitchFamily="34" charset="0"/>
              </a:rPr>
              <a:t>chapter 825 of the general statutes, revised to January 1, 1975. “Association” shall not include an association of a common interest</a:t>
            </a:r>
          </a:p>
          <a:p>
            <a:pPr eaLnBrk="1" hangingPunct="1"/>
            <a:r>
              <a:rPr lang="en-US" dirty="0" smtClean="0">
                <a:latin typeface="Arial" panose="020B0604020202020204" pitchFamily="34" charset="0"/>
              </a:rPr>
              <a:t>community which contains only units restricted to nonresidential use;</a:t>
            </a:r>
          </a:p>
          <a:p>
            <a:pPr eaLnBrk="1" hangingPunct="1"/>
            <a:r>
              <a:rPr lang="en-US" dirty="0" smtClean="0">
                <a:latin typeface="Arial" panose="020B0604020202020204" pitchFamily="34" charset="0"/>
              </a:rPr>
              <a:t>(2) “Community association manager” means a person who provides association management services;</a:t>
            </a:r>
          </a:p>
          <a:p>
            <a:pPr eaLnBrk="1" hangingPunct="1"/>
            <a:r>
              <a:rPr lang="en-US" dirty="0" smtClean="0">
                <a:latin typeface="Arial" panose="020B0604020202020204" pitchFamily="34" charset="0"/>
              </a:rPr>
              <a:t>(3) “Association management services” means services provided to an association for remuneration including one or more of the</a:t>
            </a:r>
          </a:p>
          <a:p>
            <a:pPr eaLnBrk="1" hangingPunct="1"/>
            <a:r>
              <a:rPr lang="en-US" dirty="0" smtClean="0">
                <a:latin typeface="Arial" panose="020B0604020202020204" pitchFamily="34" charset="0"/>
              </a:rPr>
              <a:t>following: (A) Collecting, controlling or disbursing funds of the association or having the authority to do so; (B) preparing budgets or</a:t>
            </a:r>
          </a:p>
          <a:p>
            <a:pPr eaLnBrk="1" hangingPunct="1"/>
            <a:r>
              <a:rPr lang="en-US" dirty="0" smtClean="0">
                <a:latin typeface="Arial" panose="020B0604020202020204" pitchFamily="34" charset="0"/>
              </a:rPr>
              <a:t>other financial documents for the association; assisting in the conduct of or conducting association meetings; (D) advising or assisting</a:t>
            </a:r>
          </a:p>
          <a:p>
            <a:pPr eaLnBrk="1" hangingPunct="1"/>
            <a:r>
              <a:rPr lang="en-US" dirty="0" smtClean="0">
                <a:latin typeface="Arial" panose="020B0604020202020204" pitchFamily="34" charset="0"/>
              </a:rPr>
              <a:t>the association in obtaining insurance; (E) coordinating or supervising the overall operations of the association; (F) advising the</a:t>
            </a:r>
          </a:p>
          <a:p>
            <a:pPr eaLnBrk="1" hangingPunct="1"/>
            <a:r>
              <a:rPr lang="en-US" dirty="0" smtClean="0">
                <a:latin typeface="Arial" panose="020B0604020202020204" pitchFamily="34" charset="0"/>
              </a:rPr>
              <a:t>association on the overall operations of the association. Any person licensed in this state under any provision of the general statutes or</a:t>
            </a:r>
          </a:p>
          <a:p>
            <a:pPr eaLnBrk="1" hangingPunct="1"/>
            <a:r>
              <a:rPr lang="en-US" dirty="0" smtClean="0">
                <a:latin typeface="Arial" panose="020B0604020202020204" pitchFamily="34" charset="0"/>
              </a:rPr>
              <a:t>rules of court who provides the services for which he is licensed to an association for remuneration, shall not be deemed to be</a:t>
            </a:r>
          </a:p>
          <a:p>
            <a:pPr eaLnBrk="1" hangingPunct="1"/>
            <a:r>
              <a:rPr lang="en-US" dirty="0" smtClean="0">
                <a:latin typeface="Arial" panose="020B0604020202020204" pitchFamily="34" charset="0"/>
              </a:rPr>
              <a:t>providing association management services. Any director, officer or other member of an association who provides services specified</a:t>
            </a:r>
          </a:p>
          <a:p>
            <a:pPr eaLnBrk="1" hangingPunct="1"/>
            <a:r>
              <a:rPr lang="en-US" dirty="0" smtClean="0">
                <a:latin typeface="Arial" panose="020B0604020202020204" pitchFamily="34" charset="0"/>
              </a:rPr>
              <a:t>in this subsection to the association of which he is a member shall not be deemed to be providing association management services;</a:t>
            </a:r>
          </a:p>
          <a:p>
            <a:pPr eaLnBrk="1" hangingPunct="1"/>
            <a:r>
              <a:rPr lang="en-US" dirty="0" smtClean="0">
                <a:latin typeface="Arial" panose="020B0604020202020204" pitchFamily="34" charset="0"/>
              </a:rPr>
              <a:t>(4) “Commission” means the Real Estate Commission;</a:t>
            </a:r>
          </a:p>
          <a:p>
            <a:pPr eaLnBrk="1" hangingPunct="1"/>
            <a:r>
              <a:rPr lang="en-US" dirty="0" smtClean="0">
                <a:latin typeface="Arial" panose="020B0604020202020204" pitchFamily="34" charset="0"/>
              </a:rPr>
              <a:t>(5) “Department” means the Department of Consumer Protection; and</a:t>
            </a:r>
          </a:p>
          <a:p>
            <a:pPr eaLnBrk="1" hangingPunct="1"/>
            <a:r>
              <a:rPr lang="en-US" dirty="0" smtClean="0">
                <a:latin typeface="Arial" panose="020B0604020202020204" pitchFamily="34" charset="0"/>
              </a:rPr>
              <a:t>(6) “Person” means an individual, partnership, corporation, limited liability company or other legal entity.</a:t>
            </a:r>
          </a:p>
          <a:p>
            <a:pPr eaLnBrk="1" hangingPunct="1"/>
            <a:r>
              <a:rPr lang="en-US" dirty="0" smtClean="0">
                <a:latin typeface="Arial" panose="020B0604020202020204" pitchFamily="34" charset="0"/>
              </a:rPr>
              <a:t>Sec. 20-451. Registration of community association managers required. No person shall hold himself out to be a community</a:t>
            </a:r>
          </a:p>
          <a:p>
            <a:pPr eaLnBrk="1" hangingPunct="1"/>
            <a:r>
              <a:rPr lang="en-US" dirty="0" smtClean="0">
                <a:latin typeface="Arial" panose="020B0604020202020204" pitchFamily="34" charset="0"/>
              </a:rPr>
              <a:t>association manager without first obtaining a certificate of registration as provided in sections 20-450 to 20-462, inclusive.</a:t>
            </a:r>
          </a:p>
          <a:p>
            <a:pPr eaLnBrk="1" hangingPunct="1"/>
            <a:r>
              <a:rPr lang="en-US" dirty="0" smtClean="0">
                <a:latin typeface="Arial" panose="020B0604020202020204" pitchFamily="34" charset="0"/>
              </a:rPr>
              <a:t>Sec. 20-452. Application for certificate of registration. Fees. (a) Any person seeking a certificate of registration shall apply to the</a:t>
            </a:r>
          </a:p>
          <a:p>
            <a:pPr eaLnBrk="1" hangingPunct="1"/>
            <a:r>
              <a:rPr lang="en-US" dirty="0" smtClean="0">
                <a:latin typeface="Arial" panose="020B0604020202020204" pitchFamily="34" charset="0"/>
              </a:rPr>
              <a:t>department in writing, on a form provided by the department. Such application shall include the applicant’s name, residence address,</a:t>
            </a:r>
          </a:p>
          <a:p>
            <a:pPr eaLnBrk="1" hangingPunct="1"/>
            <a:r>
              <a:rPr lang="en-US" dirty="0" smtClean="0">
                <a:latin typeface="Arial" panose="020B0604020202020204" pitchFamily="34" charset="0"/>
              </a:rPr>
              <a:t>business address, business telephone number and such other information as the department may require.</a:t>
            </a:r>
          </a:p>
          <a:p>
            <a:pPr eaLnBrk="1" hangingPunct="1"/>
            <a:r>
              <a:rPr lang="en-US" dirty="0" smtClean="0">
                <a:latin typeface="Arial" panose="020B0604020202020204" pitchFamily="34" charset="0"/>
              </a:rPr>
              <a:t>(b) Each application for a certificate of registration as a community association manager shall be accompanied by an application fee</a:t>
            </a:r>
          </a:p>
          <a:p>
            <a:pPr eaLnBrk="1" hangingPunct="1"/>
            <a:r>
              <a:rPr lang="en-US" dirty="0" smtClean="0">
                <a:latin typeface="Arial" panose="020B0604020202020204" pitchFamily="34" charset="0"/>
              </a:rPr>
              <a:t>of sixty dollars and a registration fee of one hundred dollars. The department shall refund the registration fee if it refuses to issue a</a:t>
            </a:r>
          </a:p>
          <a:p>
            <a:pPr eaLnBrk="1" hangingPunct="1"/>
            <a:r>
              <a:rPr lang="en-US" dirty="0" smtClean="0">
                <a:latin typeface="Arial" panose="020B0604020202020204" pitchFamily="34" charset="0"/>
              </a:rPr>
              <a:t>certificate of registration.</a:t>
            </a:r>
          </a:p>
          <a:p>
            <a:pPr eaLnBrk="1" hangingPunct="1"/>
            <a:r>
              <a:rPr lang="en-US" dirty="0" smtClean="0">
                <a:latin typeface="Arial" panose="020B0604020202020204" pitchFamily="34" charset="0"/>
              </a:rPr>
              <a:t>Sec. 20-453. Issuance, suspension and revocation of certificate. Upon receipt of a completed application and the appropriate fees, the</a:t>
            </a:r>
          </a:p>
          <a:p>
            <a:pPr eaLnBrk="1" hangingPunct="1"/>
            <a:r>
              <a:rPr lang="en-US" dirty="0" smtClean="0">
                <a:latin typeface="Arial" panose="020B0604020202020204" pitchFamily="34" charset="0"/>
              </a:rPr>
              <a:t>department, upon authorization of the commission, shall: (1) Issue and deliver to the applicant a certificate of registration; or (2) refuse</a:t>
            </a:r>
          </a:p>
          <a:p>
            <a:pPr eaLnBrk="1" hangingPunct="1"/>
            <a:r>
              <a:rPr lang="en-US" dirty="0" smtClean="0">
                <a:latin typeface="Arial" panose="020B0604020202020204" pitchFamily="34" charset="0"/>
              </a:rPr>
              <a:t>to issue the certificate. The commission may suspend, revoke or refuse to issue or renew any certificate issued under sections 20-450</a:t>
            </a:r>
          </a:p>
          <a:p>
            <a:pPr eaLnBrk="1" hangingPunct="1"/>
            <a:r>
              <a:rPr lang="en-US" dirty="0" smtClean="0">
                <a:latin typeface="Arial" panose="020B0604020202020204" pitchFamily="34" charset="0"/>
              </a:rPr>
              <a:t>to 20-462, inclusive, or may place a registrant on probation or issue a letter of reprimand for any of the reasons stated in section 20-</a:t>
            </a:r>
          </a:p>
          <a:p>
            <a:pPr eaLnBrk="1" hangingPunct="1"/>
            <a:r>
              <a:rPr lang="en-US" dirty="0" smtClean="0">
                <a:latin typeface="Arial" panose="020B0604020202020204" pitchFamily="34" charset="0"/>
              </a:rPr>
              <a:t>456.  No application for the reinstatement of a certificate which has been revoked shall be accepted by the department within one year</a:t>
            </a:r>
          </a:p>
          <a:p>
            <a:pPr eaLnBrk="1" hangingPunct="1"/>
            <a:r>
              <a:rPr lang="en-US" dirty="0" smtClean="0">
                <a:latin typeface="Arial" panose="020B0604020202020204" pitchFamily="34" charset="0"/>
              </a:rPr>
              <a:t>after the date of such revocation.</a:t>
            </a:r>
          </a:p>
          <a:p>
            <a:pPr eaLnBrk="1" hangingPunct="1"/>
            <a:r>
              <a:rPr lang="en-US" dirty="0" smtClean="0">
                <a:latin typeface="Arial" panose="020B0604020202020204" pitchFamily="34" charset="0"/>
              </a:rPr>
              <a:t>Sec. 20-454. Hearing on denial of certificate. Subsequent application. (a) Upon refusal to issue or renew a certificate the department</a:t>
            </a:r>
          </a:p>
          <a:p>
            <a:pPr eaLnBrk="1" hangingPunct="1"/>
            <a:r>
              <a:rPr lang="en-US" dirty="0" smtClean="0">
                <a:latin typeface="Arial" panose="020B0604020202020204" pitchFamily="34" charset="0"/>
              </a:rPr>
              <a:t>shall notify the applicant of the denial and of his right to request a hearing within ten days from the date of receipt of the notice of</a:t>
            </a:r>
          </a:p>
          <a:p>
            <a:pPr eaLnBrk="1" hangingPunct="1"/>
            <a:r>
              <a:rPr lang="en-US" dirty="0" smtClean="0">
                <a:latin typeface="Arial" panose="020B0604020202020204" pitchFamily="34" charset="0"/>
              </a:rPr>
              <a:t>denial. (b) In the event the applicant requests a hearing within such ten days, the commission shall give notice of the grounds for its</a:t>
            </a:r>
          </a:p>
          <a:p>
            <a:pPr eaLnBrk="1" hangingPunct="1"/>
            <a:r>
              <a:rPr lang="en-US" dirty="0" smtClean="0">
                <a:latin typeface="Arial" panose="020B0604020202020204" pitchFamily="34" charset="0"/>
              </a:rPr>
              <a:t>refusal and shall conduct a hearing concerning such refusal in accordance with the provisions of chapter 54 concerning contested</a:t>
            </a:r>
          </a:p>
          <a:p>
            <a:pPr eaLnBrk="1" hangingPunct="1"/>
            <a:r>
              <a:rPr lang="en-US" dirty="0" smtClean="0">
                <a:latin typeface="Arial" panose="020B0604020202020204" pitchFamily="34" charset="0"/>
              </a:rPr>
              <a:t>matters. (c) In the event the commission’s denial of a certificate is sustained after such hearing, an applicant may make new</a:t>
            </a:r>
          </a:p>
          <a:p>
            <a:pPr eaLnBrk="1" hangingPunct="1"/>
            <a:r>
              <a:rPr lang="en-US" dirty="0" smtClean="0">
                <a:latin typeface="Arial" panose="020B0604020202020204" pitchFamily="34" charset="0"/>
              </a:rPr>
              <a:t>application not less than one year after the date on which such denial was sustained.</a:t>
            </a:r>
          </a:p>
          <a:p>
            <a:pPr eaLnBrk="1" hangingPunct="1"/>
            <a:r>
              <a:rPr lang="en-US" dirty="0" smtClean="0">
                <a:latin typeface="Arial" panose="020B0604020202020204" pitchFamily="34" charset="0"/>
              </a:rPr>
              <a:t>Sec. 20-455. Enforcement powers of commission and department. Injunctions. (a) The commission may hold hearings on any matter</a:t>
            </a:r>
          </a:p>
          <a:p>
            <a:pPr eaLnBrk="1" hangingPunct="1"/>
            <a:r>
              <a:rPr lang="en-US" dirty="0" smtClean="0">
                <a:latin typeface="Arial" panose="020B0604020202020204" pitchFamily="34" charset="0"/>
              </a:rPr>
              <a:t>under the provisions of sections 20-450 to 20-462, inclusive. The commission or department may issue subpoenas, administer oaths,</a:t>
            </a:r>
          </a:p>
          <a:p>
            <a:pPr eaLnBrk="1" hangingPunct="1"/>
            <a:r>
              <a:rPr lang="en-US" dirty="0" smtClean="0">
                <a:latin typeface="Arial" panose="020B0604020202020204" pitchFamily="34" charset="0"/>
              </a:rPr>
              <a:t>compel testimony and order the production of books, records and documents. If any person refuses to appear, to testify or to produce</a:t>
            </a:r>
          </a:p>
          <a:p>
            <a:pPr eaLnBrk="1" hangingPunct="1"/>
            <a:r>
              <a:rPr lang="en-US" dirty="0" smtClean="0">
                <a:latin typeface="Arial" panose="020B0604020202020204" pitchFamily="34" charset="0"/>
              </a:rPr>
              <a:t>any book, record, paper or document when so ordered, upon application of the commission or department, a judge of the Superior</a:t>
            </a:r>
          </a:p>
          <a:p>
            <a:pPr eaLnBrk="1" hangingPunct="1"/>
            <a:r>
              <a:rPr lang="en-US" dirty="0" smtClean="0">
                <a:latin typeface="Arial" panose="020B0604020202020204" pitchFamily="34" charset="0"/>
              </a:rPr>
              <a:t>Court may make such order as may be appropriate to aid in the enforcement of this section. (b) The Attorney General, at the request of</a:t>
            </a:r>
          </a:p>
          <a:p>
            <a:pPr eaLnBrk="1" hangingPunct="1"/>
            <a:r>
              <a:rPr lang="en-US" dirty="0" smtClean="0">
                <a:latin typeface="Arial" panose="020B0604020202020204" pitchFamily="34" charset="0"/>
              </a:rPr>
              <a:t>the commission or department, is authorized to apply in the name of the state of Connecticut to the Superior Court for an order</a:t>
            </a:r>
          </a:p>
          <a:p>
            <a:pPr eaLnBrk="1" hangingPunct="1"/>
            <a:r>
              <a:rPr lang="en-US" dirty="0" smtClean="0">
                <a:latin typeface="Arial" panose="020B0604020202020204" pitchFamily="34" charset="0"/>
              </a:rPr>
              <a:t>temporarily or permanently restraining and enjoining any person from violating any provision of sections 20-450 to 20-462, inclusive.</a:t>
            </a:r>
          </a:p>
        </p:txBody>
      </p:sp>
    </p:spTree>
    <p:extLst>
      <p:ext uri="{BB962C8B-B14F-4D97-AF65-F5344CB8AC3E}">
        <p14:creationId xmlns:p14="http://schemas.microsoft.com/office/powerpoint/2010/main" val="3515117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a:t>Designated agency may be made with regard to a particular transaction only.  </a:t>
            </a:r>
            <a:r>
              <a:rPr lang="en-US" dirty="0" smtClean="0"/>
              <a:t>Upon such designation, the responsibility to satisfy the respective duties as a seller’s agent or as a buyer’s agent shall be the primary responsibility of the individual so designated, who shall not be deemed a dual agent, except in the case of an individual designated to represent both a seller and buyer in the same transaction.  </a:t>
            </a:r>
          </a:p>
          <a:p>
            <a:pPr defTabSz="914580">
              <a:defRPr/>
            </a:pPr>
            <a:r>
              <a:rPr lang="en-US" u="none" dirty="0" smtClean="0"/>
              <a:t>CGS §20-325i</a:t>
            </a:r>
            <a:r>
              <a:rPr lang="en-US" dirty="0" smtClean="0"/>
              <a:t>.</a:t>
            </a:r>
          </a:p>
          <a:p>
            <a:pPr defTabSz="914580">
              <a:defRPr/>
            </a:pPr>
            <a:endParaRPr lang="en-US" dirty="0" smtClean="0">
              <a:ea typeface="Times New Roman" panose="02020603050405020304" pitchFamily="18" charset="0"/>
              <a:cs typeface="Arial" panose="020B0604020202020204" pitchFamily="34" charset="0"/>
            </a:endParaRPr>
          </a:p>
          <a:p>
            <a:pPr defTabSz="914580">
              <a:defRPr/>
            </a:pPr>
            <a:endParaRPr lang="en-US" dirty="0" smtClean="0">
              <a:ea typeface="Times New Roman" panose="02020603050405020304" pitchFamily="18" charset="0"/>
              <a:cs typeface="Arial" panose="020B0604020202020204" pitchFamily="34" charset="0"/>
            </a:endParaRPr>
          </a:p>
          <a:p>
            <a:endParaRPr lang="en-US" dirty="0">
              <a:ea typeface="Times New Roman" panose="02020603050405020304" pitchFamily="18" charset="0"/>
              <a:cs typeface="Arial" panose="020B0604020202020204" pitchFamily="34" charset="0"/>
            </a:endParaRPr>
          </a:p>
          <a:p>
            <a:pPr defTabSz="91458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40</a:t>
            </a:fld>
            <a:endParaRPr lang="en-US"/>
          </a:p>
        </p:txBody>
      </p:sp>
    </p:spTree>
    <p:extLst>
      <p:ext uri="{BB962C8B-B14F-4D97-AF65-F5344CB8AC3E}">
        <p14:creationId xmlns:p14="http://schemas.microsoft.com/office/powerpoint/2010/main" val="660894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a:solidFill>
                  <a:srgbClr val="000000"/>
                </a:solidFill>
                <a:ea typeface="Times New Roman" panose="02020603050405020304" pitchFamily="18" charset="0"/>
                <a:cs typeface="Arial" panose="020B0604020202020204" pitchFamily="34" charset="0"/>
              </a:rPr>
              <a:t>Designated Agents are responsible for performing duties to their respective sellers and buyers.  Agency laws are applied at the firm level, not at the office level of the same company.  Agency runs to broker, not individual salespersons.</a:t>
            </a:r>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41</a:t>
            </a:fld>
            <a:endParaRPr lang="en-US"/>
          </a:p>
        </p:txBody>
      </p:sp>
    </p:spTree>
    <p:extLst>
      <p:ext uri="{BB962C8B-B14F-4D97-AF65-F5344CB8AC3E}">
        <p14:creationId xmlns:p14="http://schemas.microsoft.com/office/powerpoint/2010/main" val="168779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sng" dirty="0" smtClean="0">
                <a:solidFill>
                  <a:srgbClr val="000000"/>
                </a:solidFill>
                <a:effectLst/>
                <a:latin typeface="Verdana,Arial,Geneva"/>
              </a:rPr>
              <a:t>Dual Agency</a:t>
            </a:r>
            <a:r>
              <a:rPr lang="en-US" b="1" i="0" dirty="0" smtClean="0">
                <a:solidFill>
                  <a:srgbClr val="000000"/>
                </a:solidFill>
                <a:effectLst/>
                <a:latin typeface="Verdana,Arial,Geneva"/>
              </a:rPr>
              <a:t>:</a:t>
            </a:r>
            <a:r>
              <a:rPr lang="en-US" b="0" i="0" baseline="0" dirty="0" smtClean="0">
                <a:solidFill>
                  <a:srgbClr val="000000"/>
                </a:solidFill>
                <a:effectLst/>
                <a:latin typeface="Verdana,Arial,Geneva"/>
              </a:rPr>
              <a:t>  </a:t>
            </a:r>
            <a:r>
              <a:rPr lang="en-US" b="0" i="0" dirty="0" smtClean="0">
                <a:solidFill>
                  <a:srgbClr val="000000"/>
                </a:solidFill>
                <a:effectLst/>
                <a:latin typeface="Verdana,Arial,Geneva"/>
              </a:rPr>
              <a:t>If a real estate agent working on the sale of a particular home also represents a client who might be interested in buying that home, by law, the agent must provide both the seller and the potential buyer with a "Dual Agency Consent Agreement" form to sign.</a:t>
            </a:r>
          </a:p>
          <a:p>
            <a:r>
              <a:rPr lang="en-US" b="0" i="0" dirty="0" smtClean="0">
                <a:solidFill>
                  <a:srgbClr val="000000"/>
                </a:solidFill>
                <a:effectLst/>
                <a:latin typeface="Verdana,Arial,Geneva"/>
              </a:rPr>
              <a:t>A sales agent is supposed to work only for the seller, but by signing the Dual Agency Consent Agreement, the seller waives that right and agrees that the agent is free to represent both buyer and seller in the deal.</a:t>
            </a:r>
          </a:p>
          <a:p>
            <a:r>
              <a:rPr lang="en-US" b="0" i="0" dirty="0" smtClean="0">
                <a:solidFill>
                  <a:srgbClr val="000000"/>
                </a:solidFill>
                <a:effectLst/>
                <a:latin typeface="Verdana,Arial,Geneva"/>
              </a:rPr>
              <a:t>The form outlines the process to be followed to ensure that the sale is completely fair to both the seller and buyer.</a:t>
            </a:r>
          </a:p>
          <a:p>
            <a:r>
              <a:rPr lang="en-US" b="0" i="0" dirty="0" smtClean="0">
                <a:solidFill>
                  <a:srgbClr val="000000"/>
                </a:solidFill>
                <a:effectLst/>
                <a:latin typeface="Verdana,Arial,Geneva"/>
              </a:rPr>
              <a:t>Neither seller nor buyers should agree to Dual Agency if they feel it's not in their best interest.</a:t>
            </a:r>
          </a:p>
          <a:p>
            <a:r>
              <a:rPr lang="en-US" b="0" i="0" dirty="0" smtClean="0">
                <a:solidFill>
                  <a:srgbClr val="000000"/>
                </a:solidFill>
                <a:effectLst/>
                <a:latin typeface="Verdana,Arial,Geneva"/>
              </a:rPr>
              <a:t>IMPORTANT: Some agents urge clients to sign a Dual Agency form (as “just a formality”) when they sign the agent up to sell their home. This is not a fair practice. Consumers should not sign the Dual Agency consent form in advance. A seller should sign the form only if and when another client of their sales agent is ready to make an offer on the seller's home.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42</a:t>
            </a:fld>
            <a:endParaRPr lang="en-US"/>
          </a:p>
        </p:txBody>
      </p:sp>
    </p:spTree>
    <p:extLst>
      <p:ext uri="{BB962C8B-B14F-4D97-AF65-F5344CB8AC3E}">
        <p14:creationId xmlns:p14="http://schemas.microsoft.com/office/powerpoint/2010/main" val="969452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43</a:t>
            </a:fld>
            <a:endParaRPr lang="en-US"/>
          </a:p>
        </p:txBody>
      </p:sp>
    </p:spTree>
    <p:extLst>
      <p:ext uri="{BB962C8B-B14F-4D97-AF65-F5344CB8AC3E}">
        <p14:creationId xmlns:p14="http://schemas.microsoft.com/office/powerpoint/2010/main" val="275414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solidFill>
                  <a:schemeClr val="tx1"/>
                </a:solidFill>
              </a:rPr>
              <a:t>CGS </a:t>
            </a:r>
            <a:r>
              <a:rPr lang="en-US" i="1" u="sng" dirty="0">
                <a:solidFill>
                  <a:schemeClr val="tx1"/>
                </a:solidFill>
                <a:latin typeface="Arial Narrow" panose="020B0606020202030204" pitchFamily="34" charset="0"/>
              </a:rPr>
              <a:t>§</a:t>
            </a:r>
            <a:r>
              <a:rPr lang="en-US" i="0" u="sng" dirty="0" smtClean="0">
                <a:solidFill>
                  <a:schemeClr val="tx1"/>
                </a:solidFill>
                <a:latin typeface="Arial Narrow" panose="020B0606020202030204" pitchFamily="34" charset="0"/>
              </a:rPr>
              <a:t>20-320</a:t>
            </a:r>
            <a:r>
              <a:rPr lang="en-US" i="0" u="none" baseline="0" dirty="0" smtClean="0">
                <a:solidFill>
                  <a:schemeClr val="tx1"/>
                </a:solidFill>
                <a:latin typeface="Arial Narrow" panose="020B0606020202030204" pitchFamily="34" charset="0"/>
              </a:rPr>
              <a:t> </a:t>
            </a:r>
            <a:r>
              <a:rPr lang="en-US" i="0" u="none" dirty="0" smtClean="0"/>
              <a:t>prohibits</a:t>
            </a:r>
            <a:r>
              <a:rPr lang="en-US" dirty="0" smtClean="0"/>
              <a:t> a real estate licensee from receiving</a:t>
            </a:r>
            <a:r>
              <a:rPr lang="en-US" baseline="0" dirty="0" smtClean="0"/>
              <a:t> any type of compensation for the referral of a buyer to an attorney or lender.  CGS Section 20-328-8a prohibits payment of any portion of a real estate commission to someone who is engaging in the real estate business without a license.  This restriction does not apply to buyers or sellers in their own transactions, so a licensee can offer a rebate to a party to a transaction who buys or sells through that licensee.</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44</a:t>
            </a:fld>
            <a:endParaRPr lang="en-US"/>
          </a:p>
        </p:txBody>
      </p:sp>
    </p:spTree>
    <p:extLst>
      <p:ext uri="{BB962C8B-B14F-4D97-AF65-F5344CB8AC3E}">
        <p14:creationId xmlns:p14="http://schemas.microsoft.com/office/powerpoint/2010/main" val="43348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smtClean="0"/>
              <a:t>Federal RESPA</a:t>
            </a:r>
            <a:r>
              <a:rPr lang="en-US" baseline="0" dirty="0" smtClean="0"/>
              <a:t> law </a:t>
            </a:r>
            <a:r>
              <a:rPr lang="en-US" dirty="0"/>
              <a:t>prohibits real estate agents from receiving a “thing of value” for referring business to a real estate settlement service provider. </a:t>
            </a:r>
          </a:p>
        </p:txBody>
      </p:sp>
      <p:sp>
        <p:nvSpPr>
          <p:cNvPr id="4" name="Slide Number Placeholder 3"/>
          <p:cNvSpPr>
            <a:spLocks noGrp="1"/>
          </p:cNvSpPr>
          <p:nvPr>
            <p:ph type="sldNum" sz="quarter" idx="10"/>
          </p:nvPr>
        </p:nvSpPr>
        <p:spPr/>
        <p:txBody>
          <a:bodyPr/>
          <a:lstStyle/>
          <a:p>
            <a:fld id="{F4F99975-3B61-4944-9504-7A705F40E3AC}" type="slidenum">
              <a:rPr lang="en-US" smtClean="0"/>
              <a:pPr/>
              <a:t>45</a:t>
            </a:fld>
            <a:endParaRPr lang="en-US"/>
          </a:p>
        </p:txBody>
      </p:sp>
    </p:spTree>
    <p:extLst>
      <p:ext uri="{BB962C8B-B14F-4D97-AF65-F5344CB8AC3E}">
        <p14:creationId xmlns:p14="http://schemas.microsoft.com/office/powerpoint/2010/main" val="3939334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Broker licenses expire on March 31</a:t>
            </a:r>
            <a:r>
              <a:rPr lang="en-US" baseline="0" dirty="0" smtClean="0"/>
              <a:t> and salespersons licenses expire on May 31 in even-numbered years.</a:t>
            </a:r>
            <a:endParaRPr lang="en-US" dirty="0" smtClean="0"/>
          </a:p>
          <a:p>
            <a:r>
              <a:rPr lang="en-US" dirty="0" smtClean="0"/>
              <a:t>Directions for looking up schools and course titles can be found at http://www.ct.gov/dcp/cwp/view.asp?=1629&amp;q=441870.</a:t>
            </a:r>
          </a:p>
          <a:p>
            <a:r>
              <a:rPr lang="en-US" dirty="0" smtClean="0"/>
              <a:t>Contact</a:t>
            </a:r>
            <a:r>
              <a:rPr lang="en-US" baseline="0" dirty="0" smtClean="0"/>
              <a:t> PSI Examination Services (the testing company) directly: 1-800-733-9267 or go to www.psiexams.com.</a:t>
            </a:r>
            <a:endParaRPr lang="en-US" dirty="0" smtClean="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46</a:t>
            </a:fld>
            <a:endParaRPr lang="en-US"/>
          </a:p>
        </p:txBody>
      </p:sp>
    </p:spTree>
    <p:extLst>
      <p:ext uri="{BB962C8B-B14F-4D97-AF65-F5344CB8AC3E}">
        <p14:creationId xmlns:p14="http://schemas.microsoft.com/office/powerpoint/2010/main" val="3696575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u="sng" dirty="0">
                <a:solidFill>
                  <a:srgbClr val="000000"/>
                </a:solidFill>
                <a:latin typeface="Courier New" panose="02070309020205020404" pitchFamily="49" charset="0"/>
              </a:rPr>
              <a:t>CGS Sec.</a:t>
            </a:r>
            <a:r>
              <a:rPr lang="en-US" b="1" u="sng" dirty="0">
                <a:solidFill>
                  <a:srgbClr val="000000"/>
                </a:solidFill>
                <a:latin typeface="Courier New" panose="02070309020205020404" pitchFamily="49" charset="0"/>
              </a:rPr>
              <a:t> </a:t>
            </a:r>
            <a:r>
              <a:rPr lang="en-US" u="sng" dirty="0">
                <a:solidFill>
                  <a:srgbClr val="000000"/>
                </a:solidFill>
                <a:latin typeface="Courier New" panose="02070309020205020404" pitchFamily="49" charset="0"/>
              </a:rPr>
              <a:t>20-319</a:t>
            </a:r>
            <a:r>
              <a:rPr lang="en-US" dirty="0">
                <a:solidFill>
                  <a:srgbClr val="000000"/>
                </a:solidFill>
                <a:latin typeface="Courier New" panose="02070309020205020404" pitchFamily="49" charset="0"/>
              </a:rPr>
              <a:t>.</a:t>
            </a:r>
            <a:r>
              <a:rPr lang="en-US" b="1" dirty="0">
                <a:solidFill>
                  <a:srgbClr val="000000"/>
                </a:solidFill>
                <a:latin typeface="Courier New" panose="02070309020205020404" pitchFamily="49" charset="0"/>
              </a:rPr>
              <a:t> </a:t>
            </a:r>
            <a:r>
              <a:rPr lang="en-US" dirty="0">
                <a:solidFill>
                  <a:srgbClr val="000000"/>
                </a:solidFill>
                <a:latin typeface="Courier New" panose="02070309020205020404" pitchFamily="49" charset="0"/>
              </a:rPr>
              <a:t>Renewal.</a:t>
            </a:r>
            <a:r>
              <a:rPr lang="en-US" b="0" i="0" dirty="0" smtClean="0">
                <a:solidFill>
                  <a:srgbClr val="000000"/>
                </a:solidFill>
                <a:effectLst/>
                <a:latin typeface="Times New Roman" panose="02020603050405020304" pitchFamily="18" charset="0"/>
              </a:rPr>
              <a:t> </a:t>
            </a:r>
            <a:r>
              <a:rPr lang="en-US" dirty="0">
                <a:solidFill>
                  <a:srgbClr val="000000"/>
                </a:solidFill>
                <a:latin typeface="Courier New" panose="02070309020205020404" pitchFamily="49" charset="0"/>
              </a:rPr>
              <a:t>Continuing education requirements. Regulations. </a:t>
            </a:r>
            <a:endParaRPr lang="en-US" b="0" i="0" dirty="0" smtClean="0">
              <a:solidFill>
                <a:srgbClr val="000000"/>
              </a:solidFill>
              <a:effectLst/>
              <a:latin typeface="Times New Roman" panose="02020603050405020304" pitchFamily="18" charset="0"/>
            </a:endParaRPr>
          </a:p>
          <a:p>
            <a:pPr indent="355707"/>
            <a:r>
              <a:rPr lang="en-US" dirty="0">
                <a:solidFill>
                  <a:srgbClr val="000000"/>
                </a:solidFill>
                <a:latin typeface="Courier New" panose="02070309020205020404" pitchFamily="49" charset="0"/>
              </a:rPr>
              <a:t>(b)</a:t>
            </a:r>
            <a:r>
              <a:rPr lang="en-US" b="1" dirty="0">
                <a:solidFill>
                  <a:srgbClr val="000000"/>
                </a:solidFill>
                <a:latin typeface="Courier New" panose="02070309020205020404" pitchFamily="49" charset="0"/>
              </a:rPr>
              <a:t> </a:t>
            </a:r>
            <a:r>
              <a:rPr lang="en-US" dirty="0">
                <a:solidFill>
                  <a:srgbClr val="000000"/>
                </a:solidFill>
                <a:latin typeface="Courier New" panose="02070309020205020404" pitchFamily="49" charset="0"/>
              </a:rPr>
              <a:t>There is hereby established an annual renewal license to be issued by the Department of Consumer Protection. Persons licensed in accordance with the provisions of this chapter shall fulfill a continuing education requirement. Applicants for an annual renewal license for real estate brokers or real estate salespersons shall, in addition to the other requirements imposed by the provisions of this chapter, in any even-numbered year, submit proof of compliance with the continuing education requirements of this subsection to the commission, accompanied by an eight-dollar processing fee. The continuing education requirement may be satisfied by successful completion of any of the following during the two-year period preceding such renewal: (1) A course or courses, approved by the commission, of continuing education in current real estate practices and licensing laws, including, but not limited to, practices and laws concerning common interest communities, consisting of not less than twelve hours of classroom study; or (2) a written examination prepared and administered by either the Department of Consumer Protection, or by a national testing service approved by the department, which demonstrates a knowledge of current real estate practices and licensing laws; or (3) equivalent continuing educational experience or study as determined by regulations adopted pursuant to subsection (d) of this section. An applicant for examination under subdivision (2) of this subsection shall pay the required examination fee to the national testing service, if administered by such testing service, or to the Department of Consumer Protection, if administered by the department.</a:t>
            </a:r>
            <a:endParaRPr lang="en-US" b="0" i="0" dirty="0" smtClean="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47</a:t>
            </a:fld>
            <a:endParaRPr lang="en-US"/>
          </a:p>
        </p:txBody>
      </p:sp>
    </p:spTree>
    <p:extLst>
      <p:ext uri="{BB962C8B-B14F-4D97-AF65-F5344CB8AC3E}">
        <p14:creationId xmlns:p14="http://schemas.microsoft.com/office/powerpoint/2010/main" val="3774984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48</a:t>
            </a:fld>
            <a:endParaRPr lang="en-US"/>
          </a:p>
        </p:txBody>
      </p:sp>
    </p:spTree>
    <p:extLst>
      <p:ext uri="{BB962C8B-B14F-4D97-AF65-F5344CB8AC3E}">
        <p14:creationId xmlns:p14="http://schemas.microsoft.com/office/powerpoint/2010/main" val="3971046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49</a:t>
            </a:fld>
            <a:endParaRPr lang="en-US"/>
          </a:p>
        </p:txBody>
      </p:sp>
    </p:spTree>
    <p:extLst>
      <p:ext uri="{BB962C8B-B14F-4D97-AF65-F5344CB8AC3E}">
        <p14:creationId xmlns:p14="http://schemas.microsoft.com/office/powerpoint/2010/main" val="88102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endParaRPr lang="en-US" dirty="0" smtClean="0"/>
          </a:p>
          <a:p>
            <a:pPr eaLnBrk="1" hangingPunct="1"/>
            <a:r>
              <a:rPr lang="en-US" dirty="0" smtClean="0">
                <a:latin typeface="Arial" panose="020B0604020202020204" pitchFamily="34" charset="0"/>
              </a:rPr>
              <a:t>Sec. 20-457. Required and prohibited acts re certificate of registration. Penalties for violations. Expiration and renewal of certificate.</a:t>
            </a:r>
          </a:p>
          <a:p>
            <a:pPr eaLnBrk="1" hangingPunct="1"/>
            <a:r>
              <a:rPr lang="en-US" dirty="0" smtClean="0">
                <a:latin typeface="Arial" panose="020B0604020202020204" pitchFamily="34" charset="0"/>
              </a:rPr>
              <a:t>(a) Each person engaged in providing association management services shall (1) exhibit his certificate of registration upon request by</a:t>
            </a:r>
          </a:p>
          <a:p>
            <a:pPr eaLnBrk="1" hangingPunct="1"/>
            <a:r>
              <a:rPr lang="en-US" dirty="0" smtClean="0">
                <a:latin typeface="Arial" panose="020B0604020202020204" pitchFamily="34" charset="0"/>
              </a:rPr>
              <a:t>any interested party, (2) state in any advertisement the fact that he is registered, and (3) include his registration number in any</a:t>
            </a:r>
          </a:p>
          <a:p>
            <a:pPr eaLnBrk="1" hangingPunct="1"/>
            <a:r>
              <a:rPr lang="en-US" dirty="0" smtClean="0">
                <a:latin typeface="Arial" panose="020B0604020202020204" pitchFamily="34" charset="0"/>
              </a:rPr>
              <a:t>advertisement.(b) No person shall: (1) Present or attempt to present, as his own, the certificate of another, (2) knowingly give false evidence of a material nature to the commission or department for the purpose of procuring a certificate, (3) represent himself falsely as, or</a:t>
            </a:r>
          </a:p>
          <a:p>
            <a:pPr eaLnBrk="1" hangingPunct="1"/>
            <a:r>
              <a:rPr lang="en-US" dirty="0" smtClean="0">
                <a:latin typeface="Arial" panose="020B0604020202020204" pitchFamily="34" charset="0"/>
              </a:rPr>
              <a:t>impersonate, a registered community association manager, (4) use or attempt to use a certificate which has expired or which has been</a:t>
            </a:r>
          </a:p>
          <a:p>
            <a:pPr eaLnBrk="1" hangingPunct="1"/>
            <a:r>
              <a:rPr lang="en-US" dirty="0" smtClean="0">
                <a:latin typeface="Arial" panose="020B0604020202020204" pitchFamily="34" charset="0"/>
              </a:rPr>
              <a:t>suspended or revoked, (5) offer to provide association management services without having a current certificate of registration under</a:t>
            </a:r>
          </a:p>
          <a:p>
            <a:pPr eaLnBrk="1" hangingPunct="1"/>
            <a:r>
              <a:rPr lang="en-US" dirty="0" smtClean="0">
                <a:latin typeface="Arial" panose="020B0604020202020204" pitchFamily="34" charset="0"/>
              </a:rPr>
              <a:t>sections 20-450 to 20-462, inclusive, (6) represent in any manner that his registration constitutes an endorsement of the quality of his</a:t>
            </a:r>
          </a:p>
          <a:p>
            <a:pPr eaLnBrk="1" hangingPunct="1"/>
            <a:r>
              <a:rPr lang="en-US" dirty="0" smtClean="0">
                <a:latin typeface="Arial" panose="020B0604020202020204" pitchFamily="34" charset="0"/>
              </a:rPr>
              <a:t>services or of his competency by the commission or department. In addition to any other remedy provided for in sections 20-450 to</a:t>
            </a:r>
          </a:p>
          <a:p>
            <a:pPr eaLnBrk="1" hangingPunct="1"/>
            <a:r>
              <a:rPr lang="en-US" dirty="0" smtClean="0">
                <a:latin typeface="Arial" panose="020B0604020202020204" pitchFamily="34" charset="0"/>
              </a:rPr>
              <a:t>20-462, inclusive, any person who violates any provision of this subsection shall be fined not more than five hundred dollars or</a:t>
            </a:r>
          </a:p>
          <a:p>
            <a:pPr eaLnBrk="1" hangingPunct="1"/>
            <a:r>
              <a:rPr lang="en-US" dirty="0" smtClean="0">
                <a:latin typeface="Arial" panose="020B0604020202020204" pitchFamily="34" charset="0"/>
              </a:rPr>
              <a:t>imprisoned for not more than one year or be both fined and imprisoned. A violation of any of the provisions of sections 20-450 to 20-</a:t>
            </a:r>
          </a:p>
          <a:p>
            <a:pPr eaLnBrk="1" hangingPunct="1"/>
            <a:r>
              <a:rPr lang="en-US" dirty="0" smtClean="0">
                <a:latin typeface="Arial" panose="020B0604020202020204" pitchFamily="34" charset="0"/>
              </a:rPr>
              <a:t>462, inclusive, shall be deemed an unfair or deceptive trade practice under subsection (a) of section 42-110b.</a:t>
            </a:r>
          </a:p>
          <a:p>
            <a:pPr eaLnBrk="1" hangingPunct="1"/>
            <a:r>
              <a:rPr lang="en-US" dirty="0" smtClean="0">
                <a:latin typeface="Arial" panose="020B0604020202020204" pitchFamily="34" charset="0"/>
              </a:rPr>
              <a:t>(c) Certificates issued to community association managers shall not be transferable or assignable.</a:t>
            </a:r>
          </a:p>
          <a:p>
            <a:pPr eaLnBrk="1" hangingPunct="1"/>
            <a:r>
              <a:rPr lang="en-US" dirty="0" smtClean="0">
                <a:latin typeface="Arial" panose="020B0604020202020204" pitchFamily="34" charset="0"/>
              </a:rPr>
              <a:t>(d) All certificates issued under the provisions of sections 20-450 to 20-462, inclusive, shall expire annually on the thirty-first day of</a:t>
            </a:r>
          </a:p>
          <a:p>
            <a:pPr eaLnBrk="1" hangingPunct="1"/>
            <a:r>
              <a:rPr lang="en-US" dirty="0" smtClean="0">
                <a:latin typeface="Arial" panose="020B0604020202020204" pitchFamily="34" charset="0"/>
              </a:rPr>
              <a:t>January. he fee for renewal of a certificate shall be one hundred dollars.</a:t>
            </a:r>
          </a:p>
          <a:p>
            <a:pPr eaLnBrk="1" hangingPunct="1"/>
            <a:r>
              <a:rPr lang="en-US" dirty="0" smtClean="0">
                <a:latin typeface="Arial" panose="020B0604020202020204" pitchFamily="34" charset="0"/>
              </a:rPr>
              <a:t>(e) A community association manager whose certificate has expired more than one month before his application for renewal is made</a:t>
            </a:r>
          </a:p>
          <a:p>
            <a:pPr eaLnBrk="1" hangingPunct="1"/>
            <a:r>
              <a:rPr lang="en-US" dirty="0" smtClean="0">
                <a:latin typeface="Arial" panose="020B0604020202020204" pitchFamily="34" charset="0"/>
              </a:rPr>
              <a:t>shall have his registration restored upon payment of a fee of twenty-five dollars in addition to his renewal fee. Restoration of a</a:t>
            </a:r>
          </a:p>
          <a:p>
            <a:pPr eaLnBrk="1" hangingPunct="1"/>
            <a:r>
              <a:rPr lang="en-US" dirty="0" smtClean="0">
                <a:latin typeface="Arial" panose="020B0604020202020204" pitchFamily="34" charset="0"/>
              </a:rPr>
              <a:t>registration shall be effective upon approval of the application for renewal by the commission.</a:t>
            </a:r>
          </a:p>
          <a:p>
            <a:pPr eaLnBrk="1" hangingPunct="1"/>
            <a:r>
              <a:rPr lang="en-US" dirty="0" smtClean="0">
                <a:latin typeface="Arial" panose="020B0604020202020204" pitchFamily="34" charset="0"/>
              </a:rPr>
              <a:t>(f) A certificate shall not be restored unless it is renewed not later than one year after its expiration.</a:t>
            </a:r>
          </a:p>
          <a:p>
            <a:pPr eaLnBrk="1" hangingPunct="1"/>
            <a:r>
              <a:rPr lang="en-US" dirty="0" smtClean="0">
                <a:latin typeface="Arial" panose="020B0604020202020204" pitchFamily="34" charset="0"/>
              </a:rPr>
              <a:t>(g) Failure to receive a notice of expiration or a renewal application shall not exempt a community association manager from the</a:t>
            </a:r>
          </a:p>
          <a:p>
            <a:pPr eaLnBrk="1" hangingPunct="1"/>
            <a:r>
              <a:rPr lang="en-US" dirty="0" smtClean="0">
                <a:latin typeface="Arial" panose="020B0604020202020204" pitchFamily="34" charset="0"/>
              </a:rPr>
              <a:t>obligation to renew.</a:t>
            </a:r>
          </a:p>
        </p:txBody>
      </p:sp>
    </p:spTree>
    <p:extLst>
      <p:ext uri="{BB962C8B-B14F-4D97-AF65-F5344CB8AC3E}">
        <p14:creationId xmlns:p14="http://schemas.microsoft.com/office/powerpoint/2010/main" val="3515117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a:t>Schools must provide to each student a written verification of a successfully completed course.  Verification must contain the name and credential number of the school, the date of the course, name of the course, number of hours completed, </a:t>
            </a:r>
            <a:r>
              <a:rPr lang="en-US" dirty="0" smtClean="0"/>
              <a:t>name </a:t>
            </a:r>
            <a:r>
              <a:rPr lang="en-US" dirty="0"/>
              <a:t>of the </a:t>
            </a:r>
            <a:r>
              <a:rPr lang="en-US" dirty="0" smtClean="0"/>
              <a:t>student,</a:t>
            </a:r>
            <a:r>
              <a:rPr lang="en-US" baseline="0" dirty="0" smtClean="0"/>
              <a:t> and must be signed by a school official.  </a:t>
            </a:r>
            <a:r>
              <a:rPr lang="en-US" dirty="0" smtClean="0"/>
              <a:t>Real </a:t>
            </a:r>
            <a:r>
              <a:rPr lang="en-US" dirty="0"/>
              <a:t>estate schools are required to report CE attendance rosters to PSI.  The Department of Consumer Protection does not maintain CE records for all licensees. </a:t>
            </a:r>
            <a:r>
              <a:rPr lang="en-US" i="1" dirty="0"/>
              <a:t>CGS </a:t>
            </a:r>
            <a:r>
              <a:rPr lang="en-US" i="1" dirty="0" smtClean="0">
                <a:solidFill>
                  <a:schemeClr val="accent2">
                    <a:lumMod val="50000"/>
                  </a:schemeClr>
                </a:solidFill>
              </a:rPr>
              <a:t>§</a:t>
            </a:r>
            <a:r>
              <a:rPr lang="en-US" i="1" dirty="0"/>
              <a:t>20-319(b)</a:t>
            </a:r>
          </a:p>
          <a:p>
            <a:endParaRPr lang="en-US" dirty="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50</a:t>
            </a:fld>
            <a:endParaRPr lang="en-US"/>
          </a:p>
        </p:txBody>
      </p:sp>
    </p:spTree>
    <p:extLst>
      <p:ext uri="{BB962C8B-B14F-4D97-AF65-F5344CB8AC3E}">
        <p14:creationId xmlns:p14="http://schemas.microsoft.com/office/powerpoint/2010/main" val="12606194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eaLnBrk="1" hangingPunct="1">
              <a:spcBef>
                <a:spcPct val="0"/>
              </a:spcBef>
              <a:defRPr/>
            </a:pPr>
            <a:r>
              <a:rPr lang="en-US" sz="1100" dirty="0">
                <a:solidFill>
                  <a:prstClr val="black"/>
                </a:solidFill>
                <a:latin typeface="Times New Roman" panose="02020603050405020304" pitchFamily="18" charset="0"/>
                <a:cs typeface="Times New Roman" panose="02020603050405020304" pitchFamily="18" charset="0"/>
              </a:rPr>
              <a:t>An example of two types of entities in CT that licensees are often confused about are corporations and LLC’s.  The differences are:</a:t>
            </a:r>
          </a:p>
          <a:p>
            <a:pPr defTabSz="914674" eaLnBrk="1" hangingPunct="1">
              <a:spcBef>
                <a:spcPct val="0"/>
              </a:spcBef>
              <a:defRPr/>
            </a:pPr>
            <a:endParaRPr lang="en-US" sz="1100" dirty="0">
              <a:solidFill>
                <a:prstClr val="black"/>
              </a:solidFill>
              <a:latin typeface="Times New Roman" panose="02020603050405020304" pitchFamily="18" charset="0"/>
              <a:cs typeface="Times New Roman" panose="02020603050405020304" pitchFamily="18" charset="0"/>
            </a:endParaRPr>
          </a:p>
          <a:p>
            <a:pPr marL="457337" indent="-457337" defTabSz="914674" eaLnBrk="1" hangingPunct="1">
              <a:spcBef>
                <a:spcPct val="0"/>
              </a:spcBef>
              <a:buFont typeface="+mj-lt"/>
              <a:buAutoNum type="arabicPeriod"/>
              <a:defRPr/>
            </a:pPr>
            <a:r>
              <a:rPr lang="en-US" sz="1100" u="sng" dirty="0">
                <a:solidFill>
                  <a:prstClr val="black"/>
                </a:solidFill>
                <a:latin typeface="Times New Roman" panose="02020603050405020304" pitchFamily="18" charset="0"/>
                <a:cs typeface="Times New Roman" panose="02020603050405020304" pitchFamily="18" charset="0"/>
              </a:rPr>
              <a:t>Corporations</a:t>
            </a:r>
            <a:r>
              <a:rPr lang="en-US" sz="1100" dirty="0">
                <a:solidFill>
                  <a:prstClr val="black"/>
                </a:solidFill>
                <a:latin typeface="Times New Roman" panose="02020603050405020304" pitchFamily="18" charset="0"/>
                <a:cs typeface="Times New Roman" panose="02020603050405020304" pitchFamily="18" charset="0"/>
              </a:rPr>
              <a:t> are owned by Shareholders who elect Directors to make business policy decisions.  The Directors then appoint Officers to manage the corporation.</a:t>
            </a:r>
          </a:p>
          <a:p>
            <a:pPr marL="457337" indent="-457337" defTabSz="914674" eaLnBrk="1" hangingPunct="1">
              <a:spcBef>
                <a:spcPct val="0"/>
              </a:spcBef>
              <a:buFont typeface="+mj-lt"/>
              <a:buAutoNum type="arabicPeriod"/>
              <a:defRPr/>
            </a:pPr>
            <a:endParaRPr lang="en-US" sz="1100" dirty="0">
              <a:solidFill>
                <a:prstClr val="black"/>
              </a:solidFill>
              <a:latin typeface="Times New Roman" panose="02020603050405020304" pitchFamily="18" charset="0"/>
              <a:cs typeface="Times New Roman" panose="02020603050405020304" pitchFamily="18" charset="0"/>
            </a:endParaRPr>
          </a:p>
          <a:p>
            <a:pPr marL="457337" indent="-457337" defTabSz="914674" eaLnBrk="1" hangingPunct="1">
              <a:spcBef>
                <a:spcPct val="0"/>
              </a:spcBef>
              <a:buFont typeface="+mj-lt"/>
              <a:buAutoNum type="arabicPeriod"/>
              <a:defRPr/>
            </a:pPr>
            <a:r>
              <a:rPr lang="en-US" sz="1100" u="sng" dirty="0">
                <a:solidFill>
                  <a:prstClr val="black"/>
                </a:solidFill>
                <a:latin typeface="Times New Roman" panose="02020603050405020304" pitchFamily="18" charset="0"/>
                <a:cs typeface="Times New Roman" panose="02020603050405020304" pitchFamily="18" charset="0"/>
              </a:rPr>
              <a:t>Limited Liability Companies</a:t>
            </a:r>
            <a:r>
              <a:rPr lang="en-US" sz="1100" dirty="0">
                <a:solidFill>
                  <a:prstClr val="black"/>
                </a:solidFill>
                <a:latin typeface="Times New Roman" panose="02020603050405020304" pitchFamily="18" charset="0"/>
                <a:cs typeface="Times New Roman" panose="02020603050405020304" pitchFamily="18" charset="0"/>
              </a:rPr>
              <a:t> are owned by Members.  Connecticut has two types of LLCs, and they are member-managed or manager-managed.</a:t>
            </a:r>
          </a:p>
          <a:p>
            <a:pPr marL="457337" indent="-457337" defTabSz="914674" eaLnBrk="1" hangingPunct="1">
              <a:spcBef>
                <a:spcPct val="0"/>
              </a:spcBef>
              <a:buFont typeface="+mj-lt"/>
              <a:buAutoNum type="arabicPeriod"/>
              <a:defRPr/>
            </a:pPr>
            <a:endParaRPr lang="en-US" sz="1100" dirty="0">
              <a:solidFill>
                <a:prstClr val="black"/>
              </a:solidFill>
              <a:latin typeface="Times New Roman" panose="02020603050405020304" pitchFamily="18" charset="0"/>
              <a:cs typeface="Times New Roman" panose="02020603050405020304" pitchFamily="18" charset="0"/>
            </a:endParaRPr>
          </a:p>
          <a:p>
            <a:pPr defTabSz="914674" eaLnBrk="1" hangingPunct="1">
              <a:spcBef>
                <a:spcPct val="0"/>
              </a:spcBef>
              <a:defRPr/>
            </a:pPr>
            <a:r>
              <a:rPr lang="en-US" sz="1100" dirty="0">
                <a:solidFill>
                  <a:prstClr val="black"/>
                </a:solidFill>
                <a:latin typeface="Times New Roman" panose="02020603050405020304" pitchFamily="18" charset="0"/>
                <a:cs typeface="Times New Roman" panose="02020603050405020304" pitchFamily="18" charset="0"/>
              </a:rPr>
              <a:t>Connecticut General Statutes Section 20-312 (a) requires all persons acting as a real estate broker or salesperson to have a license. Connecticut General Statutes Section 20-311 (4) defines “person” as “any individual, partnership, association, limited liability company or corporation”.   Connecticut General Statutes Section 20-312 requires that all legal entities engaging in the real estate business be licensed. This means brokerage firms, team partnerships, and any other LLC, corporation, or </a:t>
            </a:r>
            <a:r>
              <a:rPr lang="en-US" sz="1100" dirty="0" smtClean="0">
                <a:solidFill>
                  <a:prstClr val="black"/>
                </a:solidFill>
                <a:latin typeface="Times New Roman" panose="02020603050405020304" pitchFamily="18" charset="0"/>
                <a:cs typeface="Times New Roman" panose="02020603050405020304" pitchFamily="18" charset="0"/>
              </a:rPr>
              <a:t>partnership.</a:t>
            </a:r>
          </a:p>
          <a:p>
            <a:pPr defTabSz="914674" eaLnBrk="1" hangingPunct="1">
              <a:spcBef>
                <a:spcPct val="0"/>
              </a:spcBef>
              <a:defRPr/>
            </a:pPr>
            <a:r>
              <a:rPr lang="en-US" sz="1100" dirty="0" smtClean="0">
                <a:solidFill>
                  <a:prstClr val="black"/>
                </a:solidFill>
                <a:latin typeface="Times New Roman" panose="02020603050405020304" pitchFamily="18" charset="0"/>
                <a:cs typeface="Times New Roman" panose="02020603050405020304" pitchFamily="18" charset="0"/>
              </a:rPr>
              <a:t>NOTE </a:t>
            </a:r>
            <a:r>
              <a:rPr lang="en-US" sz="1100" dirty="0">
                <a:solidFill>
                  <a:prstClr val="black"/>
                </a:solidFill>
                <a:latin typeface="Times New Roman" panose="02020603050405020304" pitchFamily="18" charset="0"/>
                <a:cs typeface="Times New Roman" panose="02020603050405020304" pitchFamily="18" charset="0"/>
              </a:rPr>
              <a:t>that this requirement is in addition to individual licenses obtained by salespersons and brokers.  In other words, an individual needs a license, and a legal entity needs a license. </a:t>
            </a:r>
          </a:p>
          <a:p>
            <a:pPr defTabSz="914674" eaLnBrk="1" hangingPunct="1">
              <a:spcBef>
                <a:spcPct val="0"/>
              </a:spcBef>
              <a:defRPr/>
            </a:pPr>
            <a:endParaRPr lang="en-US" sz="1100" dirty="0">
              <a:solidFill>
                <a:prstClr val="black"/>
              </a:solidFill>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51</a:t>
            </a:fld>
            <a:endParaRPr lang="en-US"/>
          </a:p>
        </p:txBody>
      </p:sp>
    </p:spTree>
    <p:extLst>
      <p:ext uri="{BB962C8B-B14F-4D97-AF65-F5344CB8AC3E}">
        <p14:creationId xmlns:p14="http://schemas.microsoft.com/office/powerpoint/2010/main" val="1618445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CGS Sec. 20-314(f)</a:t>
            </a:r>
            <a:r>
              <a:rPr lang="en-US" b="1" dirty="0"/>
              <a:t>:  </a:t>
            </a:r>
            <a:r>
              <a:rPr lang="en-US" dirty="0"/>
              <a:t>All licenses issued under the provisions of this chapter shall expire annually. At the time of application for a real estate broker's license, there shall be paid to the commission, for each individual applicant and for each proposed active member or officer of a firm, partnership, association or corporation, the sum of five hundred sixty-five dollars, and for the annual renewal thereof, the sum of three hundred seventy-five dollars and for a real estate salesperson's license two hundred eighty-five dollars and for the annual renewal thereof the sum of two hundred eighty-five dollars. Three dollars of each such annual renewal fee shall be payable to the Real Estate Guaranty Fund established pursuant to section 20-324a. If a license is not issued, the fee shall be returned. </a:t>
            </a:r>
            <a:r>
              <a:rPr lang="en-US" b="1" u="sng" dirty="0"/>
              <a:t>A real estate broker's license </a:t>
            </a:r>
            <a:r>
              <a:rPr lang="en-US" dirty="0"/>
              <a:t>issued to any </a:t>
            </a:r>
            <a:r>
              <a:rPr lang="en-US" b="1" i="1" dirty="0"/>
              <a:t>partnership, association or corporation </a:t>
            </a:r>
            <a:r>
              <a:rPr lang="en-US" dirty="0"/>
              <a:t>shall entitle the individual designated in the application, as provided in section 20-312, upon compliance with the terms of this chapter, </a:t>
            </a:r>
            <a:r>
              <a:rPr lang="en-US" b="1" i="1" dirty="0"/>
              <a:t>but without the payment of any further fee</a:t>
            </a:r>
            <a:r>
              <a:rPr lang="en-US" dirty="0"/>
              <a:t>, to perform all of the acts of a real estate broker under this chapter on behalf of such partnership, association or corporation. Any license which expires and is not renewed pursuant to this subsection may be reinstated by the commission, if, not later than two years after the date of expiration, the former licensee pays to the commission for each real estate broker's license the sum of three hundred seventy-five dollars and for each real estate salesperson's license the sum of two hundred eighty-five dollars for each year or fraction thereof from the date of expiration of the previous license to the date of payment for reinstatement, except that any licensee whose license expired after such licensee entered military service shall be reinstated without payment of any fee if an application for reinstatement is filed with the commission within two years after the date of expiration. Any such reinstated license shall expire on the next succeeding March thirty-first for real estate brokers or the next succeeding May thirty-first for real estate salespersons.</a:t>
            </a:r>
          </a:p>
        </p:txBody>
      </p:sp>
      <p:sp>
        <p:nvSpPr>
          <p:cNvPr id="4" name="Slide Number Placeholder 3"/>
          <p:cNvSpPr>
            <a:spLocks noGrp="1"/>
          </p:cNvSpPr>
          <p:nvPr>
            <p:ph type="sldNum" sz="quarter" idx="10"/>
          </p:nvPr>
        </p:nvSpPr>
        <p:spPr/>
        <p:txBody>
          <a:bodyPr/>
          <a:lstStyle/>
          <a:p>
            <a:fld id="{F4F99975-3B61-4944-9504-7A705F40E3AC}" type="slidenum">
              <a:rPr lang="en-US" smtClean="0"/>
              <a:pPr/>
              <a:t>52</a:t>
            </a:fld>
            <a:endParaRPr lang="en-US"/>
          </a:p>
        </p:txBody>
      </p:sp>
    </p:spTree>
    <p:extLst>
      <p:ext uri="{BB962C8B-B14F-4D97-AF65-F5344CB8AC3E}">
        <p14:creationId xmlns:p14="http://schemas.microsoft.com/office/powerpoint/2010/main" val="2746390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spcBef>
                <a:spcPts val="0"/>
              </a:spcBef>
              <a:defRPr/>
            </a:pPr>
            <a:r>
              <a:rPr lang="en-US" dirty="0" smtClean="0">
                <a:latin typeface="Times New Roman" panose="02020603050405020304" pitchFamily="18" charset="0"/>
                <a:cs typeface="Times New Roman" panose="02020603050405020304" pitchFamily="18" charset="0"/>
              </a:rPr>
              <a:t>Each officer of a Corporation actively engaged in the control or management of a brokerage business must be licensed as a broker.  Each individual owner of a firm actively engaged in the management or control of a brokerage business must be licensed as a broker or salesperson.  A broker must own at least 51 percent of the legal entity.  A salesperson is allowed to own up to 49 percent of the legal entity.  </a:t>
            </a:r>
            <a:r>
              <a:rPr lang="en-US" dirty="0">
                <a:solidFill>
                  <a:srgbClr val="0070C0"/>
                </a:solidFill>
                <a:latin typeface="Times New Roman" panose="02020603050405020304" pitchFamily="18" charset="0"/>
                <a:cs typeface="Times New Roman" panose="02020603050405020304" pitchFamily="18" charset="0"/>
              </a:rPr>
              <a:t>Salespersons cannot be officers </a:t>
            </a:r>
            <a:r>
              <a:rPr lang="en-US" dirty="0">
                <a:latin typeface="Times New Roman" panose="02020603050405020304" pitchFamily="18" charset="0"/>
                <a:cs typeface="Times New Roman" panose="02020603050405020304" pitchFamily="18" charset="0"/>
              </a:rPr>
              <a:t>of a corporation actively engaged in the management or control of a brokerage business.</a:t>
            </a:r>
          </a:p>
          <a:p>
            <a:pPr>
              <a:spcBef>
                <a:spcPts val="0"/>
              </a:spcBef>
            </a:pP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smtClean="0">
                <a:latin typeface="Times New Roman" panose="02020603050405020304" pitchFamily="18" charset="0"/>
                <a:cs typeface="Times New Roman" panose="02020603050405020304" pitchFamily="18" charset="0"/>
              </a:rPr>
              <a:t>Connecticut Real Estate Commission Declaratory Ruling dated July 19, 2002 interprets CGS Section 20-312 as requiring that the officers of a brokerage firm must be individually licensed as brokers (i.e., salespersons cannot be officers), and that each owner of a brokerage firm actively engaged in the management or control of a brokerage business be individually licensed as a broker.</a:t>
            </a:r>
          </a:p>
          <a:p>
            <a:pPr>
              <a:spcBef>
                <a:spcPts val="0"/>
              </a:spcBef>
            </a:pPr>
            <a:endParaRPr lang="en-US" dirty="0" smtClean="0">
              <a:latin typeface="Times New Roman" panose="02020603050405020304" pitchFamily="18" charset="0"/>
              <a:cs typeface="Times New Roman" panose="02020603050405020304" pitchFamily="18" charset="0"/>
            </a:endParaRPr>
          </a:p>
          <a:p>
            <a:pPr>
              <a:spcBef>
                <a:spcPts val="0"/>
              </a:spcBef>
            </a:pPr>
            <a:r>
              <a:rPr lang="en-US" dirty="0" smtClean="0">
                <a:latin typeface="Times New Roman" panose="02020603050405020304" pitchFamily="18" charset="0"/>
                <a:cs typeface="Times New Roman" panose="02020603050405020304" pitchFamily="18" charset="0"/>
              </a:rPr>
              <a:t>The designated broker for the legal entity is not required to pay for both an individual license and the legal entity license.  Connecticut General Statutes Section 20-314(f) provides that payment of a licensing fee for an entity covers the licensing fee for the entity’s designated broker.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Department</a:t>
            </a:r>
            <a:r>
              <a:rPr lang="en-US" baseline="0" dirty="0" smtClean="0">
                <a:latin typeface="Times New Roman" panose="02020603050405020304" pitchFamily="18" charset="0"/>
                <a:cs typeface="Times New Roman" panose="02020603050405020304" pitchFamily="18" charset="0"/>
              </a:rPr>
              <a:t> of Consumer Protection</a:t>
            </a:r>
            <a:r>
              <a:rPr lang="en-US" dirty="0" smtClean="0">
                <a:latin typeface="Times New Roman" panose="02020603050405020304" pitchFamily="18" charset="0"/>
                <a:cs typeface="Times New Roman" panose="02020603050405020304" pitchFamily="18" charset="0"/>
              </a:rPr>
              <a:t> audits broker licensees and their entities for licensing compliance, and has the authority to fine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brokers up</a:t>
            </a:r>
            <a:r>
              <a:rPr lang="en-US" baseline="0" dirty="0" smtClean="0">
                <a:latin typeface="Times New Roman" panose="02020603050405020304" pitchFamily="18" charset="0"/>
                <a:cs typeface="Times New Roman" panose="02020603050405020304" pitchFamily="18" charset="0"/>
              </a:rPr>
              <a:t> to $1,000</a:t>
            </a:r>
            <a:r>
              <a:rPr lang="en-US" dirty="0" smtClean="0">
                <a:latin typeface="Times New Roman" panose="02020603050405020304" pitchFamily="18" charset="0"/>
                <a:cs typeface="Times New Roman" panose="02020603050405020304" pitchFamily="18" charset="0"/>
              </a:rPr>
              <a:t> for noncompliance.  CGS</a:t>
            </a:r>
            <a:r>
              <a:rPr lang="en-US" baseline="0" dirty="0" smtClean="0">
                <a:latin typeface="Times New Roman" panose="02020603050405020304" pitchFamily="18" charset="0"/>
                <a:cs typeface="Times New Roman" panose="02020603050405020304" pitchFamily="18" charset="0"/>
              </a:rPr>
              <a:t> 20-312(d).</a:t>
            </a:r>
            <a:endParaRPr lang="en-US" dirty="0" smtClean="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53</a:t>
            </a:fld>
            <a:endParaRPr lang="en-US"/>
          </a:p>
        </p:txBody>
      </p:sp>
    </p:spTree>
    <p:extLst>
      <p:ext uri="{BB962C8B-B14F-4D97-AF65-F5344CB8AC3E}">
        <p14:creationId xmlns:p14="http://schemas.microsoft.com/office/powerpoint/2010/main" val="533137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a:solidFill>
                  <a:srgbClr val="000000"/>
                </a:solidFill>
              </a:rPr>
              <a:t>If brokers are engaging in the real estate business in the name of a legal entity, that legal entity has to be </a:t>
            </a:r>
            <a:r>
              <a:rPr lang="en-US" dirty="0" smtClean="0">
                <a:solidFill>
                  <a:srgbClr val="000000"/>
                </a:solidFill>
              </a:rPr>
              <a:t>licensed.</a:t>
            </a:r>
          </a:p>
        </p:txBody>
      </p:sp>
      <p:sp>
        <p:nvSpPr>
          <p:cNvPr id="4" name="Slide Number Placeholder 3"/>
          <p:cNvSpPr>
            <a:spLocks noGrp="1"/>
          </p:cNvSpPr>
          <p:nvPr>
            <p:ph type="sldNum" sz="quarter" idx="10"/>
          </p:nvPr>
        </p:nvSpPr>
        <p:spPr/>
        <p:txBody>
          <a:bodyPr/>
          <a:lstStyle/>
          <a:p>
            <a:fld id="{F4F99975-3B61-4944-9504-7A705F40E3AC}" type="slidenum">
              <a:rPr lang="en-US" smtClean="0"/>
              <a:pPr/>
              <a:t>54</a:t>
            </a:fld>
            <a:endParaRPr lang="en-US"/>
          </a:p>
        </p:txBody>
      </p:sp>
    </p:spTree>
    <p:extLst>
      <p:ext uri="{BB962C8B-B14F-4D97-AF65-F5344CB8AC3E}">
        <p14:creationId xmlns:p14="http://schemas.microsoft.com/office/powerpoint/2010/main" val="165672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55</a:t>
            </a:fld>
            <a:endParaRPr lang="en-US"/>
          </a:p>
        </p:txBody>
      </p:sp>
    </p:spTree>
    <p:extLst>
      <p:ext uri="{BB962C8B-B14F-4D97-AF65-F5344CB8AC3E}">
        <p14:creationId xmlns:p14="http://schemas.microsoft.com/office/powerpoint/2010/main" val="3603256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56</a:t>
            </a:fld>
            <a:endParaRPr lang="en-US"/>
          </a:p>
        </p:txBody>
      </p:sp>
    </p:spTree>
    <p:extLst>
      <p:ext uri="{BB962C8B-B14F-4D97-AF65-F5344CB8AC3E}">
        <p14:creationId xmlns:p14="http://schemas.microsoft.com/office/powerpoint/2010/main" val="2132928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u="sng" dirty="0">
                <a:solidFill>
                  <a:srgbClr val="000000"/>
                </a:solidFill>
                <a:latin typeface="Courier New" panose="02070309020205020404" pitchFamily="49" charset="0"/>
              </a:rPr>
              <a:t>Sec.</a:t>
            </a:r>
            <a:r>
              <a:rPr lang="en-US" b="1" u="sng" dirty="0">
                <a:solidFill>
                  <a:srgbClr val="000000"/>
                </a:solidFill>
                <a:latin typeface="Courier New" panose="02070309020205020404" pitchFamily="49" charset="0"/>
              </a:rPr>
              <a:t> </a:t>
            </a:r>
            <a:r>
              <a:rPr lang="en-US" u="sng" dirty="0">
                <a:solidFill>
                  <a:srgbClr val="000000"/>
                </a:solidFill>
                <a:latin typeface="Courier New" panose="02070309020205020404" pitchFamily="49" charset="0"/>
              </a:rPr>
              <a:t>20-312.</a:t>
            </a:r>
            <a:r>
              <a:rPr lang="en-US" b="1" u="sng" dirty="0">
                <a:solidFill>
                  <a:srgbClr val="000000"/>
                </a:solidFill>
                <a:latin typeface="Courier New" panose="02070309020205020404" pitchFamily="49" charset="0"/>
              </a:rPr>
              <a:t> </a:t>
            </a:r>
            <a:r>
              <a:rPr lang="en-US" u="sng" dirty="0">
                <a:solidFill>
                  <a:srgbClr val="000000"/>
                </a:solidFill>
                <a:latin typeface="Courier New" panose="02070309020205020404" pitchFamily="49" charset="0"/>
              </a:rPr>
              <a:t>Licensing</a:t>
            </a:r>
            <a:r>
              <a:rPr lang="en-US" dirty="0">
                <a:solidFill>
                  <a:srgbClr val="000000"/>
                </a:solidFill>
                <a:latin typeface="Courier New" panose="02070309020205020404" pitchFamily="49" charset="0"/>
              </a:rPr>
              <a:t>.</a:t>
            </a:r>
            <a:r>
              <a:rPr lang="en-US" b="0" i="0" dirty="0" smtClean="0">
                <a:solidFill>
                  <a:srgbClr val="000000"/>
                </a:solidFill>
                <a:effectLst/>
                <a:latin typeface="Times New Roman" panose="02020603050405020304" pitchFamily="18" charset="0"/>
              </a:rPr>
              <a:t> </a:t>
            </a:r>
            <a:r>
              <a:rPr lang="en-US" dirty="0">
                <a:solidFill>
                  <a:srgbClr val="000000"/>
                </a:solidFill>
                <a:latin typeface="Courier New" panose="02070309020205020404" pitchFamily="49" charset="0"/>
              </a:rPr>
              <a:t>(a) No person shall act as a real estate broker or real estate salesperson without a license issued by the commission, unless exempt under this chapter. The Commissioner of Consumer Protection may enter into any contract for the purpose of administratively processing the renewal of licenses on behalf of the commission.</a:t>
            </a:r>
            <a:endParaRPr lang="en-US" b="0" i="0" dirty="0" smtClean="0">
              <a:solidFill>
                <a:srgbClr val="000000"/>
              </a:solidFill>
              <a:effectLst/>
              <a:latin typeface="Times New Roman" panose="02020603050405020304" pitchFamily="18" charset="0"/>
            </a:endParaRPr>
          </a:p>
          <a:p>
            <a:pPr indent="355707"/>
            <a:r>
              <a:rPr lang="en-US" dirty="0">
                <a:solidFill>
                  <a:srgbClr val="000000"/>
                </a:solidFill>
                <a:latin typeface="Courier New" panose="02070309020205020404" pitchFamily="49" charset="0"/>
              </a:rPr>
              <a:t>(b)</a:t>
            </a:r>
            <a:r>
              <a:rPr lang="en-US" b="1" dirty="0">
                <a:solidFill>
                  <a:srgbClr val="000000"/>
                </a:solidFill>
                <a:latin typeface="Courier New" panose="02070309020205020404" pitchFamily="49" charset="0"/>
              </a:rPr>
              <a:t> </a:t>
            </a:r>
            <a:r>
              <a:rPr lang="en-US" dirty="0">
                <a:solidFill>
                  <a:srgbClr val="000000"/>
                </a:solidFill>
                <a:latin typeface="Courier New" panose="02070309020205020404" pitchFamily="49" charset="0"/>
              </a:rPr>
              <a:t>The practice of or the offer to practice real estate brokerage business in this state by individual licensed real estate brokers or real estate salespersons as a corporation, limited liability company or partnership, a material part of the business of which includes real estate brokerage, is permitted, provided (1) the personnel of such corporation, limited liability company or partnership who engage in the real estate brokerage business as real estate brokers or real estate salespersons, and the real estate brokers whose ownership, control, membership or partnership interest is credited toward the requirements of subdivision (3) of this subsection, are licensed or exempt from licensure under this chapter, (2) the corporation, limited liability company or partnership has been issued a real estate broker license by the commission as provided in this section and has paid the license or renewal fee required for a real estate broker's license as set forth in section 20-314, and (3) except for a publicly traded corporation (A) with respect to a corporation other than a </a:t>
            </a:r>
            <a:r>
              <a:rPr lang="en-US" dirty="0" err="1">
                <a:solidFill>
                  <a:srgbClr val="000000"/>
                </a:solidFill>
                <a:latin typeface="Courier New" panose="02070309020205020404" pitchFamily="49" charset="0"/>
              </a:rPr>
              <a:t>nonstock</a:t>
            </a:r>
            <a:r>
              <a:rPr lang="en-US" dirty="0">
                <a:solidFill>
                  <a:srgbClr val="000000"/>
                </a:solidFill>
                <a:latin typeface="Courier New" panose="02070309020205020404" pitchFamily="49" charset="0"/>
              </a:rPr>
              <a:t> corporation, one or more real estate brokers own or control fifty-one per cent or more of the total issued shares of the corporation, (B) with respect to a </a:t>
            </a:r>
            <a:r>
              <a:rPr lang="en-US" dirty="0" err="1">
                <a:solidFill>
                  <a:srgbClr val="000000"/>
                </a:solidFill>
                <a:latin typeface="Courier New" panose="02070309020205020404" pitchFamily="49" charset="0"/>
              </a:rPr>
              <a:t>nonstock</a:t>
            </a:r>
            <a:r>
              <a:rPr lang="en-US" dirty="0">
                <a:solidFill>
                  <a:srgbClr val="000000"/>
                </a:solidFill>
                <a:latin typeface="Courier New" panose="02070309020205020404" pitchFamily="49" charset="0"/>
              </a:rPr>
              <a:t> corporation, one or more real estate brokers constitute at least fifty-one per cent of the members of the </a:t>
            </a:r>
            <a:r>
              <a:rPr lang="en-US" dirty="0" err="1">
                <a:solidFill>
                  <a:srgbClr val="000000"/>
                </a:solidFill>
                <a:latin typeface="Courier New" panose="02070309020205020404" pitchFamily="49" charset="0"/>
              </a:rPr>
              <a:t>nonstock</a:t>
            </a:r>
            <a:r>
              <a:rPr lang="en-US" dirty="0">
                <a:solidFill>
                  <a:srgbClr val="000000"/>
                </a:solidFill>
                <a:latin typeface="Courier New" panose="02070309020205020404" pitchFamily="49" charset="0"/>
              </a:rPr>
              <a:t> corporation, (C) with respect to a limited liability company, one or more real estate brokers own or control at least fifty-one per cent of the interest in the limited liability company, as defined in section 34-101, or (D) with respect to a partnership, one or more real estate brokers' partnership interest, as defined in section 34-301, constitutes at least fifty-one per cent of the total partnership interest. No such corporation, limited liability company or partnership shall be relieved of responsibility for the conduct or acts of its agents, employees or officers by reason of its compliance with this section, nor shall any individual practicing real estate brokerage be relieved of responsibility for real estate services performed by reason of the individual's employment or relationship with such corporation, limited liability company or partnership. The Real Estate Commission may refuse to authorize the issuance or renewal of a license if any facts exist that would entitle the commission to suspend or revoke an existing license.</a:t>
            </a:r>
            <a:endParaRPr lang="en-US" b="0" i="0" dirty="0" smtClean="0">
              <a:solidFill>
                <a:srgbClr val="000000"/>
              </a:solidFill>
              <a:effectLst/>
              <a:latin typeface="Times New Roman" panose="02020603050405020304" pitchFamily="18" charset="0"/>
            </a:endParaRPr>
          </a:p>
          <a:p>
            <a:pPr indent="355707"/>
            <a:r>
              <a:rPr lang="en-US" dirty="0">
                <a:solidFill>
                  <a:srgbClr val="000000"/>
                </a:solidFill>
                <a:latin typeface="Courier New" panose="02070309020205020404" pitchFamily="49" charset="0"/>
              </a:rPr>
              <a:t>(c)</a:t>
            </a:r>
            <a:r>
              <a:rPr lang="en-US" b="1" dirty="0">
                <a:solidFill>
                  <a:srgbClr val="000000"/>
                </a:solidFill>
                <a:latin typeface="Courier New" panose="02070309020205020404" pitchFamily="49" charset="0"/>
              </a:rPr>
              <a:t> </a:t>
            </a:r>
            <a:r>
              <a:rPr lang="en-US" dirty="0">
                <a:solidFill>
                  <a:srgbClr val="000000"/>
                </a:solidFill>
                <a:latin typeface="Courier New" panose="02070309020205020404" pitchFamily="49" charset="0"/>
              </a:rPr>
              <a:t>A corporation, limited liability company or partnership desiring a real estate broker license shall file with the commission an application on such forms and in such manner as prescribed by the Department of Consumer Protection. Each such corporation, limited liability company or partnership shall file with the commission a designation of at least one individual licensed as a real estate broker in this state who shall be in charge of the real estate brokerage business of such corporation, limited liability company or partnership in this state. Such corporation, limited liability company or partnership shall notify the commission of any change in such designation not later than thirty days after such change becomes effective</a:t>
            </a:r>
            <a:r>
              <a:rPr lang="en-US" dirty="0" smtClean="0">
                <a:solidFill>
                  <a:srgbClr val="000000"/>
                </a:solidFill>
                <a:latin typeface="Courier New" panose="02070309020205020404" pitchFamily="49" charset="0"/>
              </a:rPr>
              <a:t>.</a:t>
            </a:r>
            <a:endParaRPr lang="en-US" b="0" i="0" dirty="0" smtClean="0">
              <a:solidFill>
                <a:srgbClr val="000000"/>
              </a:solidFill>
              <a:effectLst/>
              <a:latin typeface="Times New Roman" panose="02020603050405020304" pitchFamily="18" charset="0"/>
            </a:endParaRPr>
          </a:p>
          <a:p>
            <a:pPr indent="355707"/>
            <a:r>
              <a:rPr lang="en-US" dirty="0" smtClean="0">
                <a:solidFill>
                  <a:srgbClr val="000000"/>
                </a:solidFill>
                <a:latin typeface="Courier New" panose="02070309020205020404" pitchFamily="49" charset="0"/>
              </a:rPr>
              <a:t>(</a:t>
            </a:r>
            <a:r>
              <a:rPr lang="en-US" dirty="0">
                <a:solidFill>
                  <a:srgbClr val="000000"/>
                </a:solidFill>
                <a:latin typeface="Courier New" panose="02070309020205020404" pitchFamily="49" charset="0"/>
              </a:rPr>
              <a:t>d)</a:t>
            </a:r>
            <a:r>
              <a:rPr lang="en-US" b="1" dirty="0">
                <a:solidFill>
                  <a:srgbClr val="000000"/>
                </a:solidFill>
                <a:latin typeface="Courier New" panose="02070309020205020404" pitchFamily="49" charset="0"/>
              </a:rPr>
              <a:t> </a:t>
            </a:r>
            <a:r>
              <a:rPr lang="en-US" dirty="0">
                <a:solidFill>
                  <a:srgbClr val="000000"/>
                </a:solidFill>
                <a:latin typeface="Courier New" panose="02070309020205020404" pitchFamily="49" charset="0"/>
              </a:rPr>
              <a:t>The Real Estate Commission may impose a fine of not more than one thousand dollars on any corporation, limited liability company or partnership that engages in real estate business without a license required by this section.</a:t>
            </a:r>
            <a:endParaRPr lang="en-US" b="0" i="0" dirty="0" smtClean="0">
              <a:solidFill>
                <a:srgbClr val="000000"/>
              </a:solidFill>
              <a:effectLst/>
              <a:latin typeface="Times New Roman" panose="02020603050405020304" pitchFamily="18" charset="0"/>
            </a:endParaRPr>
          </a:p>
          <a:p>
            <a:r>
              <a:rPr lang="en-US" b="0" i="0" dirty="0" smtClean="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57</a:t>
            </a:fld>
            <a:endParaRPr lang="en-US"/>
          </a:p>
        </p:txBody>
      </p:sp>
    </p:spTree>
    <p:extLst>
      <p:ext uri="{BB962C8B-B14F-4D97-AF65-F5344CB8AC3E}">
        <p14:creationId xmlns:p14="http://schemas.microsoft.com/office/powerpoint/2010/main" val="3998317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of August 2015,</a:t>
            </a:r>
            <a:r>
              <a:rPr lang="en-US" baseline="0" dirty="0" smtClean="0"/>
              <a:t> the </a:t>
            </a:r>
            <a:r>
              <a:rPr lang="en-US" dirty="0" smtClean="0"/>
              <a:t>Dodd-Frank Act will</a:t>
            </a:r>
            <a:r>
              <a:rPr lang="en-US" baseline="0" dirty="0" smtClean="0"/>
              <a:t> require the new Loan Estimate and Closing Disclosure forms to be used for all residential real estate closings.</a:t>
            </a:r>
            <a:endParaRPr lang="en-US" dirty="0" smtClean="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58</a:t>
            </a:fld>
            <a:endParaRPr lang="en-US"/>
          </a:p>
        </p:txBody>
      </p:sp>
    </p:spTree>
    <p:extLst>
      <p:ext uri="{BB962C8B-B14F-4D97-AF65-F5344CB8AC3E}">
        <p14:creationId xmlns:p14="http://schemas.microsoft.com/office/powerpoint/2010/main" val="23282116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eaLnBrk="1" hangingPunct="1">
              <a:spcBef>
                <a:spcPct val="0"/>
              </a:spcBef>
              <a:defRPr/>
            </a:pPr>
            <a:r>
              <a:rPr lang="en-US" sz="1200" dirty="0">
                <a:solidFill>
                  <a:prstClr val="black"/>
                </a:solidFill>
                <a:latin typeface="Times New Roman" panose="02020603050405020304" pitchFamily="18" charset="0"/>
                <a:cs typeface="Times New Roman" panose="02020603050405020304" pitchFamily="18" charset="0"/>
              </a:rPr>
              <a:t>The HUD-1 Uniform Settlement Statement is required under Section 4 of the Real Estate Settlement Procedures Act, 12 U.S.C. 2601 et seq. and Regulation X of the Department of Housing and Urban Development (24 CFR part 3500).  Truth-in-Lending Act, 15 U.S.C. 1601 et seq.</a:t>
            </a:r>
          </a:p>
          <a:p>
            <a:pPr defTabSz="914674">
              <a:defRPr/>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59</a:t>
            </a:fld>
            <a:endParaRPr lang="en-US"/>
          </a:p>
        </p:txBody>
      </p:sp>
    </p:spTree>
    <p:extLst>
      <p:ext uri="{BB962C8B-B14F-4D97-AF65-F5344CB8AC3E}">
        <p14:creationId xmlns:p14="http://schemas.microsoft.com/office/powerpoint/2010/main" val="395326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r>
              <a:rPr lang="en-US" dirty="0">
                <a:solidFill>
                  <a:srgbClr val="000000"/>
                </a:solidFill>
                <a:latin typeface="Arial" panose="020B0604020202020204" pitchFamily="34" charset="0"/>
              </a:rPr>
              <a:t>New applicants for CAM registration are required to submit to a criminal background check.  A State of Connecticut record check can be obtained from: State Police Bureau of Identification, 1111 Country Club Road, Middletown, CT 06457 http://www.ct.gov/despp/cwp/view.asp?=4212&amp;q=494532.  The national criminal history may be obtained from: http://www.fbi.gov/hq/cjisd/fprequest.htm.</a:t>
            </a:r>
          </a:p>
          <a:p>
            <a:pPr defTabSz="914580" eaLnBrk="1" hangingPunct="1">
              <a:defRPr/>
            </a:pPr>
            <a:endParaRPr lang="en-US" dirty="0" smtClean="0">
              <a:latin typeface="Arial" panose="020B0604020202020204" pitchFamily="34" charset="0"/>
            </a:endParaRPr>
          </a:p>
        </p:txBody>
      </p:sp>
    </p:spTree>
    <p:extLst>
      <p:ext uri="{BB962C8B-B14F-4D97-AF65-F5344CB8AC3E}">
        <p14:creationId xmlns:p14="http://schemas.microsoft.com/office/powerpoint/2010/main" val="2615786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60</a:t>
            </a:fld>
            <a:endParaRPr lang="en-US"/>
          </a:p>
        </p:txBody>
      </p:sp>
    </p:spTree>
    <p:extLst>
      <p:ext uri="{BB962C8B-B14F-4D97-AF65-F5344CB8AC3E}">
        <p14:creationId xmlns:p14="http://schemas.microsoft.com/office/powerpoint/2010/main" val="4430543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61</a:t>
            </a:fld>
            <a:endParaRPr lang="en-US"/>
          </a:p>
        </p:txBody>
      </p:sp>
    </p:spTree>
    <p:extLst>
      <p:ext uri="{BB962C8B-B14F-4D97-AF65-F5344CB8AC3E}">
        <p14:creationId xmlns:p14="http://schemas.microsoft.com/office/powerpoint/2010/main" val="40466519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62</a:t>
            </a:fld>
            <a:endParaRPr lang="en-US"/>
          </a:p>
        </p:txBody>
      </p:sp>
    </p:spTree>
    <p:extLst>
      <p:ext uri="{BB962C8B-B14F-4D97-AF65-F5344CB8AC3E}">
        <p14:creationId xmlns:p14="http://schemas.microsoft.com/office/powerpoint/2010/main" val="9282051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written compensation agreement is required to enforce the payment of a commission relating to the sale or rental of</a:t>
            </a:r>
            <a:r>
              <a:rPr lang="en-US" baseline="0" dirty="0" smtClean="0"/>
              <a:t> real estate.  </a:t>
            </a:r>
          </a:p>
          <a:p>
            <a:r>
              <a:rPr lang="en-US" baseline="0" dirty="0" smtClean="0"/>
              <a:t>CGS Section 20-325.  This is the case whether the compensation agreement is a listing agreement or a buyer representation agreement.  Regulations 20-328 require that all such agreements be in writing and include the expiration date of the agreement.</a:t>
            </a:r>
          </a:p>
          <a:p>
            <a:r>
              <a:rPr lang="en-US" baseline="0" dirty="0" smtClean="0"/>
              <a:t>CGS Section 20-320(6) prohibits an automatic continuation of the period of the listing agreement beyond the expiration date.</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63</a:t>
            </a:fld>
            <a:endParaRPr lang="en-US"/>
          </a:p>
        </p:txBody>
      </p:sp>
    </p:spTree>
    <p:extLst>
      <p:ext uri="{BB962C8B-B14F-4D97-AF65-F5344CB8AC3E}">
        <p14:creationId xmlns:p14="http://schemas.microsoft.com/office/powerpoint/2010/main" val="271772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solidFill>
                  <a:srgbClr val="000000"/>
                </a:solidFill>
              </a:rPr>
              <a:t>REAL ESTATE AGENCY DISCLOSURE NOTICE</a:t>
            </a:r>
          </a:p>
          <a:p>
            <a:pPr defTabSz="914674">
              <a:defRPr/>
            </a:pPr>
            <a:r>
              <a:rPr lang="en-US" dirty="0">
                <a:solidFill>
                  <a:srgbClr val="000000"/>
                </a:solidFill>
              </a:rPr>
              <a:t>GIVEN TO UNREPRESENTED PERSONS</a:t>
            </a:r>
          </a:p>
          <a:p>
            <a:pPr defTabSz="914674">
              <a:defRPr/>
            </a:pPr>
            <a:r>
              <a:rPr lang="en-US" dirty="0">
                <a:solidFill>
                  <a:srgbClr val="000000"/>
                </a:solidFill>
              </a:rPr>
              <a:t>This is not a contract. Connecticut law requires that you be given this notice disclosing whom the</a:t>
            </a:r>
          </a:p>
          <a:p>
            <a:pPr defTabSz="914674">
              <a:defRPr/>
            </a:pPr>
            <a:r>
              <a:rPr lang="en-US" dirty="0">
                <a:solidFill>
                  <a:srgbClr val="000000"/>
                </a:solidFill>
              </a:rPr>
              <a:t>real estate licensee represents. The purpose of such disclosure is to enable you to make informed</a:t>
            </a:r>
          </a:p>
          <a:p>
            <a:pPr defTabSz="914674">
              <a:defRPr/>
            </a:pPr>
            <a:r>
              <a:rPr lang="en-US" dirty="0">
                <a:solidFill>
                  <a:srgbClr val="000000"/>
                </a:solidFill>
              </a:rPr>
              <a:t>choices about your relationship with real estate licensees.</a:t>
            </a:r>
          </a:p>
          <a:p>
            <a:pPr defTabSz="914674">
              <a:defRPr/>
            </a:pPr>
            <a:r>
              <a:rPr lang="en-US" dirty="0">
                <a:solidFill>
                  <a:srgbClr val="000000"/>
                </a:solidFill>
              </a:rPr>
              <a:t>GIVEN TO</a:t>
            </a:r>
            <a:r>
              <a:rPr lang="en-US" dirty="0" smtClean="0">
                <a:solidFill>
                  <a:srgbClr val="000000"/>
                </a:solidFill>
              </a:rPr>
              <a:t>:____________________________________________________(</a:t>
            </a:r>
            <a:r>
              <a:rPr lang="en-US" dirty="0">
                <a:solidFill>
                  <a:srgbClr val="000000"/>
                </a:solidFill>
              </a:rPr>
              <a:t>UNREPRESENTED PERSON/PERSONS)</a:t>
            </a:r>
          </a:p>
          <a:p>
            <a:pPr defTabSz="914674">
              <a:defRPr/>
            </a:pPr>
            <a:r>
              <a:rPr lang="en-US" dirty="0">
                <a:solidFill>
                  <a:srgbClr val="000000"/>
                </a:solidFill>
              </a:rPr>
              <a:t>ON </a:t>
            </a:r>
            <a:r>
              <a:rPr lang="en-US" dirty="0" smtClean="0">
                <a:solidFill>
                  <a:srgbClr val="000000"/>
                </a:solidFill>
              </a:rPr>
              <a:t>__________________________ </a:t>
            </a:r>
            <a:r>
              <a:rPr lang="en-US" dirty="0">
                <a:solidFill>
                  <a:srgbClr val="000000"/>
                </a:solidFill>
              </a:rPr>
              <a:t>(</a:t>
            </a:r>
            <a:r>
              <a:rPr lang="en-US" dirty="0" smtClean="0">
                <a:solidFill>
                  <a:srgbClr val="000000"/>
                </a:solidFill>
              </a:rPr>
              <a:t>DATE)</a:t>
            </a:r>
            <a:r>
              <a:rPr lang="en-US" baseline="0" dirty="0" smtClean="0">
                <a:solidFill>
                  <a:srgbClr val="000000"/>
                </a:solidFill>
              </a:rPr>
              <a:t> </a:t>
            </a:r>
            <a:r>
              <a:rPr lang="en-US" dirty="0" smtClean="0">
                <a:solidFill>
                  <a:srgbClr val="000000"/>
                </a:solidFill>
              </a:rPr>
              <a:t>OUR FIRM___________________________________________ </a:t>
            </a:r>
            <a:r>
              <a:rPr lang="en-US" dirty="0">
                <a:solidFill>
                  <a:srgbClr val="000000"/>
                </a:solidFill>
              </a:rPr>
              <a:t>REPRESENTS</a:t>
            </a:r>
          </a:p>
          <a:p>
            <a:pPr defTabSz="914674">
              <a:defRPr/>
            </a:pPr>
            <a:r>
              <a:rPr lang="en-US" dirty="0">
                <a:solidFill>
                  <a:srgbClr val="000000"/>
                </a:solidFill>
              </a:rPr>
              <a:t>o SELLER o LANDLORD o BUYER o TENANT</a:t>
            </a:r>
          </a:p>
          <a:p>
            <a:pPr defTabSz="914674">
              <a:defRPr/>
            </a:pPr>
            <a:r>
              <a:rPr lang="en-US" dirty="0">
                <a:solidFill>
                  <a:srgbClr val="000000"/>
                </a:solidFill>
              </a:rPr>
              <a:t>UNREPRESENTED PERSON(S)’S RIGHTS AND RESPONSIBILITIES</a:t>
            </a:r>
          </a:p>
          <a:p>
            <a:pPr defTabSz="914674">
              <a:defRPr/>
            </a:pPr>
            <a:r>
              <a:rPr lang="en-US" dirty="0">
                <a:solidFill>
                  <a:srgbClr val="000000"/>
                </a:solidFill>
              </a:rPr>
              <a:t>1. The broker and salespersons (referred to as agents or licensees) in this transaction owes the other party to</a:t>
            </a:r>
          </a:p>
          <a:p>
            <a:pPr defTabSz="914674">
              <a:defRPr/>
            </a:pPr>
            <a:r>
              <a:rPr lang="en-US" dirty="0">
                <a:solidFill>
                  <a:srgbClr val="000000"/>
                </a:solidFill>
              </a:rPr>
              <a:t>this transaction undivided fiduciary obligations, such as: loyalty, reasonable care, disclosure, and</a:t>
            </a:r>
          </a:p>
          <a:p>
            <a:pPr defTabSz="914674">
              <a:defRPr/>
            </a:pPr>
            <a:r>
              <a:rPr lang="en-US" dirty="0">
                <a:solidFill>
                  <a:srgbClr val="000000"/>
                </a:solidFill>
              </a:rPr>
              <a:t>obedience to lawful instruction, confidentiality and accountability. The agent(s) must put the other</a:t>
            </a:r>
          </a:p>
          <a:p>
            <a:pPr defTabSz="914674">
              <a:defRPr/>
            </a:pPr>
            <a:r>
              <a:rPr lang="en-US" dirty="0">
                <a:solidFill>
                  <a:srgbClr val="000000"/>
                </a:solidFill>
              </a:rPr>
              <a:t>party’s interest first and negotiate for the best terms and conditions for them, not for you.</a:t>
            </a:r>
          </a:p>
          <a:p>
            <a:pPr defTabSz="914674">
              <a:defRPr/>
            </a:pPr>
            <a:r>
              <a:rPr lang="en-US" dirty="0">
                <a:solidFill>
                  <a:srgbClr val="000000"/>
                </a:solidFill>
              </a:rPr>
              <a:t>2. All real estate agents, whether representing you or not, are obligated by law to treat all parties to a real</a:t>
            </a:r>
          </a:p>
          <a:p>
            <a:pPr defTabSz="914674">
              <a:defRPr/>
            </a:pPr>
            <a:r>
              <a:rPr lang="en-US" dirty="0">
                <a:solidFill>
                  <a:srgbClr val="000000"/>
                </a:solidFill>
              </a:rPr>
              <a:t>estate transaction honestly and fairly.</a:t>
            </a:r>
          </a:p>
          <a:p>
            <a:pPr defTabSz="914674">
              <a:defRPr/>
            </a:pPr>
            <a:r>
              <a:rPr lang="en-US" dirty="0">
                <a:solidFill>
                  <a:srgbClr val="000000"/>
                </a:solidFill>
              </a:rPr>
              <a:t>3. You have the responsibility to protect your own interests. Carefully read all agreements to make sure</a:t>
            </a:r>
          </a:p>
          <a:p>
            <a:pPr defTabSz="914674">
              <a:defRPr/>
            </a:pPr>
            <a:r>
              <a:rPr lang="en-US" dirty="0">
                <a:solidFill>
                  <a:srgbClr val="000000"/>
                </a:solidFill>
              </a:rPr>
              <a:t>they accurately reflect your understanding. If you need additional advice for legal, tax, insurance or other</a:t>
            </a:r>
          </a:p>
          <a:p>
            <a:pPr defTabSz="914674">
              <a:defRPr/>
            </a:pPr>
            <a:r>
              <a:rPr lang="en-US" dirty="0">
                <a:solidFill>
                  <a:srgbClr val="000000"/>
                </a:solidFill>
              </a:rPr>
              <a:t>such matters, it is your responsibility to consult a professional in those areas.</a:t>
            </a:r>
          </a:p>
          <a:p>
            <a:pPr defTabSz="914674">
              <a:defRPr/>
            </a:pPr>
            <a:r>
              <a:rPr lang="en-US" dirty="0">
                <a:solidFill>
                  <a:srgbClr val="000000"/>
                </a:solidFill>
              </a:rPr>
              <a:t>4. Whether you are a buyer, seller, tenant, or landlord, you can choose to have the advice, assistance and</a:t>
            </a:r>
          </a:p>
          <a:p>
            <a:pPr defTabSz="914674">
              <a:defRPr/>
            </a:pPr>
            <a:r>
              <a:rPr lang="en-US" dirty="0">
                <a:solidFill>
                  <a:srgbClr val="000000"/>
                </a:solidFill>
              </a:rPr>
              <a:t>representation of your own real estate brokerage firm and its agents. Do not assume that a real estate</a:t>
            </a:r>
          </a:p>
          <a:p>
            <a:pPr defTabSz="914674">
              <a:defRPr/>
            </a:pPr>
            <a:r>
              <a:rPr lang="en-US" dirty="0">
                <a:solidFill>
                  <a:srgbClr val="000000"/>
                </a:solidFill>
              </a:rPr>
              <a:t>brokerage firm or its agents are representing you or are acting on your behalf unless you have contracted</a:t>
            </a:r>
          </a:p>
          <a:p>
            <a:pPr defTabSz="914674">
              <a:defRPr/>
            </a:pPr>
            <a:r>
              <a:rPr lang="en-US" dirty="0">
                <a:solidFill>
                  <a:srgbClr val="000000"/>
                </a:solidFill>
              </a:rPr>
              <a:t>in writing with that real estate brokerage firm.</a:t>
            </a:r>
          </a:p>
          <a:p>
            <a:pPr defTabSz="914674">
              <a:defRPr/>
            </a:pPr>
            <a:r>
              <a:rPr lang="en-US" dirty="0">
                <a:solidFill>
                  <a:srgbClr val="000000"/>
                </a:solidFill>
              </a:rPr>
              <a:t>ACKNOWLEDGMENT ACKNOWLEDGEMENT OF </a:t>
            </a:r>
            <a:r>
              <a:rPr lang="en-US" dirty="0" smtClean="0">
                <a:solidFill>
                  <a:srgbClr val="000000"/>
                </a:solidFill>
              </a:rPr>
              <a:t>AGENT</a:t>
            </a:r>
            <a:r>
              <a:rPr lang="en-US" baseline="0" dirty="0" smtClean="0">
                <a:solidFill>
                  <a:srgbClr val="000000"/>
                </a:solidFill>
              </a:rPr>
              <a:t> </a:t>
            </a:r>
            <a:r>
              <a:rPr lang="en-US" dirty="0" smtClean="0">
                <a:solidFill>
                  <a:srgbClr val="000000"/>
                </a:solidFill>
              </a:rPr>
              <a:t>OF </a:t>
            </a:r>
            <a:r>
              <a:rPr lang="en-US" dirty="0">
                <a:solidFill>
                  <a:srgbClr val="000000"/>
                </a:solidFill>
              </a:rPr>
              <a:t>UNREPRESENTED PERSON(S)*</a:t>
            </a:r>
          </a:p>
          <a:p>
            <a:pPr defTabSz="914674">
              <a:defRPr/>
            </a:pPr>
            <a:r>
              <a:rPr lang="en-US" dirty="0" smtClean="0">
                <a:solidFill>
                  <a:srgbClr val="000000"/>
                </a:solidFill>
              </a:rPr>
              <a:t>*</a:t>
            </a:r>
            <a:r>
              <a:rPr lang="en-US" dirty="0">
                <a:solidFill>
                  <a:srgbClr val="000000"/>
                </a:solidFill>
              </a:rPr>
              <a:t>To be signed by the buyer/tenant when the agent represents the seller/landlord, or</a:t>
            </a:r>
          </a:p>
          <a:p>
            <a:pPr defTabSz="914674">
              <a:defRPr/>
            </a:pPr>
            <a:r>
              <a:rPr lang="en-US" dirty="0">
                <a:solidFill>
                  <a:srgbClr val="000000"/>
                </a:solidFill>
              </a:rPr>
              <a:t> To be signed by the seller/landlord when the agent represents the buyer/tenant</a:t>
            </a:r>
          </a:p>
        </p:txBody>
      </p:sp>
      <p:sp>
        <p:nvSpPr>
          <p:cNvPr id="4" name="Slide Number Placeholder 3"/>
          <p:cNvSpPr>
            <a:spLocks noGrp="1"/>
          </p:cNvSpPr>
          <p:nvPr>
            <p:ph type="sldNum" sz="quarter" idx="10"/>
          </p:nvPr>
        </p:nvSpPr>
        <p:spPr/>
        <p:txBody>
          <a:bodyPr/>
          <a:lstStyle/>
          <a:p>
            <a:fld id="{F4F99975-3B61-4944-9504-7A705F40E3AC}" type="slidenum">
              <a:rPr lang="en-US" smtClean="0"/>
              <a:pPr/>
              <a:t>64</a:t>
            </a:fld>
            <a:endParaRPr lang="en-US"/>
          </a:p>
        </p:txBody>
      </p:sp>
    </p:spTree>
    <p:extLst>
      <p:ext uri="{BB962C8B-B14F-4D97-AF65-F5344CB8AC3E}">
        <p14:creationId xmlns:p14="http://schemas.microsoft.com/office/powerpoint/2010/main" val="8941556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sz="1100" b="0" u="sng" dirty="0">
                <a:solidFill>
                  <a:srgbClr val="000000"/>
                </a:solidFill>
                <a:latin typeface="Times New Roman" panose="02020603050405020304" pitchFamily="18" charset="0"/>
                <a:cs typeface="Times New Roman" panose="02020603050405020304" pitchFamily="18" charset="0"/>
              </a:rPr>
              <a:t>CGS Sec. 20-325(d)</a:t>
            </a:r>
            <a:r>
              <a:rPr lang="en-US" sz="1100" b="0"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Disclosure of representation. On and after January 1, 1995, a real estate broker or real estate salesperson licensed under this chapter, who is acting as an agent of the seller or lessor, shall make a written disclosure of whom he represents in a real estate transaction to prospective purchasers and lessees at the beginning of the first personal meeting concerning the prospective purchaser's or lessee's specific needs, unless such prospective purchaser or lessee is represented by another real estate broker or real estate salesperson licensed under this chapter. Such disclosure shall be signed by the prospective purchaser or lessee and attached to any offer or agreement to purchase or lease signed by the prospective purchaser or lessee. Whenever any real estate broker or real estate salesperson intends to act as an agent for the prospective purchaser or lessee, he shall disclose such intended representation to the seller or lessor at the beginning of the first personal meeting with the seller or lessor concerning the seller's or lessor's real property, unless such seller or lessor is represented by another real estate broker or real estate salesperson licensed under this chapter. On or before January 1, 1995, the Commissioner of Consumer Protection, shall adopt such regulations in accordance with chapter 54 as the commissioner deems necessary to carry out the provisions of this section.</a:t>
            </a:r>
          </a:p>
        </p:txBody>
      </p:sp>
      <p:sp>
        <p:nvSpPr>
          <p:cNvPr id="4" name="Slide Number Placeholder 3"/>
          <p:cNvSpPr>
            <a:spLocks noGrp="1"/>
          </p:cNvSpPr>
          <p:nvPr>
            <p:ph type="sldNum" sz="quarter" idx="10"/>
          </p:nvPr>
        </p:nvSpPr>
        <p:spPr/>
        <p:txBody>
          <a:bodyPr/>
          <a:lstStyle/>
          <a:p>
            <a:fld id="{F4F99975-3B61-4944-9504-7A705F40E3AC}" type="slidenum">
              <a:rPr lang="en-US" smtClean="0"/>
              <a:pPr/>
              <a:t>65</a:t>
            </a:fld>
            <a:endParaRPr lang="en-US"/>
          </a:p>
        </p:txBody>
      </p:sp>
    </p:spTree>
    <p:extLst>
      <p:ext uri="{BB962C8B-B14F-4D97-AF65-F5344CB8AC3E}">
        <p14:creationId xmlns:p14="http://schemas.microsoft.com/office/powerpoint/2010/main" val="2717724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66</a:t>
            </a:fld>
            <a:endParaRPr lang="en-US"/>
          </a:p>
        </p:txBody>
      </p:sp>
    </p:spTree>
    <p:extLst>
      <p:ext uri="{BB962C8B-B14F-4D97-AF65-F5344CB8AC3E}">
        <p14:creationId xmlns:p14="http://schemas.microsoft.com/office/powerpoint/2010/main" val="140869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smtClean="0"/>
              <a:t>The recording information</a:t>
            </a:r>
            <a:r>
              <a:rPr lang="en-US" baseline="0" dirty="0" smtClean="0"/>
              <a:t> for the warranty </a:t>
            </a:r>
            <a:r>
              <a:rPr lang="en-US" dirty="0" smtClean="0"/>
              <a:t>deed (volume and page) can</a:t>
            </a:r>
            <a:r>
              <a:rPr lang="en-US" baseline="0" dirty="0" smtClean="0"/>
              <a:t> be found in the Assessor’s Office.  A copy of the deed can be found in the Land Records.  The agent should also check the status of the property taxes to be sure they are paid to date.</a:t>
            </a:r>
            <a:endParaRPr lang="en-US" dirty="0" smtClean="0"/>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67</a:t>
            </a:fld>
            <a:endParaRPr lang="en-US"/>
          </a:p>
        </p:txBody>
      </p:sp>
    </p:spTree>
    <p:extLst>
      <p:ext uri="{BB962C8B-B14F-4D97-AF65-F5344CB8AC3E}">
        <p14:creationId xmlns:p14="http://schemas.microsoft.com/office/powerpoint/2010/main" val="8891286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68</a:t>
            </a:fld>
            <a:endParaRPr lang="en-US"/>
          </a:p>
        </p:txBody>
      </p:sp>
    </p:spTree>
    <p:extLst>
      <p:ext uri="{BB962C8B-B14F-4D97-AF65-F5344CB8AC3E}">
        <p14:creationId xmlns:p14="http://schemas.microsoft.com/office/powerpoint/2010/main" val="4139757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5707"/>
            <a:r>
              <a:rPr lang="en-US" sz="1100" u="sng" dirty="0" smtClean="0">
                <a:latin typeface="Times New Roman" panose="02020603050405020304" pitchFamily="18" charset="0"/>
                <a:cs typeface="Times New Roman" panose="02020603050405020304" pitchFamily="18" charset="0"/>
              </a:rPr>
              <a:t>CGS </a:t>
            </a:r>
            <a:r>
              <a:rPr lang="en-US" sz="1100" u="sng" dirty="0">
                <a:solidFill>
                  <a:srgbClr val="000000"/>
                </a:solidFill>
                <a:latin typeface="Times New Roman" panose="02020603050405020304" pitchFamily="18" charset="0"/>
                <a:cs typeface="Times New Roman" panose="02020603050405020304" pitchFamily="18" charset="0"/>
              </a:rPr>
              <a:t>Sec.</a:t>
            </a:r>
            <a:r>
              <a:rPr lang="en-US" sz="1100" b="1" u="sng" dirty="0">
                <a:solidFill>
                  <a:srgbClr val="000000"/>
                </a:solidFill>
                <a:latin typeface="Times New Roman" panose="02020603050405020304" pitchFamily="18" charset="0"/>
                <a:cs typeface="Times New Roman" panose="02020603050405020304" pitchFamily="18" charset="0"/>
              </a:rPr>
              <a:t> </a:t>
            </a:r>
            <a:r>
              <a:rPr lang="en-US" sz="1100" u="sng" dirty="0">
                <a:solidFill>
                  <a:srgbClr val="000000"/>
                </a:solidFill>
                <a:latin typeface="Times New Roman" panose="02020603050405020304" pitchFamily="18" charset="0"/>
                <a:cs typeface="Times New Roman" panose="02020603050405020304" pitchFamily="18" charset="0"/>
              </a:rPr>
              <a:t>20-325(m)</a:t>
            </a:r>
            <a:r>
              <a:rPr lang="en-US" sz="1100" dirty="0">
                <a:solidFill>
                  <a:srgbClr val="000000"/>
                </a:solidFill>
                <a:latin typeface="Times New Roman" panose="02020603050405020304" pitchFamily="18" charset="0"/>
                <a:cs typeface="Times New Roman" panose="02020603050405020304" pitchFamily="18" charset="0"/>
              </a:rPr>
              <a:t>.</a:t>
            </a:r>
            <a:r>
              <a:rPr lang="en-US" sz="1100" b="1" dirty="0">
                <a:solidFill>
                  <a:srgbClr val="000000"/>
                </a:solidFill>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Real estate brokers to retain certain real estate transaction records.</a:t>
            </a:r>
            <a:r>
              <a:rPr lang="en-US" sz="1100" b="0" i="0" dirty="0" smtClean="0">
                <a:solidFill>
                  <a:srgbClr val="000000"/>
                </a:solidFill>
                <a:effectLst/>
                <a:latin typeface="Times New Roman" panose="02020603050405020304" pitchFamily="18" charset="0"/>
                <a:cs typeface="Times New Roman" panose="02020603050405020304" pitchFamily="18" charset="0"/>
              </a:rPr>
              <a:t> </a:t>
            </a:r>
            <a:r>
              <a:rPr lang="en-US" sz="1100" dirty="0">
                <a:solidFill>
                  <a:srgbClr val="000000"/>
                </a:solidFill>
                <a:latin typeface="Times New Roman" panose="02020603050405020304" pitchFamily="18" charset="0"/>
                <a:cs typeface="Times New Roman" panose="02020603050405020304" pitchFamily="18" charset="0"/>
              </a:rPr>
              <a:t>Any real estate broker licensed under the provisions of this chapter who engages in the real estate business, as defined in section 20-311, shall retain the following records for a period of not less than seven years after any real estate transaction closes, all funds held in escrow for such transaction are disbursed or the listing agreement or buyer or tenant representation agreement expires, whichever occurs later: (1) All purchase contracts, leases, options, written offers or counteroffers drafted by such broker or on behalf of such broker; (2) the listing agreement or buyer or tenant representation agreement, any extensions of or amendments to such agreements and any disclosures or agreements required pursuant to sections 20-325a to 20-325l, inclusive; and (3) all canceled checks, unused checks, checkbooks and bank statements for any escrow or trust account maintained pursuant to section 20-324k. Such records may be retained in any format, electronic or otherwise, capable of producing an accurate copy in paper format of the original document.</a:t>
            </a:r>
            <a:endParaRPr lang="en-US" sz="1100" b="0" i="0" dirty="0" smtClean="0">
              <a:solidFill>
                <a:srgbClr val="000000"/>
              </a:solidFill>
              <a:effectLst/>
              <a:latin typeface="Times New Roman" panose="02020603050405020304" pitchFamily="18" charset="0"/>
              <a:cs typeface="Times New Roman" panose="02020603050405020304" pitchFamily="18" charset="0"/>
            </a:endParaRPr>
          </a:p>
          <a:p>
            <a:r>
              <a:rPr lang="en-US" sz="1100" b="0" i="0" dirty="0" smtClean="0">
                <a:solidFill>
                  <a:srgbClr val="000000"/>
                </a:solidFill>
                <a:effectLst/>
                <a:latin typeface="Times New Roman" panose="02020603050405020304" pitchFamily="18" charset="0"/>
              </a:rPr>
              <a:t>  </a:t>
            </a:r>
            <a:endParaRPr lang="en-US" sz="1100"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69</a:t>
            </a:fld>
            <a:endParaRPr lang="en-US"/>
          </a:p>
        </p:txBody>
      </p:sp>
    </p:spTree>
    <p:extLst>
      <p:ext uri="{BB962C8B-B14F-4D97-AF65-F5344CB8AC3E}">
        <p14:creationId xmlns:p14="http://schemas.microsoft.com/office/powerpoint/2010/main" val="38107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14580" eaLnBrk="1" hangingPunct="1">
              <a:defRPr/>
            </a:pPr>
            <a:endParaRPr lang="en-US" dirty="0" smtClean="0">
              <a:latin typeface="Arial" panose="020B0604020202020204" pitchFamily="34" charset="0"/>
            </a:endParaRPr>
          </a:p>
        </p:txBody>
      </p:sp>
    </p:spTree>
    <p:extLst>
      <p:ext uri="{BB962C8B-B14F-4D97-AF65-F5344CB8AC3E}">
        <p14:creationId xmlns:p14="http://schemas.microsoft.com/office/powerpoint/2010/main" val="3663521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70</a:t>
            </a:fld>
            <a:endParaRPr lang="en-US"/>
          </a:p>
        </p:txBody>
      </p:sp>
    </p:spTree>
    <p:extLst>
      <p:ext uri="{BB962C8B-B14F-4D97-AF65-F5344CB8AC3E}">
        <p14:creationId xmlns:p14="http://schemas.microsoft.com/office/powerpoint/2010/main" val="1084337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71</a:t>
            </a:fld>
            <a:endParaRPr lang="en-US"/>
          </a:p>
        </p:txBody>
      </p:sp>
    </p:spTree>
    <p:extLst>
      <p:ext uri="{BB962C8B-B14F-4D97-AF65-F5344CB8AC3E}">
        <p14:creationId xmlns:p14="http://schemas.microsoft.com/office/powerpoint/2010/main" val="10843377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Principal dies, the POA automatically terminates at the moment of death.</a:t>
            </a:r>
          </a:p>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72</a:t>
            </a:fld>
            <a:endParaRPr lang="en-US"/>
          </a:p>
        </p:txBody>
      </p:sp>
    </p:spTree>
    <p:extLst>
      <p:ext uri="{BB962C8B-B14F-4D97-AF65-F5344CB8AC3E}">
        <p14:creationId xmlns:p14="http://schemas.microsoft.com/office/powerpoint/2010/main" val="1397654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73</a:t>
            </a:fld>
            <a:endParaRPr lang="en-US"/>
          </a:p>
        </p:txBody>
      </p:sp>
    </p:spTree>
    <p:extLst>
      <p:ext uri="{BB962C8B-B14F-4D97-AF65-F5344CB8AC3E}">
        <p14:creationId xmlns:p14="http://schemas.microsoft.com/office/powerpoint/2010/main" val="2957139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74</a:t>
            </a:fld>
            <a:endParaRPr lang="en-US"/>
          </a:p>
        </p:txBody>
      </p:sp>
    </p:spTree>
    <p:extLst>
      <p:ext uri="{BB962C8B-B14F-4D97-AF65-F5344CB8AC3E}">
        <p14:creationId xmlns:p14="http://schemas.microsoft.com/office/powerpoint/2010/main" val="29991879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land records should be researched before listing the property to be sure the</a:t>
            </a:r>
            <a:r>
              <a:rPr lang="en-US" baseline="0" dirty="0" smtClean="0"/>
              <a:t> person signing the listing agreement actually</a:t>
            </a:r>
            <a:r>
              <a:rPr lang="en-US" dirty="0" smtClean="0"/>
              <a:t> holds title.</a:t>
            </a:r>
            <a:endParaRPr lang="en-US" dirty="0"/>
          </a:p>
        </p:txBody>
      </p:sp>
      <p:sp>
        <p:nvSpPr>
          <p:cNvPr id="4" name="Slide Number Placeholder 3"/>
          <p:cNvSpPr>
            <a:spLocks noGrp="1"/>
          </p:cNvSpPr>
          <p:nvPr>
            <p:ph type="sldNum" sz="quarter" idx="10"/>
          </p:nvPr>
        </p:nvSpPr>
        <p:spPr/>
        <p:txBody>
          <a:bodyPr/>
          <a:lstStyle/>
          <a:p>
            <a:fld id="{F4F99975-3B61-4944-9504-7A705F40E3AC}" type="slidenum">
              <a:rPr lang="en-US" smtClean="0"/>
              <a:pPr/>
              <a:t>75</a:t>
            </a:fld>
            <a:endParaRPr lang="en-US"/>
          </a:p>
        </p:txBody>
      </p:sp>
    </p:spTree>
    <p:extLst>
      <p:ext uri="{BB962C8B-B14F-4D97-AF65-F5344CB8AC3E}">
        <p14:creationId xmlns:p14="http://schemas.microsoft.com/office/powerpoint/2010/main" val="6495405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99975-3B61-4944-9504-7A705F40E3AC}" type="slidenum">
              <a:rPr lang="en-US" smtClean="0"/>
              <a:pPr/>
              <a:t>76</a:t>
            </a:fld>
            <a:endParaRPr lang="en-US"/>
          </a:p>
        </p:txBody>
      </p:sp>
    </p:spTree>
    <p:extLst>
      <p:ext uri="{BB962C8B-B14F-4D97-AF65-F5344CB8AC3E}">
        <p14:creationId xmlns:p14="http://schemas.microsoft.com/office/powerpoint/2010/main" val="63729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580">
              <a:defRPr/>
            </a:pPr>
            <a:r>
              <a:rPr lang="en-US" dirty="0" smtClean="0">
                <a:latin typeface="Arial" panose="020B0604020202020204" pitchFamily="34" charset="0"/>
              </a:rPr>
              <a:t>The</a:t>
            </a:r>
            <a:r>
              <a:rPr lang="en-US" baseline="0" dirty="0" smtClean="0">
                <a:latin typeface="Arial" panose="020B0604020202020204" pitchFamily="34" charset="0"/>
              </a:rPr>
              <a:t> Community Association Managers Act establishes education and testing requirements for CAMs.</a:t>
            </a:r>
            <a:endParaRPr lang="en-US" i="1" dirty="0"/>
          </a:p>
          <a:p>
            <a:pPr defTabSz="914580">
              <a:defRPr/>
            </a:pPr>
            <a:r>
              <a:rPr lang="en-US" baseline="0" dirty="0" smtClean="0">
                <a:latin typeface="Arial" panose="020B0604020202020204" pitchFamily="34" charset="0"/>
              </a:rPr>
              <a:t>Failure to comply with the education requirement is grounds for suspending or revoking a registration.</a:t>
            </a:r>
            <a:endParaRPr 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4F99975-3B61-4944-9504-7A705F40E3AC}" type="slidenum">
              <a:rPr lang="en-US" smtClean="0"/>
              <a:pPr/>
              <a:t>8</a:t>
            </a:fld>
            <a:endParaRPr lang="en-US"/>
          </a:p>
        </p:txBody>
      </p:sp>
    </p:spTree>
    <p:extLst>
      <p:ext uri="{BB962C8B-B14F-4D97-AF65-F5344CB8AC3E}">
        <p14:creationId xmlns:p14="http://schemas.microsoft.com/office/powerpoint/2010/main" val="4219673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3689" indent="-286034" eaLnBrk="0" hangingPunct="0">
              <a:defRPr>
                <a:solidFill>
                  <a:schemeClr val="tx1"/>
                </a:solidFill>
                <a:latin typeface="Arial" panose="020B0604020202020204" pitchFamily="34" charset="0"/>
              </a:defRPr>
            </a:lvl2pPr>
            <a:lvl3pPr marL="1144135" indent="-228824" eaLnBrk="0" hangingPunct="0">
              <a:defRPr>
                <a:solidFill>
                  <a:schemeClr val="tx1"/>
                </a:solidFill>
                <a:latin typeface="Arial" panose="020B0604020202020204" pitchFamily="34" charset="0"/>
              </a:defRPr>
            </a:lvl3pPr>
            <a:lvl4pPr marL="1601791" indent="-228824" eaLnBrk="0" hangingPunct="0">
              <a:defRPr>
                <a:solidFill>
                  <a:schemeClr val="tx1"/>
                </a:solidFill>
                <a:latin typeface="Arial" panose="020B0604020202020204" pitchFamily="34" charset="0"/>
              </a:defRPr>
            </a:lvl4pPr>
            <a:lvl5pPr marL="2059445" indent="-228824" eaLnBrk="0" hangingPunct="0">
              <a:defRPr>
                <a:solidFill>
                  <a:schemeClr val="tx1"/>
                </a:solidFill>
                <a:latin typeface="Arial" panose="020B0604020202020204" pitchFamily="34" charset="0"/>
              </a:defRPr>
            </a:lvl5pPr>
            <a:lvl6pPr marL="2517099" indent="-228824" eaLnBrk="0" fontAlgn="base" hangingPunct="0">
              <a:spcBef>
                <a:spcPct val="0"/>
              </a:spcBef>
              <a:spcAft>
                <a:spcPct val="0"/>
              </a:spcAft>
              <a:defRPr>
                <a:solidFill>
                  <a:schemeClr val="tx1"/>
                </a:solidFill>
                <a:latin typeface="Arial" panose="020B0604020202020204" pitchFamily="34" charset="0"/>
              </a:defRPr>
            </a:lvl6pPr>
            <a:lvl7pPr marL="2974754" indent="-228824" eaLnBrk="0" fontAlgn="base" hangingPunct="0">
              <a:spcBef>
                <a:spcPct val="0"/>
              </a:spcBef>
              <a:spcAft>
                <a:spcPct val="0"/>
              </a:spcAft>
              <a:defRPr>
                <a:solidFill>
                  <a:schemeClr val="tx1"/>
                </a:solidFill>
                <a:latin typeface="Arial" panose="020B0604020202020204" pitchFamily="34" charset="0"/>
              </a:defRPr>
            </a:lvl7pPr>
            <a:lvl8pPr marL="3432409" indent="-228824" eaLnBrk="0" fontAlgn="base" hangingPunct="0">
              <a:spcBef>
                <a:spcPct val="0"/>
              </a:spcBef>
              <a:spcAft>
                <a:spcPct val="0"/>
              </a:spcAft>
              <a:defRPr>
                <a:solidFill>
                  <a:schemeClr val="tx1"/>
                </a:solidFill>
                <a:latin typeface="Arial" panose="020B0604020202020204" pitchFamily="34" charset="0"/>
              </a:defRPr>
            </a:lvl8pPr>
            <a:lvl9pPr marL="3890062" indent="-2288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E9FA6-880F-4F7D-909C-0B179FEADCDE}" type="slidenum">
              <a:rPr lang="en-US"/>
              <a:pPr eaLnBrk="1" hangingPunct="1"/>
              <a:t>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i="1" dirty="0">
                <a:solidFill>
                  <a:prstClr val="black"/>
                </a:solidFill>
                <a:latin typeface="Arial" panose="020B0604020202020204" pitchFamily="34" charset="0"/>
              </a:rPr>
              <a:t>CGS </a:t>
            </a:r>
            <a:r>
              <a:rPr lang="en-US" i="1" dirty="0"/>
              <a:t>§</a:t>
            </a:r>
            <a:r>
              <a:rPr lang="en-US" i="1" dirty="0">
                <a:solidFill>
                  <a:prstClr val="black"/>
                </a:solidFill>
                <a:latin typeface="Arial" panose="020B0604020202020204" pitchFamily="34" charset="0"/>
              </a:rPr>
              <a:t>20-456</a:t>
            </a:r>
            <a:r>
              <a:rPr lang="en-US" dirty="0" smtClean="0">
                <a:latin typeface="Arial" panose="020B0604020202020204" pitchFamily="34" charset="0"/>
              </a:rPr>
              <a:t>. Grounds for revocation, suspension or refusal to issue or renew certificate of registration. (a) The commission may</a:t>
            </a:r>
          </a:p>
          <a:p>
            <a:pPr eaLnBrk="1" hangingPunct="1"/>
            <a:r>
              <a:rPr lang="en-US" dirty="0" smtClean="0">
                <a:latin typeface="Arial" panose="020B0604020202020204" pitchFamily="34" charset="0"/>
              </a:rPr>
              <a:t>revoke, suspend or refuse to issue or renew any certificate of registration as a community association manager or place a registrant on</a:t>
            </a:r>
          </a:p>
          <a:p>
            <a:pPr eaLnBrk="1" hangingPunct="1"/>
            <a:r>
              <a:rPr lang="en-US" dirty="0" smtClean="0">
                <a:latin typeface="Arial" panose="020B0604020202020204" pitchFamily="34" charset="0"/>
              </a:rPr>
              <a:t>probation or issue a letter of reprimand for: (1) Making any material misrepresentation; (2) making any false promise of a character</a:t>
            </a:r>
          </a:p>
          <a:p>
            <a:pPr eaLnBrk="1" hangingPunct="1"/>
            <a:r>
              <a:rPr lang="en-US" dirty="0" smtClean="0">
                <a:latin typeface="Arial" panose="020B0604020202020204" pitchFamily="34" charset="0"/>
              </a:rPr>
              <a:t>likely to influence, persuade or induce; (3) failing, within a reasonable time, to account for or remit any moneys coming into his</a:t>
            </a:r>
          </a:p>
          <a:p>
            <a:pPr eaLnBrk="1" hangingPunct="1"/>
            <a:r>
              <a:rPr lang="en-US" dirty="0" smtClean="0">
                <a:latin typeface="Arial" panose="020B0604020202020204" pitchFamily="34" charset="0"/>
              </a:rPr>
              <a:t>possession which belong to others; (4) conviction in a court of competent jurisdiction of this or any other state of forgery,</a:t>
            </a:r>
          </a:p>
          <a:p>
            <a:pPr eaLnBrk="1" hangingPunct="1"/>
            <a:r>
              <a:rPr lang="en-US" dirty="0" smtClean="0">
                <a:latin typeface="Arial" panose="020B0604020202020204" pitchFamily="34" charset="0"/>
              </a:rPr>
              <a:t>embezzlement, obtaining money under false pretenses, larceny, extortion, conspiracy to defraud, or other like offense or offenses</a:t>
            </a:r>
          </a:p>
          <a:p>
            <a:pPr eaLnBrk="1" hangingPunct="1"/>
            <a:r>
              <a:rPr lang="en-US" dirty="0" smtClean="0">
                <a:latin typeface="Arial" panose="020B0604020202020204" pitchFamily="34" charset="0"/>
              </a:rPr>
              <a:t>provided suspension or revocation under this subdivision shall be subject to the provisions of section 46a-80; (5) commingling funds</a:t>
            </a:r>
          </a:p>
          <a:p>
            <a:pPr eaLnBrk="1" hangingPunct="1"/>
            <a:r>
              <a:rPr lang="en-US" dirty="0" smtClean="0">
                <a:latin typeface="Arial" panose="020B0604020202020204" pitchFamily="34" charset="0"/>
              </a:rPr>
              <a:t>of others in an escrow or trustee account; (6) commingling funds of different associations; (7) any act or conduct which constitutes</a:t>
            </a:r>
          </a:p>
          <a:p>
            <a:pPr eaLnBrk="1" hangingPunct="1"/>
            <a:r>
              <a:rPr lang="en-US" dirty="0" smtClean="0">
                <a:latin typeface="Arial" panose="020B0604020202020204" pitchFamily="34" charset="0"/>
              </a:rPr>
              <a:t>dishonest, fraudulent or improper dealings; or (8) a violation of any provision of sections 20-450 to 20-462, inclusive, or any</a:t>
            </a:r>
          </a:p>
          <a:p>
            <a:pPr eaLnBrk="1" hangingPunct="1"/>
            <a:r>
              <a:rPr lang="en-US" dirty="0" smtClean="0">
                <a:latin typeface="Arial" panose="020B0604020202020204" pitchFamily="34" charset="0"/>
              </a:rPr>
              <a:t>regulation issued under section 20-461. (b) The commission shall not revoke or suspend any certificate of registration except upon</a:t>
            </a:r>
          </a:p>
          <a:p>
            <a:pPr eaLnBrk="1" hangingPunct="1"/>
            <a:r>
              <a:rPr lang="en-US" dirty="0" smtClean="0">
                <a:latin typeface="Arial" panose="020B0604020202020204" pitchFamily="34" charset="0"/>
              </a:rPr>
              <a:t>notice and hearing in accordance with chapter 54.</a:t>
            </a:r>
          </a:p>
          <a:p>
            <a:pPr defTabSz="914580" eaLnBrk="1" hangingPunct="1">
              <a:defRPr/>
            </a:pPr>
            <a:endParaRPr lang="en-US" i="1" dirty="0">
              <a:solidFill>
                <a:prstClr val="black"/>
              </a:solidFill>
              <a:latin typeface="Arial" panose="020B0604020202020204" pitchFamily="34" charset="0"/>
            </a:endParaRP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71384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srcRect/>
          <a:stretch>
            <a:fillRect/>
          </a:stretch>
        </p:blipFill>
        <p:spPr bwMode="auto">
          <a:xfrm>
            <a:off x="0" y="0"/>
            <a:ext cx="9144000" cy="5486400"/>
          </a:xfrm>
          <a:prstGeom prst="rect">
            <a:avLst/>
          </a:prstGeom>
          <a:noFill/>
          <a:ln w="9525">
            <a:noFill/>
            <a:miter lim="800000"/>
            <a:headEnd/>
            <a:tailEnd/>
          </a:ln>
          <a:effectLst/>
        </p:spPr>
      </p:pic>
      <p:grpSp>
        <p:nvGrpSpPr>
          <p:cNvPr id="24" name="Group 23"/>
          <p:cNvGrpSpPr/>
          <p:nvPr userDrawn="1"/>
        </p:nvGrpSpPr>
        <p:grpSpPr>
          <a:xfrm>
            <a:off x="-36195" y="0"/>
            <a:ext cx="9213011" cy="6858000"/>
            <a:chOff x="-36195" y="0"/>
            <a:chExt cx="9213011" cy="6858000"/>
          </a:xfrm>
        </p:grpSpPr>
        <p:sp>
          <p:nvSpPr>
            <p:cNvPr id="8" name="Rectangle 7"/>
            <p:cNvSpPr/>
            <p:nvPr userDrawn="1"/>
          </p:nvSpPr>
          <p:spPr>
            <a:xfrm flipH="1">
              <a:off x="2133600" y="0"/>
              <a:ext cx="7010400" cy="5181600"/>
            </a:xfrm>
            <a:prstGeom prst="rect">
              <a:avLst/>
            </a:prstGeom>
            <a:gradFill>
              <a:gsLst>
                <a:gs pos="0">
                  <a:schemeClr val="accent1">
                    <a:lumMod val="60000"/>
                    <a:lumOff val="40000"/>
                  </a:schemeClr>
                </a:gs>
                <a:gs pos="29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1" name="Group 16"/>
            <p:cNvGrpSpPr/>
            <p:nvPr userDrawn="1"/>
          </p:nvGrpSpPr>
          <p:grpSpPr>
            <a:xfrm>
              <a:off x="-7145" y="0"/>
              <a:ext cx="9151145" cy="5215467"/>
              <a:chOff x="-7145" y="0"/>
              <a:chExt cx="9151145" cy="5215467"/>
            </a:xfrm>
          </p:grpSpPr>
          <p:sp>
            <p:nvSpPr>
              <p:cNvPr id="13" name="Freeform 12"/>
              <p:cNvSpPr/>
              <p:nvPr userDrawn="1"/>
            </p:nvSpPr>
            <p:spPr>
              <a:xfrm>
                <a:off x="25400" y="0"/>
                <a:ext cx="9118600" cy="5012267"/>
              </a:xfrm>
              <a:custGeom>
                <a:avLst/>
                <a:gdLst>
                  <a:gd name="connsiteX0" fmla="*/ 0 w 9118600"/>
                  <a:gd name="connsiteY0" fmla="*/ 5012267 h 5012267"/>
                  <a:gd name="connsiteX1" fmla="*/ 321733 w 9118600"/>
                  <a:gd name="connsiteY1" fmla="*/ 4216400 h 5012267"/>
                  <a:gd name="connsiteX2" fmla="*/ 575733 w 9118600"/>
                  <a:gd name="connsiteY2" fmla="*/ 3691467 h 5012267"/>
                  <a:gd name="connsiteX3" fmla="*/ 956733 w 9118600"/>
                  <a:gd name="connsiteY3" fmla="*/ 3124200 h 5012267"/>
                  <a:gd name="connsiteX4" fmla="*/ 1371600 w 9118600"/>
                  <a:gd name="connsiteY4" fmla="*/ 2641600 h 5012267"/>
                  <a:gd name="connsiteX5" fmla="*/ 1837267 w 9118600"/>
                  <a:gd name="connsiteY5" fmla="*/ 2201333 h 5012267"/>
                  <a:gd name="connsiteX6" fmla="*/ 2328333 w 9118600"/>
                  <a:gd name="connsiteY6" fmla="*/ 1837267 h 5012267"/>
                  <a:gd name="connsiteX7" fmla="*/ 3005667 w 9118600"/>
                  <a:gd name="connsiteY7" fmla="*/ 1397000 h 5012267"/>
                  <a:gd name="connsiteX8" fmla="*/ 3801533 w 9118600"/>
                  <a:gd name="connsiteY8" fmla="*/ 1032933 h 5012267"/>
                  <a:gd name="connsiteX9" fmla="*/ 4529667 w 9118600"/>
                  <a:gd name="connsiteY9" fmla="*/ 736600 h 5012267"/>
                  <a:gd name="connsiteX10" fmla="*/ 5630333 w 9118600"/>
                  <a:gd name="connsiteY10" fmla="*/ 474133 h 5012267"/>
                  <a:gd name="connsiteX11" fmla="*/ 6620933 w 9118600"/>
                  <a:gd name="connsiteY11" fmla="*/ 338667 h 5012267"/>
                  <a:gd name="connsiteX12" fmla="*/ 7560733 w 9118600"/>
                  <a:gd name="connsiteY12" fmla="*/ 313267 h 5012267"/>
                  <a:gd name="connsiteX13" fmla="*/ 8373533 w 9118600"/>
                  <a:gd name="connsiteY13" fmla="*/ 355600 h 5012267"/>
                  <a:gd name="connsiteX14" fmla="*/ 9118600 w 9118600"/>
                  <a:gd name="connsiteY14" fmla="*/ 474133 h 5012267"/>
                  <a:gd name="connsiteX15" fmla="*/ 9110133 w 9118600"/>
                  <a:gd name="connsiteY15" fmla="*/ 0 h 5012267"/>
                  <a:gd name="connsiteX16" fmla="*/ 6121400 w 9118600"/>
                  <a:gd name="connsiteY16" fmla="*/ 0 h 5012267"/>
                  <a:gd name="connsiteX17" fmla="*/ 4478867 w 9118600"/>
                  <a:gd name="connsiteY17" fmla="*/ 237067 h 5012267"/>
                  <a:gd name="connsiteX18" fmla="*/ 2540000 w 9118600"/>
                  <a:gd name="connsiteY18" fmla="*/ 1126067 h 5012267"/>
                  <a:gd name="connsiteX19" fmla="*/ 1117600 w 9118600"/>
                  <a:gd name="connsiteY19" fmla="*/ 2319867 h 5012267"/>
                  <a:gd name="connsiteX20" fmla="*/ 304800 w 9118600"/>
                  <a:gd name="connsiteY20" fmla="*/ 3539067 h 5012267"/>
                  <a:gd name="connsiteX21" fmla="*/ 0 w 9118600"/>
                  <a:gd name="connsiteY21" fmla="*/ 5012267 h 50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18600" h="5012267">
                    <a:moveTo>
                      <a:pt x="0" y="5012267"/>
                    </a:moveTo>
                    <a:lnTo>
                      <a:pt x="321733" y="4216400"/>
                    </a:lnTo>
                    <a:lnTo>
                      <a:pt x="575733" y="3691467"/>
                    </a:lnTo>
                    <a:lnTo>
                      <a:pt x="956733" y="3124200"/>
                    </a:lnTo>
                    <a:lnTo>
                      <a:pt x="1371600" y="2641600"/>
                    </a:lnTo>
                    <a:lnTo>
                      <a:pt x="1837267" y="2201333"/>
                    </a:lnTo>
                    <a:lnTo>
                      <a:pt x="2328333" y="1837267"/>
                    </a:lnTo>
                    <a:lnTo>
                      <a:pt x="3005667" y="1397000"/>
                    </a:lnTo>
                    <a:lnTo>
                      <a:pt x="3801533" y="1032933"/>
                    </a:lnTo>
                    <a:lnTo>
                      <a:pt x="4529667" y="736600"/>
                    </a:lnTo>
                    <a:cubicBezTo>
                      <a:pt x="4896402" y="648470"/>
                      <a:pt x="5253157" y="474133"/>
                      <a:pt x="5630333" y="474133"/>
                    </a:cubicBezTo>
                    <a:lnTo>
                      <a:pt x="6620933" y="338667"/>
                    </a:lnTo>
                    <a:lnTo>
                      <a:pt x="7560733" y="313267"/>
                    </a:lnTo>
                    <a:lnTo>
                      <a:pt x="8373533" y="355600"/>
                    </a:lnTo>
                    <a:lnTo>
                      <a:pt x="9118600" y="474133"/>
                    </a:lnTo>
                    <a:lnTo>
                      <a:pt x="9110133" y="0"/>
                    </a:lnTo>
                    <a:lnTo>
                      <a:pt x="6121400" y="0"/>
                    </a:lnTo>
                    <a:cubicBezTo>
                      <a:pt x="5574006" y="79828"/>
                      <a:pt x="5032051" y="237067"/>
                      <a:pt x="4478867" y="237067"/>
                    </a:cubicBezTo>
                    <a:cubicBezTo>
                      <a:pt x="3830928" y="529776"/>
                      <a:pt x="2857963" y="490141"/>
                      <a:pt x="2540000" y="1126067"/>
                    </a:cubicBezTo>
                    <a:lnTo>
                      <a:pt x="1117600" y="2319867"/>
                    </a:lnTo>
                    <a:cubicBezTo>
                      <a:pt x="845359" y="2725392"/>
                      <a:pt x="304800" y="3050635"/>
                      <a:pt x="304800" y="3539067"/>
                    </a:cubicBezTo>
                    <a:cubicBezTo>
                      <a:pt x="200378" y="4018845"/>
                      <a:pt x="0" y="5012267"/>
                      <a:pt x="0" y="501226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7145" y="0"/>
                <a:ext cx="7360920" cy="5215467"/>
              </a:xfrm>
              <a:custGeom>
                <a:avLst/>
                <a:gdLst>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846667 w 7349067"/>
                  <a:gd name="connsiteY27" fmla="*/ 3115733 h 5063067"/>
                  <a:gd name="connsiteX28" fmla="*/ 668867 w 7349067"/>
                  <a:gd name="connsiteY28" fmla="*/ 3412067 h 5063067"/>
                  <a:gd name="connsiteX29" fmla="*/ 508000 w 7349067"/>
                  <a:gd name="connsiteY29" fmla="*/ 3699933 h 5063067"/>
                  <a:gd name="connsiteX30" fmla="*/ 347134 w 7349067"/>
                  <a:gd name="connsiteY30" fmla="*/ 4030133 h 5063067"/>
                  <a:gd name="connsiteX31" fmla="*/ 262467 w 7349067"/>
                  <a:gd name="connsiteY31" fmla="*/ 4267200 h 5063067"/>
                  <a:gd name="connsiteX32" fmla="*/ 152400 w 7349067"/>
                  <a:gd name="connsiteY32" fmla="*/ 4605867 h 5063067"/>
                  <a:gd name="connsiteX33" fmla="*/ 67734 w 7349067"/>
                  <a:gd name="connsiteY33" fmla="*/ 4842933 h 5063067"/>
                  <a:gd name="connsiteX34" fmla="*/ 0 w 7349067"/>
                  <a:gd name="connsiteY34" fmla="*/ 5063067 h 5063067"/>
                  <a:gd name="connsiteX35" fmla="*/ 8467 w 7349067"/>
                  <a:gd name="connsiteY35"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9548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49067" h="5215467">
                    <a:moveTo>
                      <a:pt x="8467" y="3183467"/>
                    </a:moveTo>
                    <a:lnTo>
                      <a:pt x="160867" y="2946400"/>
                    </a:lnTo>
                    <a:lnTo>
                      <a:pt x="330200" y="2692400"/>
                    </a:lnTo>
                    <a:lnTo>
                      <a:pt x="541867" y="2421467"/>
                    </a:lnTo>
                    <a:lnTo>
                      <a:pt x="787400" y="2133600"/>
                    </a:lnTo>
                    <a:lnTo>
                      <a:pt x="1041400" y="1862667"/>
                    </a:lnTo>
                    <a:lnTo>
                      <a:pt x="1363134" y="1574800"/>
                    </a:lnTo>
                    <a:lnTo>
                      <a:pt x="1794934" y="1244600"/>
                    </a:lnTo>
                    <a:lnTo>
                      <a:pt x="2184400" y="982133"/>
                    </a:lnTo>
                    <a:lnTo>
                      <a:pt x="2590800" y="753533"/>
                    </a:lnTo>
                    <a:lnTo>
                      <a:pt x="2980267" y="550333"/>
                    </a:lnTo>
                    <a:lnTo>
                      <a:pt x="3505200" y="330200"/>
                    </a:lnTo>
                    <a:lnTo>
                      <a:pt x="4148667" y="101600"/>
                    </a:lnTo>
                    <a:lnTo>
                      <a:pt x="4470400" y="0"/>
                    </a:lnTo>
                    <a:lnTo>
                      <a:pt x="7349067" y="0"/>
                    </a:lnTo>
                    <a:lnTo>
                      <a:pt x="6815667" y="67733"/>
                    </a:lnTo>
                    <a:lnTo>
                      <a:pt x="6197600" y="152400"/>
                    </a:lnTo>
                    <a:lnTo>
                      <a:pt x="5613400" y="237067"/>
                    </a:lnTo>
                    <a:lnTo>
                      <a:pt x="5020734" y="381000"/>
                    </a:lnTo>
                    <a:lnTo>
                      <a:pt x="4555067" y="516467"/>
                    </a:lnTo>
                    <a:lnTo>
                      <a:pt x="3937000" y="745067"/>
                    </a:lnTo>
                    <a:lnTo>
                      <a:pt x="3386667" y="990600"/>
                    </a:lnTo>
                    <a:lnTo>
                      <a:pt x="2946400" y="1236133"/>
                    </a:lnTo>
                    <a:lnTo>
                      <a:pt x="2556934" y="1481667"/>
                    </a:lnTo>
                    <a:lnTo>
                      <a:pt x="2125134" y="1786467"/>
                    </a:lnTo>
                    <a:lnTo>
                      <a:pt x="1634067" y="2209800"/>
                    </a:lnTo>
                    <a:lnTo>
                      <a:pt x="1261534" y="2607733"/>
                    </a:lnTo>
                    <a:cubicBezTo>
                      <a:pt x="1135945" y="2757311"/>
                      <a:pt x="1102079" y="2794000"/>
                      <a:pt x="1032934" y="2878667"/>
                    </a:cubicBezTo>
                    <a:cubicBezTo>
                      <a:pt x="963789" y="2963334"/>
                      <a:pt x="881945" y="3064933"/>
                      <a:pt x="846667" y="3115733"/>
                    </a:cubicBezTo>
                    <a:lnTo>
                      <a:pt x="668867" y="3412067"/>
                    </a:lnTo>
                    <a:lnTo>
                      <a:pt x="508000" y="3699933"/>
                    </a:lnTo>
                    <a:lnTo>
                      <a:pt x="347134" y="4030133"/>
                    </a:lnTo>
                    <a:lnTo>
                      <a:pt x="262467" y="4267200"/>
                    </a:lnTo>
                    <a:lnTo>
                      <a:pt x="152400" y="4605867"/>
                    </a:lnTo>
                    <a:cubicBezTo>
                      <a:pt x="75336" y="4845620"/>
                      <a:pt x="184603" y="4529667"/>
                      <a:pt x="67734" y="4842933"/>
                    </a:cubicBezTo>
                    <a:cubicBezTo>
                      <a:pt x="36689" y="5094111"/>
                      <a:pt x="22578" y="5091289"/>
                      <a:pt x="0" y="5215467"/>
                    </a:cubicBezTo>
                    <a:cubicBezTo>
                      <a:pt x="0" y="4577645"/>
                      <a:pt x="8467" y="3183467"/>
                      <a:pt x="8467" y="3183467"/>
                    </a:cubicBezTo>
                    <a:close/>
                  </a:path>
                </a:pathLst>
              </a:custGeom>
              <a:gradFill flip="none" rotWithShape="1">
                <a:gsLst>
                  <a:gs pos="0">
                    <a:schemeClr val="accent1">
                      <a:lumMod val="20000"/>
                      <a:lumOff val="80000"/>
                    </a:schemeClr>
                  </a:gs>
                  <a:gs pos="35000">
                    <a:schemeClr val="accent1"/>
                  </a:gs>
                  <a:gs pos="60000">
                    <a:schemeClr val="accent1"/>
                  </a:gs>
                  <a:gs pos="100000">
                    <a:schemeClr val="accent1">
                      <a:lumMod val="20000"/>
                      <a:lumOff val="80000"/>
                    </a:schemeClr>
                  </a:gs>
                </a:gsLst>
                <a:lin ang="7200000" scaled="0"/>
                <a:tileRect/>
              </a:gradFill>
              <a:ln w="254">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Freeform 14"/>
              <p:cNvSpPr/>
              <p:nvPr userDrawn="1"/>
            </p:nvSpPr>
            <p:spPr>
              <a:xfrm>
                <a:off x="-7144" y="330198"/>
                <a:ext cx="9144000" cy="4851402"/>
              </a:xfrm>
              <a:custGeom>
                <a:avLst/>
                <a:gdLst>
                  <a:gd name="connsiteX0" fmla="*/ 0 w 9160933"/>
                  <a:gd name="connsiteY0" fmla="*/ 4834467 h 4834467"/>
                  <a:gd name="connsiteX1" fmla="*/ 990600 w 9160933"/>
                  <a:gd name="connsiteY1" fmla="*/ 2827867 h 4834467"/>
                  <a:gd name="connsiteX2" fmla="*/ 2616200 w 9160933"/>
                  <a:gd name="connsiteY2" fmla="*/ 1354667 h 4834467"/>
                  <a:gd name="connsiteX3" fmla="*/ 4673600 w 9160933"/>
                  <a:gd name="connsiteY3" fmla="*/ 389467 h 4834467"/>
                  <a:gd name="connsiteX4" fmla="*/ 6595533 w 9160933"/>
                  <a:gd name="connsiteY4" fmla="*/ 8467 h 4834467"/>
                  <a:gd name="connsiteX5" fmla="*/ 8085667 w 9160933"/>
                  <a:gd name="connsiteY5" fmla="*/ 0 h 4834467"/>
                  <a:gd name="connsiteX6" fmla="*/ 9160933 w 9160933"/>
                  <a:gd name="connsiteY6" fmla="*/ 152400 h 48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933" h="4834467">
                    <a:moveTo>
                      <a:pt x="0" y="4834467"/>
                    </a:moveTo>
                    <a:cubicBezTo>
                      <a:pt x="277283" y="4121150"/>
                      <a:pt x="554567" y="3407834"/>
                      <a:pt x="990600" y="2827867"/>
                    </a:cubicBezTo>
                    <a:cubicBezTo>
                      <a:pt x="1426633" y="2247900"/>
                      <a:pt x="2002367" y="1761067"/>
                      <a:pt x="2616200" y="1354667"/>
                    </a:cubicBezTo>
                    <a:cubicBezTo>
                      <a:pt x="3230033" y="948267"/>
                      <a:pt x="4010378" y="613834"/>
                      <a:pt x="4673600" y="389467"/>
                    </a:cubicBezTo>
                    <a:cubicBezTo>
                      <a:pt x="5336822" y="165100"/>
                      <a:pt x="6026855" y="73378"/>
                      <a:pt x="6595533" y="8467"/>
                    </a:cubicBezTo>
                    <a:cubicBezTo>
                      <a:pt x="7164211" y="-56444"/>
                      <a:pt x="7658100" y="-23989"/>
                      <a:pt x="8085667" y="0"/>
                    </a:cubicBezTo>
                    <a:cubicBezTo>
                      <a:pt x="8513234" y="23989"/>
                      <a:pt x="8837083" y="88194"/>
                      <a:pt x="9160933" y="152400"/>
                    </a:cubicBezTo>
                  </a:path>
                </a:pathLst>
              </a:cu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sp>
          <p:nvSpPr>
            <p:cNvPr id="12" name="Rectangle 11"/>
            <p:cNvSpPr/>
            <p:nvPr userDrawn="1"/>
          </p:nvSpPr>
          <p:spPr>
            <a:xfrm>
              <a:off x="0" y="0"/>
              <a:ext cx="9144000" cy="152400"/>
            </a:xfrm>
            <a:prstGeom prst="rect">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userDrawn="1"/>
          </p:nvSpPr>
          <p:spPr>
            <a:xfrm>
              <a:off x="-3760" y="5257800"/>
              <a:ext cx="9180576" cy="1600200"/>
            </a:xfrm>
            <a:prstGeom prst="rect">
              <a:avLst/>
            </a:prstGeom>
            <a:gradFill flip="none" rotWithShape="1">
              <a:gsLst>
                <a:gs pos="0">
                  <a:schemeClr val="accent1">
                    <a:lumMod val="50000"/>
                  </a:schemeClr>
                </a:gs>
                <a:gs pos="75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8" name="Group 15"/>
            <p:cNvGrpSpPr/>
            <p:nvPr userDrawn="1"/>
          </p:nvGrpSpPr>
          <p:grpSpPr>
            <a:xfrm>
              <a:off x="-36195" y="5173136"/>
              <a:ext cx="9189720" cy="499532"/>
              <a:chOff x="-7034" y="5173136"/>
              <a:chExt cx="9165102" cy="499532"/>
            </a:xfrm>
          </p:grpSpPr>
          <p:sp>
            <p:nvSpPr>
              <p:cNvPr id="19" name="Rectangle 18"/>
              <p:cNvSpPr/>
              <p:nvPr userDrawn="1"/>
            </p:nvSpPr>
            <p:spPr>
              <a:xfrm>
                <a:off x="0" y="5173136"/>
                <a:ext cx="9155982" cy="84664"/>
              </a:xfrm>
              <a:prstGeom prst="rect">
                <a:avLst/>
              </a:prstGeom>
              <a:gradFill flip="none" rotWithShape="1">
                <a:gsLst>
                  <a:gs pos="0">
                    <a:schemeClr val="accent1">
                      <a:lumMod val="60000"/>
                      <a:lumOff val="40000"/>
                    </a:schemeClr>
                  </a:gs>
                  <a:gs pos="50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Freeform 12"/>
              <p:cNvSpPr/>
              <p:nvPr userDrawn="1"/>
            </p:nvSpPr>
            <p:spPr>
              <a:xfrm flipV="1">
                <a:off x="-7034" y="5257800"/>
                <a:ext cx="9165102" cy="414868"/>
              </a:xfrm>
              <a:custGeom>
                <a:avLst/>
                <a:gdLst>
                  <a:gd name="connsiteX0" fmla="*/ 7034 w 9165102"/>
                  <a:gd name="connsiteY0" fmla="*/ 0 h 1899138"/>
                  <a:gd name="connsiteX1" fmla="*/ 232117 w 9165102"/>
                  <a:gd name="connsiteY1" fmla="*/ 225083 h 1899138"/>
                  <a:gd name="connsiteX2" fmla="*/ 436099 w 9165102"/>
                  <a:gd name="connsiteY2" fmla="*/ 414997 h 1899138"/>
                  <a:gd name="connsiteX3" fmla="*/ 633046 w 9165102"/>
                  <a:gd name="connsiteY3" fmla="*/ 562707 h 1899138"/>
                  <a:gd name="connsiteX4" fmla="*/ 844062 w 9165102"/>
                  <a:gd name="connsiteY4" fmla="*/ 717452 h 1899138"/>
                  <a:gd name="connsiteX5" fmla="*/ 1083212 w 9165102"/>
                  <a:gd name="connsiteY5" fmla="*/ 886264 h 1899138"/>
                  <a:gd name="connsiteX6" fmla="*/ 1603717 w 9165102"/>
                  <a:gd name="connsiteY6" fmla="*/ 1181686 h 1899138"/>
                  <a:gd name="connsiteX7" fmla="*/ 1976511 w 9165102"/>
                  <a:gd name="connsiteY7" fmla="*/ 1357532 h 1899138"/>
                  <a:gd name="connsiteX8" fmla="*/ 2293034 w 9165102"/>
                  <a:gd name="connsiteY8" fmla="*/ 1470074 h 1899138"/>
                  <a:gd name="connsiteX9" fmla="*/ 2708031 w 9165102"/>
                  <a:gd name="connsiteY9" fmla="*/ 1610750 h 1899138"/>
                  <a:gd name="connsiteX10" fmla="*/ 3137096 w 9165102"/>
                  <a:gd name="connsiteY10" fmla="*/ 1723292 h 1899138"/>
                  <a:gd name="connsiteX11" fmla="*/ 3552092 w 9165102"/>
                  <a:gd name="connsiteY11" fmla="*/ 1793630 h 1899138"/>
                  <a:gd name="connsiteX12" fmla="*/ 4030394 w 9165102"/>
                  <a:gd name="connsiteY12" fmla="*/ 1856935 h 1899138"/>
                  <a:gd name="connsiteX13" fmla="*/ 4508696 w 9165102"/>
                  <a:gd name="connsiteY13" fmla="*/ 1885070 h 1899138"/>
                  <a:gd name="connsiteX14" fmla="*/ 4902591 w 9165102"/>
                  <a:gd name="connsiteY14" fmla="*/ 1871003 h 1899138"/>
                  <a:gd name="connsiteX15" fmla="*/ 5458265 w 9165102"/>
                  <a:gd name="connsiteY15" fmla="*/ 1821766 h 1899138"/>
                  <a:gd name="connsiteX16" fmla="*/ 5887329 w 9165102"/>
                  <a:gd name="connsiteY16" fmla="*/ 1758461 h 1899138"/>
                  <a:gd name="connsiteX17" fmla="*/ 6316394 w 9165102"/>
                  <a:gd name="connsiteY17" fmla="*/ 1652954 h 1899138"/>
                  <a:gd name="connsiteX18" fmla="*/ 6801729 w 9165102"/>
                  <a:gd name="connsiteY18" fmla="*/ 1505243 h 1899138"/>
                  <a:gd name="connsiteX19" fmla="*/ 7294099 w 9165102"/>
                  <a:gd name="connsiteY19" fmla="*/ 1315329 h 1899138"/>
                  <a:gd name="connsiteX20" fmla="*/ 7659859 w 9165102"/>
                  <a:gd name="connsiteY20" fmla="*/ 1132449 h 1899138"/>
                  <a:gd name="connsiteX21" fmla="*/ 8032652 w 9165102"/>
                  <a:gd name="connsiteY21" fmla="*/ 921434 h 1899138"/>
                  <a:gd name="connsiteX22" fmla="*/ 8391379 w 9165102"/>
                  <a:gd name="connsiteY22" fmla="*/ 689317 h 1899138"/>
                  <a:gd name="connsiteX23" fmla="*/ 8665699 w 9165102"/>
                  <a:gd name="connsiteY23" fmla="*/ 478301 h 1899138"/>
                  <a:gd name="connsiteX24" fmla="*/ 8890782 w 9165102"/>
                  <a:gd name="connsiteY24" fmla="*/ 295421 h 1899138"/>
                  <a:gd name="connsiteX25" fmla="*/ 9165102 w 9165102"/>
                  <a:gd name="connsiteY25" fmla="*/ 35169 h 1899138"/>
                  <a:gd name="connsiteX26" fmla="*/ 9158068 w 9165102"/>
                  <a:gd name="connsiteY26" fmla="*/ 1899138 h 1899138"/>
                  <a:gd name="connsiteX27" fmla="*/ 0 w 9165102"/>
                  <a:gd name="connsiteY27" fmla="*/ 1899138 h 1899138"/>
                  <a:gd name="connsiteX28" fmla="*/ 7034 w 9165102"/>
                  <a:gd name="connsiteY28" fmla="*/ 0 h 189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5102" h="1899138">
                    <a:moveTo>
                      <a:pt x="7034" y="0"/>
                    </a:moveTo>
                    <a:lnTo>
                      <a:pt x="232117" y="225083"/>
                    </a:lnTo>
                    <a:lnTo>
                      <a:pt x="436099" y="414997"/>
                    </a:lnTo>
                    <a:lnTo>
                      <a:pt x="633046" y="562707"/>
                    </a:lnTo>
                    <a:lnTo>
                      <a:pt x="844062" y="717452"/>
                    </a:lnTo>
                    <a:lnTo>
                      <a:pt x="1083212" y="886264"/>
                    </a:lnTo>
                    <a:lnTo>
                      <a:pt x="1603717" y="1181686"/>
                    </a:lnTo>
                    <a:lnTo>
                      <a:pt x="1976511" y="1357532"/>
                    </a:lnTo>
                    <a:lnTo>
                      <a:pt x="2293034" y="1470074"/>
                    </a:lnTo>
                    <a:lnTo>
                      <a:pt x="2708031" y="1610750"/>
                    </a:lnTo>
                    <a:lnTo>
                      <a:pt x="3137096" y="1723292"/>
                    </a:lnTo>
                    <a:lnTo>
                      <a:pt x="3552092" y="1793630"/>
                    </a:lnTo>
                    <a:lnTo>
                      <a:pt x="4030394" y="1856935"/>
                    </a:lnTo>
                    <a:lnTo>
                      <a:pt x="4508696" y="1885070"/>
                    </a:lnTo>
                    <a:lnTo>
                      <a:pt x="4902591" y="1871003"/>
                    </a:lnTo>
                    <a:lnTo>
                      <a:pt x="5458265" y="1821766"/>
                    </a:lnTo>
                    <a:lnTo>
                      <a:pt x="5887329" y="1758461"/>
                    </a:lnTo>
                    <a:lnTo>
                      <a:pt x="6316394" y="1652954"/>
                    </a:lnTo>
                    <a:lnTo>
                      <a:pt x="6801729" y="1505243"/>
                    </a:lnTo>
                    <a:lnTo>
                      <a:pt x="7294099" y="1315329"/>
                    </a:lnTo>
                    <a:lnTo>
                      <a:pt x="7659859" y="1132449"/>
                    </a:lnTo>
                    <a:lnTo>
                      <a:pt x="8032652" y="921434"/>
                    </a:lnTo>
                    <a:lnTo>
                      <a:pt x="8391379" y="689317"/>
                    </a:lnTo>
                    <a:lnTo>
                      <a:pt x="8665699" y="478301"/>
                    </a:lnTo>
                    <a:lnTo>
                      <a:pt x="8890782" y="295421"/>
                    </a:lnTo>
                    <a:lnTo>
                      <a:pt x="9165102" y="35169"/>
                    </a:lnTo>
                    <a:cubicBezTo>
                      <a:pt x="9162757" y="656492"/>
                      <a:pt x="9160413" y="1277815"/>
                      <a:pt x="9158068" y="1899138"/>
                    </a:cubicBezTo>
                    <a:lnTo>
                      <a:pt x="0" y="1899138"/>
                    </a:lnTo>
                    <a:cubicBezTo>
                      <a:pt x="0" y="1261403"/>
                      <a:pt x="7034" y="0"/>
                      <a:pt x="7034" y="0"/>
                    </a:cubicBezTo>
                    <a:close/>
                  </a:path>
                </a:pathLst>
              </a:custGeom>
              <a:gradFill flip="none" rotWithShape="1">
                <a:gsLst>
                  <a:gs pos="0">
                    <a:schemeClr val="accent1">
                      <a:lumMod val="60000"/>
                      <a:lumOff val="40000"/>
                    </a:schemeClr>
                  </a:gs>
                  <a:gs pos="50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sp>
        <p:nvSpPr>
          <p:cNvPr id="2" name="Title 1"/>
          <p:cNvSpPr>
            <a:spLocks noGrp="1"/>
          </p:cNvSpPr>
          <p:nvPr userDrawn="1">
            <p:ph type="ctrTitle"/>
          </p:nvPr>
        </p:nvSpPr>
        <p:spPr>
          <a:xfrm>
            <a:off x="609600" y="5257801"/>
            <a:ext cx="7924800" cy="1066800"/>
          </a:xfrm>
        </p:spPr>
        <p:txBody>
          <a:bodyPr/>
          <a:lstStyle>
            <a:lvl1pPr>
              <a:defRPr b="1">
                <a:solidFill>
                  <a:schemeClr val="accent1">
                    <a:lumMod val="20000"/>
                    <a:lumOff val="80000"/>
                  </a:schemeClr>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userDrawn="1">
            <p:ph type="subTitle" idx="1"/>
          </p:nvPr>
        </p:nvSpPr>
        <p:spPr>
          <a:xfrm>
            <a:off x="914400" y="3505200"/>
            <a:ext cx="4191000" cy="1295400"/>
          </a:xfrm>
        </p:spPr>
        <p:txBody>
          <a:bodyPr/>
          <a:lstStyle>
            <a:lvl1pPr marL="0" indent="0" algn="ctr">
              <a:buNone/>
              <a:defRPr b="1">
                <a:solidFill>
                  <a:schemeClr val="tx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4B748072-0B5E-471B-8AB9-264C92D940D5}"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userDrawn="1">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9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40584-1493-4016-900B-1746AEB15E23}" type="datetime1">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012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0371165"/>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1012724"/>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189244"/>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728993"/>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8402152"/>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0079202"/>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6260803"/>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9197293"/>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6523386"/>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552709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F593B-3F77-48AE-9C8D-D280AA613F47}" type="datetime1">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0498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0044196"/>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0081779"/>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1815707"/>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5360778"/>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800302"/>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9632059"/>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7786594"/>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2058158"/>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8322631"/>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18778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BC1B8-EF3A-496F-AA4A-3B58EEA836A3}"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2637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144140"/>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270240"/>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384521"/>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6372715"/>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9979877"/>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02751646"/>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4014071"/>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9394983"/>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3087327"/>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85609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0AFBD-C219-45BA-95A6-8A708F0FA7C4}"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2031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4189622"/>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76057"/>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618381"/>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2718365"/>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1940291"/>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0606499"/>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690898"/>
      </p:ext>
    </p:extLst>
  </p:cSld>
  <p:clrMapOvr>
    <a:masterClrMapping/>
  </p:clrMapOvr>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2878786"/>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5284939"/>
      </p:ext>
    </p:extLst>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86826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7221231"/>
      </p:ext>
    </p:extLst>
  </p:cSld>
  <p:clrMapOvr>
    <a:masterClrMapping/>
  </p:clrMapOvr>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1102859"/>
      </p:ext>
    </p:extLst>
  </p:cSld>
  <p:clrMapOvr>
    <a:masterClrMapping/>
  </p:clrMapOvr>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3869616"/>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9317124"/>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9062857"/>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913562"/>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2911569"/>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6033813"/>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4579092"/>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6380405"/>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122493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466059"/>
      </p:ext>
    </p:extLst>
  </p:cSld>
  <p:clrMapOvr>
    <a:masterClrMapping/>
  </p:clrMapOvr>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372275"/>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458890"/>
      </p:ext>
    </p:extLst>
  </p:cSld>
  <p:clrMapOvr>
    <a:masterClrMapping/>
  </p:clrMapOvr>
  <p:hf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1833025"/>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2073102"/>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9191658"/>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7945343"/>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7989172"/>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506784"/>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7124951"/>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834517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3817350"/>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4960803"/>
      </p:ext>
    </p:extLst>
  </p:cSld>
  <p:clrMapOvr>
    <a:masterClrMapping/>
  </p:clrMapOvr>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3105776"/>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3472452"/>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8969692"/>
      </p:ext>
    </p:extLst>
  </p:cSld>
  <p:clrMapOvr>
    <a:masterClrMapping/>
  </p:clrMapOvr>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6317063"/>
      </p:ext>
    </p:extLst>
  </p:cSld>
  <p:clrMapOvr>
    <a:masterClrMapping/>
  </p:clrMapOvr>
  <p:hf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86988"/>
      </p:ext>
    </p:extLst>
  </p:cSld>
  <p:clrMapOvr>
    <a:masterClrMapping/>
  </p:clrMapOvr>
  <p:hf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5265886"/>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7328917"/>
      </p:ext>
    </p:extLst>
  </p:cSld>
  <p:clrMapOvr>
    <a:masterClrMapping/>
  </p:clrMapOvr>
  <p:hf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4197244"/>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077034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8959796"/>
      </p:ext>
    </p:extLst>
  </p:cSld>
  <p:clrMapOvr>
    <a:masterClrMapping/>
  </p:clrMapOvr>
  <p:hf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9991583"/>
      </p:ext>
    </p:extLst>
  </p:cSld>
  <p:clrMapOvr>
    <a:masterClrMapping/>
  </p:clrMapOvr>
  <p:hf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1064658"/>
      </p:ext>
    </p:extLst>
  </p:cSld>
  <p:clrMapOvr>
    <a:masterClrMapping/>
  </p:clrMapOvr>
  <p:hf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5662238"/>
      </p:ext>
    </p:extLst>
  </p:cSld>
  <p:clrMapOvr>
    <a:masterClrMapping/>
  </p:clrMapOvr>
  <p:hf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454734"/>
      </p:ext>
    </p:extLst>
  </p:cSld>
  <p:clrMapOvr>
    <a:masterClrMapping/>
  </p:clrMapOvr>
  <p:hf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9137425"/>
      </p:ext>
    </p:extLst>
  </p:cSld>
  <p:clrMapOvr>
    <a:masterClrMapping/>
  </p:clrMapOvr>
  <p:hf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3153214"/>
      </p:ext>
    </p:extLst>
  </p:cSld>
  <p:clrMapOvr>
    <a:masterClrMapping/>
  </p:clrMapOvr>
  <p:hf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5303281"/>
      </p:ext>
    </p:extLst>
  </p:cSld>
  <p:clrMapOvr>
    <a:masterClrMapping/>
  </p:clrMapOvr>
  <p:hf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442210"/>
      </p:ext>
    </p:extLst>
  </p:cSld>
  <p:clrMapOvr>
    <a:masterClrMapping/>
  </p:clrMapOvr>
  <p:hf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9940462"/>
      </p:ext>
    </p:extLst>
  </p:cSld>
  <p:clrMapOvr>
    <a:masterClrMapping/>
  </p:clrMapOvr>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811288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3598059"/>
      </p:ext>
    </p:extLst>
  </p:cSld>
  <p:clrMapOvr>
    <a:masterClrMapping/>
  </p:clrMapOvr>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1045505"/>
      </p:ext>
    </p:extLst>
  </p:cSld>
  <p:clrMapOvr>
    <a:masterClrMapping/>
  </p:clrMapOvr>
  <p:hf hd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447259"/>
      </p:ext>
    </p:extLst>
  </p:cSld>
  <p:clrMapOvr>
    <a:masterClrMapping/>
  </p:clrMapOvr>
  <p:hf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2869277"/>
      </p:ext>
    </p:extLst>
  </p:cSld>
  <p:clrMapOvr>
    <a:masterClrMapping/>
  </p:clrMapOvr>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3823956"/>
      </p:ext>
    </p:extLst>
  </p:cSld>
  <p:clrMapOvr>
    <a:masterClrMapping/>
  </p:clrMapOvr>
  <p:hf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0060566"/>
      </p:ext>
    </p:extLst>
  </p:cSld>
  <p:clrMapOvr>
    <a:masterClrMapping/>
  </p:clrMapOvr>
  <p:hf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9632466"/>
      </p:ext>
    </p:extLst>
  </p:cSld>
  <p:clrMapOvr>
    <a:masterClrMapping/>
  </p:clrMapOvr>
  <p:hf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1428066"/>
      </p:ext>
    </p:extLst>
  </p:cSld>
  <p:clrMapOvr>
    <a:masterClrMapping/>
  </p:clrMapOvr>
  <p:hf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8157360"/>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6806221"/>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04819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3343980"/>
      </p:ext>
    </p:extLst>
  </p:cSld>
  <p:clrMapOvr>
    <a:masterClrMapping/>
  </p:clrMapOvr>
  <p:hf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2482126"/>
      </p:ext>
    </p:extLst>
  </p:cSld>
  <p:clrMapOvr>
    <a:masterClrMapping/>
  </p:clrMapOvr>
  <p:hf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7574063"/>
      </p:ext>
    </p:extLst>
  </p:cSld>
  <p:clrMapOvr>
    <a:masterClrMapping/>
  </p:clrMapOvr>
  <p:hf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9379105"/>
      </p:ext>
    </p:extLst>
  </p:cSld>
  <p:clrMapOvr>
    <a:masterClrMapping/>
  </p:clrMapOvr>
  <p:hf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036416"/>
      </p:ext>
    </p:extLst>
  </p:cSld>
  <p:clrMapOvr>
    <a:masterClrMapping/>
  </p:clrMapOvr>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99506629"/>
      </p:ext>
    </p:extLst>
  </p:cSld>
  <p:clrMapOvr>
    <a:masterClrMapping/>
  </p:clrMapOvr>
  <p:hf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3357658"/>
      </p:ext>
    </p:extLst>
  </p:cSld>
  <p:clrMapOvr>
    <a:masterClrMapping/>
  </p:clrMapOvr>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5603197"/>
      </p:ext>
    </p:extLst>
  </p:cSld>
  <p:clrMapOvr>
    <a:masterClrMapping/>
  </p:clrMapOvr>
  <p:hf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1593178"/>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7922684"/>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90052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16" name="Picture 15" descr="4Sale.png"/>
          <p:cNvPicPr>
            <a:picLocks noChangeAspect="1"/>
          </p:cNvPicPr>
          <p:nvPr userDrawn="1"/>
        </p:nvPicPr>
        <p:blipFill>
          <a:blip r:embed="rId2"/>
          <a:srcRect l="7913"/>
          <a:stretch>
            <a:fillRect/>
          </a:stretch>
        </p:blipFill>
        <p:spPr>
          <a:xfrm>
            <a:off x="0" y="990600"/>
            <a:ext cx="6207004" cy="5867400"/>
          </a:xfrm>
          <a:prstGeom prst="rect">
            <a:avLst/>
          </a:prstGeom>
        </p:spPr>
      </p:pic>
      <p:grpSp>
        <p:nvGrpSpPr>
          <p:cNvPr id="8" name="Group 13"/>
          <p:cNvGrpSpPr/>
          <p:nvPr userDrawn="1"/>
        </p:nvGrpSpPr>
        <p:grpSpPr>
          <a:xfrm>
            <a:off x="-47625" y="-9525"/>
            <a:ext cx="9217152" cy="6867525"/>
            <a:chOff x="-47625" y="-9525"/>
            <a:chExt cx="9217152" cy="6867525"/>
          </a:xfrm>
        </p:grpSpPr>
        <p:sp>
          <p:nvSpPr>
            <p:cNvPr id="9" name="Rectangle 8"/>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0" name="Header"/>
            <p:cNvGrpSpPr/>
            <p:nvPr userDrawn="1"/>
          </p:nvGrpSpPr>
          <p:grpSpPr>
            <a:xfrm>
              <a:off x="-47625" y="-9525"/>
              <a:ext cx="9217152" cy="1752600"/>
              <a:chOff x="-28575" y="-9525"/>
              <a:chExt cx="9172575" cy="1752600"/>
            </a:xfrm>
          </p:grpSpPr>
          <p:sp>
            <p:nvSpPr>
              <p:cNvPr id="11" name="Freeform 1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Freeform 1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AA7AA-1132-49FB-96ED-846F76CBAC75}"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928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424243"/>
      </p:ext>
    </p:extLst>
  </p:cSld>
  <p:clrMapOvr>
    <a:masterClrMapping/>
  </p:clrMapOvr>
  <p:hf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3022697"/>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0563101"/>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2660906"/>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977383"/>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8619737"/>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382102"/>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2238737"/>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7991790"/>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2931309"/>
      </p:ext>
    </p:extLst>
  </p:cSld>
  <p:clrMapOvr>
    <a:masterClrMapping/>
  </p:clrMapOvr>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594141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8587896"/>
      </p:ext>
    </p:extLst>
  </p:cSld>
  <p:clrMapOvr>
    <a:masterClrMapping/>
  </p:clrMapOvr>
  <p:hf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366431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398972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565640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584073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904867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622219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233101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125245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41464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grpSp>
        <p:nvGrpSpPr>
          <p:cNvPr id="10" name="Group 13"/>
          <p:cNvGrpSpPr/>
          <p:nvPr userDrawn="1"/>
        </p:nvGrpSpPr>
        <p:grpSpPr>
          <a:xfrm>
            <a:off x="-47625" y="-9525"/>
            <a:ext cx="9217152" cy="6867525"/>
            <a:chOff x="-47625" y="-9525"/>
            <a:chExt cx="9217152" cy="6867525"/>
          </a:xfrm>
        </p:grpSpPr>
        <p:sp>
          <p:nvSpPr>
            <p:cNvPr id="9" name="Rectangle 8"/>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8" name="Header"/>
            <p:cNvGrpSpPr/>
            <p:nvPr userDrawn="1"/>
          </p:nvGrpSpPr>
          <p:grpSpPr>
            <a:xfrm>
              <a:off x="-47625" y="-9525"/>
              <a:ext cx="9217152" cy="1752600"/>
              <a:chOff x="-28575" y="-9525"/>
              <a:chExt cx="9172575" cy="1752600"/>
            </a:xfrm>
          </p:grpSpPr>
          <p:sp>
            <p:nvSpPr>
              <p:cNvPr id="11" name="Freeform 1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Freeform 1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
        <p:nvSpPr>
          <p:cNvPr id="2" name="Title 1"/>
          <p:cNvSpPr>
            <a:spLocks noGrp="1"/>
          </p:cNvSpPr>
          <p:nvPr>
            <p:ph type="title"/>
          </p:nvPr>
        </p:nvSpPr>
        <p:spPr>
          <a:xfrm>
            <a:off x="1371600" y="0"/>
            <a:ext cx="7391400" cy="838200"/>
          </a:xfrm>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D6FA8-31B5-4268-89FD-B5273CD7BD59}"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pic>
        <p:nvPicPr>
          <p:cNvPr id="17" name="Picture 16" descr="USED_I_bigstockphoto_House_For_Sale_382619 copy.png"/>
          <p:cNvPicPr>
            <a:picLocks noChangeAspect="1"/>
          </p:cNvPicPr>
          <p:nvPr userDrawn="1"/>
        </p:nvPicPr>
        <p:blipFill>
          <a:blip r:embed="rId2"/>
          <a:srcRect b="10000"/>
          <a:stretch>
            <a:fillRect/>
          </a:stretch>
        </p:blipFill>
        <p:spPr>
          <a:xfrm>
            <a:off x="76200" y="76200"/>
            <a:ext cx="1524000" cy="1371600"/>
          </a:xfrm>
          <a:prstGeom prst="rect">
            <a:avLst/>
          </a:prstGeom>
        </p:spPr>
      </p:pic>
    </p:spTree>
    <p:extLst>
      <p:ext uri="{BB962C8B-B14F-4D97-AF65-F5344CB8AC3E}">
        <p14:creationId xmlns:p14="http://schemas.microsoft.com/office/powerpoint/2010/main" val="4283203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153681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386953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329258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20808966"/>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66929885"/>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9198687"/>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18943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751583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8070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05746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B24EC-0725-4AC8-ABDE-8B150DBE1579}"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05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5416856"/>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3490245"/>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619009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422492"/>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589045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3656458"/>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200509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7682458"/>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1580785"/>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115928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94D8D-5453-450B-9499-0DF348F4D6B9}" type="datetime1">
              <a:rPr lang="en-US" smtClean="0">
                <a:solidFill>
                  <a:prstClr val="black">
                    <a:tint val="75000"/>
                  </a:prstClr>
                </a:solidFill>
              </a:rPr>
              <a:pPr/>
              <a:t>4/6/2015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77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430781"/>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7523806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4100421"/>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178738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5453702"/>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1451890"/>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AA1E64C1-D976-444E-BE52-99623531E0D2}"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518146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8029556"/>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472799"/>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032003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0C571D-79F0-48EE-88EE-B161BB8F4CF0}" type="datetime1">
              <a:rPr lang="en-US" smtClean="0">
                <a:solidFill>
                  <a:prstClr val="black">
                    <a:tint val="75000"/>
                  </a:prstClr>
                </a:solidFill>
              </a:rPr>
              <a:pPr/>
              <a:t>4/6/2015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67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4758321"/>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355103"/>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0994656"/>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7108498"/>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770504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6309244"/>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9525915"/>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581192" y="5951810"/>
            <a:ext cx="5922209" cy="365125"/>
          </a:xfrm>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2076265"/>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7036641"/>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58569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4E313-837C-4AFA-B863-9F5F12C77F87}" type="datetime1">
              <a:rPr lang="en-US" smtClean="0">
                <a:solidFill>
                  <a:prstClr val="black">
                    <a:tint val="75000"/>
                  </a:prstClr>
                </a:solidFill>
              </a:rPr>
              <a:pPr/>
              <a:t>4/6/2015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20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5256705"/>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54718"/>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6482821"/>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0691728"/>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5406847"/>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7173728"/>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0016490"/>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7148228"/>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9706627"/>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75344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F0C5C-DCE3-413D-896F-B2A09467462D}" type="datetime1">
              <a:rPr lang="en-US" smtClean="0">
                <a:solidFill>
                  <a:prstClr val="black">
                    <a:tint val="75000"/>
                  </a:prstClr>
                </a:solidFill>
              </a:rPr>
              <a:pPr/>
              <a:t>4/6/2015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2881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5590200"/>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9059910"/>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3010856"/>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4715004"/>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0728759"/>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3394333"/>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6346148"/>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8284831"/>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4217767"/>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168574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D10A3-6FA9-4575-8E9E-A3948D73CC60}" type="datetime1">
              <a:rPr lang="en-US" smtClean="0">
                <a:solidFill>
                  <a:prstClr val="black">
                    <a:tint val="75000"/>
                  </a:prstClr>
                </a:solidFill>
              </a:rPr>
              <a:pPr/>
              <a:t>4/6/2015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 2014-2016 CE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292CF3-1079-440B-B83F-1896992D89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072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2922603"/>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5820523"/>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1992481"/>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992544"/>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7842334"/>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36924564"/>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404557"/>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7529706"/>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1896063"/>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134765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47625" y="-9525"/>
            <a:ext cx="9217152" cy="6867525"/>
            <a:chOff x="-47625" y="-9525"/>
            <a:chExt cx="9217152" cy="6867525"/>
          </a:xfrm>
        </p:grpSpPr>
        <p:sp>
          <p:nvSpPr>
            <p:cNvPr id="7" name="Rectangle 6"/>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8" name="Header"/>
            <p:cNvGrpSpPr/>
            <p:nvPr userDrawn="1"/>
          </p:nvGrpSpPr>
          <p:grpSpPr>
            <a:xfrm>
              <a:off x="-47625" y="-9525"/>
              <a:ext cx="9217152" cy="1752600"/>
              <a:chOff x="-28575" y="-9525"/>
              <a:chExt cx="9172575" cy="1752600"/>
            </a:xfrm>
          </p:grpSpPr>
          <p:sp>
            <p:nvSpPr>
              <p:cNvPr id="9" name="Freeform 8"/>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Freeform 9"/>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8642838"/>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hf hdr="0" dt="0"/>
  <p:txStyles>
    <p:titleStyle>
      <a:lvl1pPr algn="ctr" defTabSz="685800" rtl="0" eaLnBrk="1" latinLnBrk="0" hangingPunct="1">
        <a:spcBef>
          <a:spcPct val="0"/>
        </a:spcBef>
        <a:buNone/>
        <a:defRPr sz="3300" b="1" kern="1200">
          <a:solidFill>
            <a:schemeClr val="tx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2844746795"/>
      </p:ext>
    </p:extLst>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835583992"/>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303105491"/>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1519627162"/>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84473383"/>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903151191"/>
      </p:ext>
    </p:extLst>
  </p:cSld>
  <p:clrMap bg1="lt1" tx1="dk1" bg2="lt2" tx2="dk2" accent1="accent1" accent2="accent2" accent3="accent3" accent4="accent4" accent5="accent5" accent6="accent6" hlink="hlink" folHlink="folHlink"/>
  <p:sldLayoutIdLst>
    <p:sldLayoutId id="2147484821" r:id="rId1"/>
    <p:sldLayoutId id="2147484822" r:id="rId2"/>
    <p:sldLayoutId id="2147484823" r:id="rId3"/>
    <p:sldLayoutId id="2147484824" r:id="rId4"/>
    <p:sldLayoutId id="2147484825" r:id="rId5"/>
    <p:sldLayoutId id="2147484826" r:id="rId6"/>
    <p:sldLayoutId id="2147484827" r:id="rId7"/>
    <p:sldLayoutId id="2147484828" r:id="rId8"/>
    <p:sldLayoutId id="2147484829" r:id="rId9"/>
    <p:sldLayoutId id="2147484830" r:id="rId10"/>
    <p:sldLayoutId id="214748483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300283223"/>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2238319965"/>
      </p:ext>
    </p:extLst>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068293285"/>
      </p:ext>
    </p:extLst>
  </p:cSld>
  <p:clrMap bg1="lt1" tx1="dk1" bg2="lt2" tx2="dk2" accent1="accent1" accent2="accent2" accent3="accent3" accent4="accent4" accent5="accent5" accent6="accent6" hlink="hlink" folHlink="folHlink"/>
  <p:sldLayoutIdLst>
    <p:sldLayoutId id="2147484857"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4071054294"/>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1841CEA2-5337-4943-AEF4-24D225A9226B}" type="datetime1">
              <a:rPr lang="en-US" smtClean="0">
                <a:solidFill>
                  <a:prstClr val="black">
                    <a:tint val="75000"/>
                  </a:prstClr>
                </a:solidFill>
                <a:latin typeface="Calibri"/>
              </a:r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18" name="Group 17"/>
          <p:cNvGrpSpPr/>
          <p:nvPr userDrawn="1"/>
        </p:nvGrpSpPr>
        <p:grpSpPr>
          <a:xfrm>
            <a:off x="-47625" y="-9525"/>
            <a:ext cx="9217152" cy="6867525"/>
            <a:chOff x="-47625" y="-9525"/>
            <a:chExt cx="9217152" cy="6867525"/>
          </a:xfrm>
        </p:grpSpPr>
        <p:sp>
          <p:nvSpPr>
            <p:cNvPr id="19" name="Rectangle 18"/>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0" name="Header"/>
            <p:cNvGrpSpPr/>
            <p:nvPr userDrawn="1"/>
          </p:nvGrpSpPr>
          <p:grpSpPr>
            <a:xfrm>
              <a:off x="-47625" y="-9525"/>
              <a:ext cx="9217152" cy="1752600"/>
              <a:chOff x="-28575" y="-9525"/>
              <a:chExt cx="9172575" cy="1752600"/>
            </a:xfrm>
          </p:grpSpPr>
          <p:sp>
            <p:nvSpPr>
              <p:cNvPr id="21" name="Freeform 2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Freeform 2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Freeform 2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Freeform 23"/>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Freeform 2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1434804918"/>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18" name="Group 17"/>
          <p:cNvGrpSpPr/>
          <p:nvPr userDrawn="1"/>
        </p:nvGrpSpPr>
        <p:grpSpPr>
          <a:xfrm>
            <a:off x="-47625" y="-9525"/>
            <a:ext cx="9217152" cy="6867525"/>
            <a:chOff x="-47625" y="-9525"/>
            <a:chExt cx="9217152" cy="6867525"/>
          </a:xfrm>
        </p:grpSpPr>
        <p:sp>
          <p:nvSpPr>
            <p:cNvPr id="19" name="Rectangle 18"/>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20" name="Header"/>
            <p:cNvGrpSpPr/>
            <p:nvPr userDrawn="1"/>
          </p:nvGrpSpPr>
          <p:grpSpPr>
            <a:xfrm>
              <a:off x="-47625" y="-9525"/>
              <a:ext cx="9217152" cy="1752600"/>
              <a:chOff x="-28575" y="-9525"/>
              <a:chExt cx="9172575" cy="1752600"/>
            </a:xfrm>
          </p:grpSpPr>
          <p:sp>
            <p:nvSpPr>
              <p:cNvPr id="21" name="Freeform 2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2" name="Freeform 2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3" name="Freeform 2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4" name="Freeform 23"/>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Freeform 2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014336977"/>
      </p:ext>
    </p:extLst>
  </p:cSld>
  <p:clrMap bg1="lt1" tx1="dk1" bg2="lt2" tx2="dk2" accent1="accent1" accent2="accent2" accent3="accent3" accent4="accent4" accent5="accent5" accent6="accent6" hlink="hlink" folHlink="folHlink"/>
  <p:sldLayoutIdLst>
    <p:sldLayoutId id="2147484660" r:id="rId1"/>
    <p:sldLayoutId id="2147484661" r:id="rId2"/>
    <p:sldLayoutId id="2147484662" r:id="rId3"/>
    <p:sldLayoutId id="2147484663" r:id="rId4"/>
    <p:sldLayoutId id="2147484664" r:id="rId5"/>
    <p:sldLayoutId id="2147484665" r:id="rId6"/>
    <p:sldLayoutId id="2147484666" r:id="rId7"/>
    <p:sldLayoutId id="2147484667" r:id="rId8"/>
    <p:sldLayoutId id="2147484668" r:id="rId9"/>
    <p:sldLayoutId id="2147484669" r:id="rId10"/>
    <p:sldLayoutId id="2147484670" r:id="rId11"/>
    <p:sldLayoutId id="2147484671" r:id="rId12"/>
    <p:sldLayoutId id="2147484672" r:id="rId13"/>
    <p:sldLayoutId id="2147484673" r:id="rId14"/>
    <p:sldLayoutId id="2147484674" r:id="rId15"/>
    <p:sldLayoutId id="2147484675" r:id="rId16"/>
  </p:sldLayoutIdLst>
  <p:hf hd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p:cNvGrpSpPr/>
          <p:nvPr userDrawn="1"/>
        </p:nvGrpSpPr>
        <p:grpSpPr>
          <a:xfrm>
            <a:off x="-47625" y="-9525"/>
            <a:ext cx="9217152" cy="6867525"/>
            <a:chOff x="-47625" y="-9525"/>
            <a:chExt cx="9217152" cy="6867525"/>
          </a:xfrm>
        </p:grpSpPr>
        <p:sp>
          <p:nvSpPr>
            <p:cNvPr id="13" name="Rectangle 12"/>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4" name="Header"/>
            <p:cNvGrpSpPr/>
            <p:nvPr userDrawn="1"/>
          </p:nvGrpSpPr>
          <p:grpSpPr>
            <a:xfrm>
              <a:off x="-47625" y="-9525"/>
              <a:ext cx="9217152" cy="1752600"/>
              <a:chOff x="-28575" y="-9525"/>
              <a:chExt cx="9172575" cy="1752600"/>
            </a:xfrm>
          </p:grpSpPr>
          <p:sp>
            <p:nvSpPr>
              <p:cNvPr id="15" name="Freeform 14"/>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Freeform 15"/>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Freeform 16"/>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Freeform 17"/>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Freeform 18"/>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90011503"/>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2325306022"/>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1946527232"/>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210504864"/>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8DD5CE-43C3-4B3E-9A43-65243ED7E5A8}" type="datetime1">
              <a:rPr lang="en-US" smtClean="0">
                <a:solidFill>
                  <a:prstClr val="black">
                    <a:tint val="75000"/>
                  </a:prstClr>
                </a:solidFill>
                <a:latin typeface="Calibri"/>
              </a:rPr>
              <a:pPr fontAlgn="auto">
                <a:spcBef>
                  <a:spcPts val="0"/>
                </a:spcBef>
                <a:spcAft>
                  <a:spcPts val="0"/>
                </a:spcAft>
              </a:pPr>
              <a:t>4/6/2015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CT 2014-2016 CE</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C292CF3-1079-440B-B83F-1896992D891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grpSp>
        <p:nvGrpSpPr>
          <p:cNvPr id="7" name="Group 6"/>
          <p:cNvGrpSpPr/>
          <p:nvPr userDrawn="1"/>
        </p:nvGrpSpPr>
        <p:grpSpPr>
          <a:xfrm>
            <a:off x="-47625" y="-9525"/>
            <a:ext cx="9217152" cy="6867525"/>
            <a:chOff x="-47625" y="-9525"/>
            <a:chExt cx="9217152" cy="6867525"/>
          </a:xfrm>
        </p:grpSpPr>
        <p:sp>
          <p:nvSpPr>
            <p:cNvPr id="8" name="Rectangle 7"/>
            <p:cNvSpPr/>
            <p:nvPr userDrawn="1"/>
          </p:nvSpPr>
          <p:spPr>
            <a:xfrm>
              <a:off x="1524000" y="6705600"/>
              <a:ext cx="7620000"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Header"/>
            <p:cNvGrpSpPr/>
            <p:nvPr userDrawn="1"/>
          </p:nvGrpSpPr>
          <p:grpSpPr>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Freeform 12"/>
              <p:cNvSpPr/>
              <p:nvPr userDrawn="1"/>
            </p:nvSpPr>
            <p:spPr>
              <a:xfrm>
                <a:off x="-28575" y="885825"/>
                <a:ext cx="9125712"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prstClr val="black"/>
                  </a:solidFill>
                </a:endParaRPr>
              </a:p>
            </p:txBody>
          </p:sp>
        </p:grpSp>
      </p:grpSp>
    </p:spTree>
    <p:extLst>
      <p:ext uri="{BB962C8B-B14F-4D97-AF65-F5344CB8AC3E}">
        <p14:creationId xmlns:p14="http://schemas.microsoft.com/office/powerpoint/2010/main" val="3948314793"/>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0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5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8.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58.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9.xml"/><Relationship Id="rId1" Type="http://schemas.openxmlformats.org/officeDocument/2006/relationships/themeOverride" Target="../theme/themeOverride6.xml"/><Relationship Id="rId5" Type="http://schemas.openxmlformats.org/officeDocument/2006/relationships/image" Target="../media/image21.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22.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ct.gov/dcp"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4.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4.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1.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4.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0.xml"/><Relationship Id="rId1" Type="http://schemas.openxmlformats.org/officeDocument/2006/relationships/themeOverride" Target="../theme/themeOverride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0.xml"/><Relationship Id="rId1" Type="http://schemas.openxmlformats.org/officeDocument/2006/relationships/themeOverride" Target="../theme/themeOverride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0.xml"/><Relationship Id="rId1" Type="http://schemas.openxmlformats.org/officeDocument/2006/relationships/themeOverride" Target="../theme/themeOverride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00.xml"/><Relationship Id="rId1" Type="http://schemas.openxmlformats.org/officeDocument/2006/relationships/themeOverride" Target="../theme/themeOverride16.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1.xml"/><Relationship Id="rId1" Type="http://schemas.openxmlformats.org/officeDocument/2006/relationships/themeOverride" Target="../theme/themeOverride17.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1.xml"/><Relationship Id="rId1" Type="http://schemas.openxmlformats.org/officeDocument/2006/relationships/themeOverride" Target="../theme/themeOverride18.xml"/><Relationship Id="rId4" Type="http://schemas.openxmlformats.org/officeDocument/2006/relationships/hyperlink" Target="http://www.hud.gov/offices/adm/hudclips/forms/files/1.pdf"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0.xml"/><Relationship Id="rId1" Type="http://schemas.openxmlformats.org/officeDocument/2006/relationships/themeOverride" Target="../theme/themeOverride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0.xml"/><Relationship Id="rId1" Type="http://schemas.openxmlformats.org/officeDocument/2006/relationships/themeOverride" Target="../theme/themeOverride20.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3.xml"/><Relationship Id="rId1" Type="http://schemas.openxmlformats.org/officeDocument/2006/relationships/themeOverride" Target="../theme/themeOverride21.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9.xml"/><Relationship Id="rId1" Type="http://schemas.openxmlformats.org/officeDocument/2006/relationships/themeOverride" Target="../theme/themeOverride22.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3.xml"/><Relationship Id="rId1" Type="http://schemas.openxmlformats.org/officeDocument/2006/relationships/themeOverride" Target="../theme/themeOverride23.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9.xml"/><Relationship Id="rId1" Type="http://schemas.openxmlformats.org/officeDocument/2006/relationships/themeOverride" Target="../theme/themeOverride24.xml"/><Relationship Id="rId5" Type="http://schemas.openxmlformats.org/officeDocument/2006/relationships/image" Target="../media/image28.jp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4.xml"/><Relationship Id="rId1" Type="http://schemas.openxmlformats.org/officeDocument/2006/relationships/themeOverride" Target="../theme/themeOverride25.xml"/><Relationship Id="rId6" Type="http://schemas.openxmlformats.org/officeDocument/2006/relationships/image" Target="../media/image29.jpg"/><Relationship Id="rId5" Type="http://schemas.openxmlformats.org/officeDocument/2006/relationships/image" Target="../media/image4.jpg"/><Relationship Id="rId4" Type="http://schemas.openxmlformats.org/officeDocument/2006/relationships/hyperlink" Target="mailto:lucy.michaud@business.uconn.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8881" y="5769769"/>
            <a:ext cx="4933214" cy="203293"/>
          </a:xfrm>
        </p:spPr>
        <p:txBody>
          <a:bodyPr>
            <a:noAutofit/>
          </a:bodyPr>
          <a:lstStyle/>
          <a:p>
            <a:pPr algn="ctr" eaLnBrk="1" hangingPunct="1"/>
            <a:r>
              <a:rPr lang="en-US" sz="3200" b="0" i="1" dirty="0" smtClean="0">
                <a:solidFill>
                  <a:schemeClr val="tx1"/>
                </a:solidFill>
                <a:effectLst>
                  <a:outerShdw blurRad="38100" dist="38100" dir="2700000" algn="tl">
                    <a:srgbClr val="000000">
                      <a:alpha val="43137"/>
                    </a:srgbClr>
                  </a:outerShdw>
                </a:effectLst>
                <a:latin typeface="Berlin Sans FB" panose="020E0602020502020306" pitchFamily="34" charset="0"/>
              </a:rPr>
              <a:t>Connecticut Real Estate Legal Review and Update </a:t>
            </a:r>
            <a:r>
              <a:rPr lang="en-US" sz="3200" b="0" dirty="0" smtClean="0">
                <a:solidFill>
                  <a:schemeClr val="tx1"/>
                </a:solidFill>
                <a:effectLst>
                  <a:outerShdw blurRad="38100" dist="38100" dir="2700000" algn="tl">
                    <a:srgbClr val="000000">
                      <a:alpha val="43137"/>
                    </a:srgbClr>
                  </a:outerShdw>
                </a:effectLst>
                <a:latin typeface="Berlin Sans FB" panose="020E0602020502020306" pitchFamily="34" charset="0"/>
              </a:rPr>
              <a:t/>
            </a:r>
            <a:br>
              <a:rPr lang="en-US" sz="3200" b="0" dirty="0" smtClean="0">
                <a:solidFill>
                  <a:schemeClr val="tx1"/>
                </a:solidFill>
                <a:effectLst>
                  <a:outerShdw blurRad="38100" dist="38100" dir="2700000" algn="tl">
                    <a:srgbClr val="000000">
                      <a:alpha val="43137"/>
                    </a:srgbClr>
                  </a:outerShdw>
                </a:effectLst>
                <a:latin typeface="Berlin Sans FB" panose="020E0602020502020306" pitchFamily="34" charset="0"/>
              </a:rPr>
            </a:br>
            <a:endParaRPr lang="en-US" sz="3200" b="0" dirty="0" smtClean="0">
              <a:solidFill>
                <a:schemeClr val="tx1"/>
              </a:solidFill>
              <a:latin typeface="Berlin Sans FB" panose="020E0602020502020306" pitchFamily="34" charset="0"/>
            </a:endParaRPr>
          </a:p>
        </p:txBody>
      </p:sp>
      <p:pic>
        <p:nvPicPr>
          <p:cNvPr id="8"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t="25039" b="25039"/>
          <a:stretch>
            <a:fillRect/>
          </a:stretch>
        </p:blipFill>
        <p:spPr>
          <a:xfrm>
            <a:off x="2421732" y="1310154"/>
            <a:ext cx="4227512" cy="3170634"/>
          </a:xfrm>
        </p:spPr>
      </p:pic>
      <p:sp>
        <p:nvSpPr>
          <p:cNvPr id="4099" name="Rectangle 3"/>
          <p:cNvSpPr>
            <a:spLocks noGrp="1" noChangeArrowheads="1"/>
          </p:cNvSpPr>
          <p:nvPr>
            <p:ph type="body" sz="half" idx="2"/>
          </p:nvPr>
        </p:nvSpPr>
        <p:spPr>
          <a:xfrm>
            <a:off x="1068388" y="5572097"/>
            <a:ext cx="6934200" cy="801929"/>
          </a:xfrm>
        </p:spPr>
        <p:txBody>
          <a:bodyPr>
            <a:noAutofit/>
          </a:bodyPr>
          <a:lstStyle/>
          <a:p>
            <a:pPr algn="ctr" eaLnBrk="1" hangingPunct="1"/>
            <a:r>
              <a:rPr lang="en-US" sz="2800" b="0" i="1" dirty="0" smtClean="0">
                <a:latin typeface="Berlin Sans FB" panose="020E0602020502020306" pitchFamily="34" charset="0"/>
              </a:rPr>
              <a:t>Mandatory Continuing Education Course</a:t>
            </a:r>
          </a:p>
          <a:p>
            <a:pPr algn="ctr" eaLnBrk="1" hangingPunct="1"/>
            <a:r>
              <a:rPr lang="en-US" sz="2800" b="0" i="1" dirty="0" smtClean="0">
                <a:effectLst>
                  <a:outerShdw blurRad="38100" dist="38100" dir="2700000" algn="tl">
                    <a:srgbClr val="000000">
                      <a:alpha val="43137"/>
                    </a:srgbClr>
                  </a:outerShdw>
                </a:effectLst>
                <a:latin typeface="Berlin Sans FB" panose="020E0602020502020306" pitchFamily="34" charset="0"/>
              </a:rPr>
              <a:t>2014 - 2016 CE Cycle</a:t>
            </a: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bg1"/>
                </a:solidFill>
                <a:latin typeface="Berlin Sans FB" panose="020E0602020502020306" pitchFamily="34" charset="0"/>
              </a:rPr>
              <a:pPr/>
              <a:t>1</a:t>
            </a:fld>
            <a:endParaRPr lang="en-US" sz="2000" dirty="0">
              <a:solidFill>
                <a:schemeClr val="bg1"/>
              </a:solidFill>
              <a:latin typeface="Berlin Sans FB" panose="020E0602020502020306" pitchFamily="34" charset="0"/>
            </a:endParaRPr>
          </a:p>
        </p:txBody>
      </p:sp>
      <p:pic>
        <p:nvPicPr>
          <p:cNvPr id="4" name="Picture 3"/>
          <p:cNvPicPr>
            <a:picLocks noChangeAspect="1"/>
          </p:cNvPicPr>
          <p:nvPr/>
        </p:nvPicPr>
        <p:blipFill>
          <a:blip r:embed="rId5"/>
          <a:stretch>
            <a:fillRect/>
          </a:stretch>
        </p:blipFill>
        <p:spPr>
          <a:xfrm>
            <a:off x="7202430" y="1676400"/>
            <a:ext cx="1377298" cy="136929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3341104"/>
            <a:ext cx="1978658" cy="967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reveal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14300" y="99017"/>
            <a:ext cx="8915399" cy="762000"/>
          </a:xfrm>
        </p:spPr>
        <p:txBody>
          <a:bodyPr>
            <a:noAutofit/>
          </a:bodyPr>
          <a:lstStyle/>
          <a:p>
            <a:pPr algn="ctr"/>
            <a:r>
              <a:rPr lang="en-US" sz="3200" i="1" dirty="0" smtClean="0">
                <a:latin typeface="Baskerville Old Face" panose="02020602080505020303" pitchFamily="18" charset="0"/>
                <a:cs typeface="Arial" panose="020B0604020202020204" pitchFamily="34" charset="0"/>
              </a:rPr>
              <a:t>Grounds for Suspension or Revocation of CAMs</a:t>
            </a:r>
          </a:p>
        </p:txBody>
      </p:sp>
      <p:sp>
        <p:nvSpPr>
          <p:cNvPr id="7176" name="Rectangle 3"/>
          <p:cNvSpPr>
            <a:spLocks noGrp="1" noChangeArrowheads="1"/>
          </p:cNvSpPr>
          <p:nvPr>
            <p:ph idx="1"/>
          </p:nvPr>
        </p:nvSpPr>
        <p:spPr>
          <a:xfrm>
            <a:off x="228599" y="1983500"/>
            <a:ext cx="8801099" cy="4216699"/>
          </a:xfrm>
        </p:spPr>
        <p:txBody>
          <a:bodyPr>
            <a:noAutofit/>
          </a:bodyPr>
          <a:lstStyle/>
          <a:p>
            <a:pPr marL="457200" indent="-457200">
              <a:buAutoNum type="arabicParenBoth"/>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making misrepresentations or </a:t>
            </a:r>
            <a:r>
              <a:rPr lang="en-US" sz="2800" dirty="0">
                <a:solidFill>
                  <a:schemeClr val="accent1">
                    <a:lumMod val="50000"/>
                  </a:schemeClr>
                </a:solidFill>
                <a:latin typeface="Baskerville Old Face" panose="02020602080505020303" pitchFamily="18" charset="0"/>
                <a:cs typeface="Arial" panose="020B0604020202020204" pitchFamily="34" charset="0"/>
              </a:rPr>
              <a:t>false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promises likely </a:t>
            </a:r>
            <a:r>
              <a:rPr lang="en-US" sz="2800" dirty="0">
                <a:solidFill>
                  <a:schemeClr val="accent1">
                    <a:lumMod val="50000"/>
                  </a:schemeClr>
                </a:solidFill>
                <a:latin typeface="Baskerville Old Face" panose="02020602080505020303" pitchFamily="18" charset="0"/>
                <a:cs typeface="Arial" panose="020B0604020202020204" pitchFamily="34" charset="0"/>
              </a:rPr>
              <a:t>to influence, persuade or induce</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a:t>
            </a:r>
          </a:p>
          <a:p>
            <a:pPr marL="457200" indent="-457200">
              <a:buAutoNum type="arabicParenBoth"/>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failing to </a:t>
            </a:r>
            <a:r>
              <a:rPr lang="en-US" sz="2800" dirty="0">
                <a:solidFill>
                  <a:schemeClr val="accent1">
                    <a:lumMod val="50000"/>
                  </a:schemeClr>
                </a:solidFill>
                <a:latin typeface="Baskerville Old Face" panose="02020602080505020303" pitchFamily="18" charset="0"/>
                <a:cs typeface="Arial" panose="020B0604020202020204" pitchFamily="34" charset="0"/>
              </a:rPr>
              <a:t>account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for any money;</a:t>
            </a:r>
          </a:p>
          <a:p>
            <a:pPr marL="457200" indent="-457200">
              <a:buAutoNum type="arabicParenBoth"/>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conviction of </a:t>
            </a:r>
            <a:r>
              <a:rPr lang="en-US" sz="2800" dirty="0">
                <a:solidFill>
                  <a:schemeClr val="accent1">
                    <a:lumMod val="50000"/>
                  </a:schemeClr>
                </a:solidFill>
                <a:latin typeface="Baskerville Old Face" panose="02020602080505020303" pitchFamily="18" charset="0"/>
                <a:cs typeface="Arial" panose="020B0604020202020204" pitchFamily="34" charset="0"/>
              </a:rPr>
              <a:t>forgery, embezzlement, obtaining money under false pretenses, larceny, extortion, conspiracy to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defraud;</a:t>
            </a:r>
          </a:p>
          <a:p>
            <a:pPr marL="457200" indent="-457200">
              <a:buAutoNum type="arabicParenBoth"/>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commingling </a:t>
            </a:r>
            <a:r>
              <a:rPr lang="en-US" sz="2800" dirty="0">
                <a:solidFill>
                  <a:schemeClr val="accent1">
                    <a:lumMod val="50000"/>
                  </a:schemeClr>
                </a:solidFill>
                <a:latin typeface="Baskerville Old Face" panose="02020602080505020303" pitchFamily="18" charset="0"/>
                <a:cs typeface="Arial" panose="020B0604020202020204" pitchFamily="34" charset="0"/>
              </a:rPr>
              <a:t>funds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in </a:t>
            </a:r>
            <a:r>
              <a:rPr lang="en-US" sz="2800" dirty="0">
                <a:solidFill>
                  <a:schemeClr val="accent1">
                    <a:lumMod val="50000"/>
                  </a:schemeClr>
                </a:solidFill>
                <a:latin typeface="Baskerville Old Face" panose="02020602080505020303" pitchFamily="18" charset="0"/>
                <a:cs typeface="Arial" panose="020B0604020202020204" pitchFamily="34" charset="0"/>
              </a:rPr>
              <a:t>an escrow or trustee account</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 and/or</a:t>
            </a:r>
          </a:p>
          <a:p>
            <a:pPr marL="457200" indent="-457200">
              <a:buAutoNum type="arabicParenBoth"/>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any dishonest</a:t>
            </a:r>
            <a:r>
              <a:rPr lang="en-US" sz="2800" dirty="0">
                <a:solidFill>
                  <a:schemeClr val="accent1">
                    <a:lumMod val="50000"/>
                  </a:schemeClr>
                </a:solidFill>
                <a:latin typeface="Baskerville Old Face" panose="02020602080505020303" pitchFamily="18" charset="0"/>
                <a:cs typeface="Arial" panose="020B0604020202020204" pitchFamily="34" charset="0"/>
              </a:rPr>
              <a:t>, fraudulent or improper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dealings</a:t>
            </a:r>
            <a:r>
              <a:rPr lang="en-US" sz="2800" dirty="0">
                <a:solidFill>
                  <a:schemeClr val="accent1">
                    <a:lumMod val="50000"/>
                  </a:schemeClr>
                </a:solidFill>
                <a:latin typeface="Baskerville Old Face" panose="02020602080505020303" pitchFamily="18" charset="0"/>
                <a:cs typeface="Arial" panose="020B0604020202020204" pitchFamily="34" charset="0"/>
              </a:rPr>
              <a:t>.</a:t>
            </a:r>
            <a:endParaRPr lang="en-US" sz="2800" dirty="0" smtClean="0">
              <a:solidFill>
                <a:schemeClr val="accent1">
                  <a:lumMod val="50000"/>
                </a:schemeClr>
              </a:solidFill>
              <a:latin typeface="Baskerville Old Face" panose="02020602080505020303" pitchFamily="18" charset="0"/>
              <a:cs typeface="Arial" panose="020B0604020202020204" pitchFamily="34" charset="0"/>
            </a:endParaRPr>
          </a:p>
          <a:p>
            <a:pPr marL="0" indent="0">
              <a:buNone/>
            </a:pPr>
            <a:r>
              <a:rPr lang="en-US" sz="2000" i="1" dirty="0" smtClean="0">
                <a:solidFill>
                  <a:prstClr val="black"/>
                </a:solidFill>
                <a:latin typeface="Baskerville Old Face" panose="02020602080505020303" pitchFamily="18" charset="0"/>
                <a:cs typeface="Arial" panose="020B0604020202020204" pitchFamily="34" charset="0"/>
              </a:rPr>
              <a:t>CGS </a:t>
            </a:r>
            <a:r>
              <a:rPr lang="en-US" sz="2000" i="1" dirty="0">
                <a:latin typeface="Baskerville Old Face" panose="02020602080505020303" pitchFamily="18" charset="0"/>
                <a:cs typeface="Arial" panose="020B0604020202020204" pitchFamily="34" charset="0"/>
              </a:rPr>
              <a:t>§ </a:t>
            </a:r>
            <a:r>
              <a:rPr lang="en-US" sz="2000" i="1" dirty="0" smtClean="0">
                <a:solidFill>
                  <a:prstClr val="black"/>
                </a:solidFill>
                <a:latin typeface="Baskerville Old Face" panose="02020602080505020303" pitchFamily="18" charset="0"/>
                <a:cs typeface="Arial" panose="020B0604020202020204" pitchFamily="34" charset="0"/>
              </a:rPr>
              <a:t>20-456</a:t>
            </a:r>
            <a:endParaRPr lang="en-US" sz="2000" i="1" dirty="0">
              <a:solidFill>
                <a:prstClr val="black"/>
              </a:solidFill>
              <a:latin typeface="Baskerville Old Face" panose="02020602080505020303" pitchFamily="18" charset="0"/>
              <a:cs typeface="Arial" panose="020B0604020202020204" pitchFamily="34" charset="0"/>
            </a:endParaRPr>
          </a:p>
          <a:p>
            <a:pPr marL="0" indent="0">
              <a:buNone/>
            </a:pPr>
            <a:endParaRPr lang="en-US" sz="2400" dirty="0" smtClean="0"/>
          </a:p>
          <a:p>
            <a:pPr marL="0" indent="0">
              <a:buNone/>
            </a:pPr>
            <a:endParaRPr lang="en-US" sz="2400" dirty="0"/>
          </a:p>
        </p:txBody>
      </p:sp>
      <p:sp>
        <p:nvSpPr>
          <p:cNvPr id="7171" name="Rectangle 5"/>
          <p:cNvSpPr>
            <a:spLocks noGrp="1" noChangeArrowheads="1"/>
          </p:cNvSpPr>
          <p:nvPr>
            <p:ph type="ftr" sz="quarter" idx="11"/>
          </p:nvPr>
        </p:nvSpPr>
        <p:spPr>
          <a:xfrm>
            <a:off x="3028950" y="6096000"/>
            <a:ext cx="3086100" cy="6254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6705600" y="6200199"/>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10</a:t>
            </a:fld>
            <a:endParaRPr lang="en-US" sz="2000" dirty="0">
              <a:latin typeface="Baskerville Old Face" panose="02020602080505020303" pitchFamily="18" charset="0"/>
            </a:endParaRPr>
          </a:p>
        </p:txBody>
      </p:sp>
      <p:sp>
        <p:nvSpPr>
          <p:cNvPr id="2" name="Rectangle 1"/>
          <p:cNvSpPr/>
          <p:nvPr/>
        </p:nvSpPr>
        <p:spPr>
          <a:xfrm>
            <a:off x="1282720" y="1341133"/>
            <a:ext cx="6692858" cy="523220"/>
          </a:xfrm>
          <a:prstGeom prst="rect">
            <a:avLst/>
          </a:prstGeom>
        </p:spPr>
        <p:txBody>
          <a:bodyPr wrap="none">
            <a:spAutoFit/>
          </a:bodyPr>
          <a:lstStyle/>
          <a:p>
            <a:r>
              <a:rPr lang="en-US" sz="2800" i="1" u="sng" dirty="0">
                <a:solidFill>
                  <a:schemeClr val="accent5">
                    <a:lumMod val="50000"/>
                  </a:schemeClr>
                </a:solidFill>
                <a:latin typeface="Baskerville Old Face" panose="02020602080505020303" pitchFamily="18" charset="0"/>
                <a:ea typeface="+mj-ea"/>
                <a:cs typeface="Arial" panose="020B0604020202020204" pitchFamily="34" charset="0"/>
              </a:rPr>
              <a:t>What </a:t>
            </a:r>
            <a:r>
              <a:rPr lang="en-US" sz="2800" i="1" u="sng" dirty="0" smtClean="0">
                <a:solidFill>
                  <a:schemeClr val="accent5">
                    <a:lumMod val="50000"/>
                  </a:schemeClr>
                </a:solidFill>
                <a:latin typeface="Baskerville Old Face" panose="02020602080505020303" pitchFamily="18" charset="0"/>
                <a:ea typeface="+mj-ea"/>
                <a:cs typeface="Arial" panose="020B0604020202020204" pitchFamily="34" charset="0"/>
              </a:rPr>
              <a:t>could jeopardize my CAM registration</a:t>
            </a:r>
            <a:r>
              <a:rPr lang="en-US" sz="2800" i="1" dirty="0" smtClean="0">
                <a:solidFill>
                  <a:schemeClr val="accent5">
                    <a:lumMod val="50000"/>
                  </a:schemeClr>
                </a:solidFill>
                <a:latin typeface="Baskerville Old Face" panose="02020602080505020303" pitchFamily="18" charset="0"/>
                <a:ea typeface="+mj-ea"/>
                <a:cs typeface="Arial" panose="020B0604020202020204" pitchFamily="34" charset="0"/>
              </a:rPr>
              <a:t>?</a:t>
            </a:r>
            <a:endParaRPr lang="en-US" sz="2800" dirty="0">
              <a:solidFill>
                <a:schemeClr val="accent5">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351707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882831" y="140870"/>
            <a:ext cx="7606937" cy="762000"/>
          </a:xfrm>
        </p:spPr>
        <p:txBody>
          <a:bodyPr>
            <a:noAutofit/>
          </a:bodyPr>
          <a:lstStyle/>
          <a:p>
            <a:r>
              <a:rPr lang="en-US" sz="2400" i="1" dirty="0">
                <a:solidFill>
                  <a:prstClr val="black"/>
                </a:solidFill>
                <a:latin typeface="Calibri" panose="020F0502020204030204" pitchFamily="34" charset="0"/>
              </a:rPr>
              <a:t> </a:t>
            </a:r>
            <a:r>
              <a:rPr lang="en-US" sz="2800" i="1" dirty="0" smtClean="0">
                <a:solidFill>
                  <a:schemeClr val="tx2">
                    <a:lumMod val="50000"/>
                  </a:schemeClr>
                </a:solidFill>
                <a:latin typeface="Baskerville Old Face" panose="02020602080505020303" pitchFamily="18" charset="0"/>
              </a:rPr>
              <a:t>HERE</a:t>
            </a:r>
            <a:r>
              <a:rPr lang="en-US" sz="2800" i="1" dirty="0">
                <a:solidFill>
                  <a:schemeClr val="tx2">
                    <a:lumMod val="50000"/>
                  </a:schemeClr>
                </a:solidFill>
                <a:latin typeface="Baskerville Old Face" panose="02020602080505020303" pitchFamily="18" charset="0"/>
              </a:rPr>
              <a:t> </a:t>
            </a:r>
            <a:r>
              <a:rPr lang="en-US" sz="2800" i="1" dirty="0" smtClean="0">
                <a:solidFill>
                  <a:schemeClr val="tx2">
                    <a:lumMod val="50000"/>
                  </a:schemeClr>
                </a:solidFill>
                <a:latin typeface="Baskerville Old Face" panose="02020602080505020303" pitchFamily="18" charset="0"/>
              </a:rPr>
              <a:t>IS THE QUESTION. What is the Answer?</a:t>
            </a:r>
            <a:endParaRPr lang="en-US" sz="2800" b="1" i="1" dirty="0" smtClean="0">
              <a:latin typeface="Baskerville Old Face" panose="02020602080505020303" pitchFamily="18" charset="0"/>
            </a:endParaRPr>
          </a:p>
        </p:txBody>
      </p:sp>
      <p:sp>
        <p:nvSpPr>
          <p:cNvPr id="7176" name="Rectangle 3"/>
          <p:cNvSpPr>
            <a:spLocks noGrp="1" noChangeArrowheads="1"/>
          </p:cNvSpPr>
          <p:nvPr>
            <p:ph idx="1"/>
          </p:nvPr>
        </p:nvSpPr>
        <p:spPr>
          <a:xfrm>
            <a:off x="76200" y="1788428"/>
            <a:ext cx="8991600" cy="3240772"/>
          </a:xfrm>
        </p:spPr>
        <p:txBody>
          <a:bodyPr>
            <a:noAutofit/>
          </a:bodyPr>
          <a:lstStyle/>
          <a:p>
            <a:pPr marL="0" indent="0">
              <a:buNone/>
            </a:pPr>
            <a:r>
              <a:rPr lang="en-US" sz="2800" u="sng" dirty="0" smtClean="0">
                <a:latin typeface="Baskerville Old Face" panose="02020602080505020303" pitchFamily="18" charset="0"/>
              </a:rPr>
              <a:t>QUESTION</a:t>
            </a:r>
            <a:r>
              <a:rPr lang="en-US" sz="2800" dirty="0" smtClean="0">
                <a:latin typeface="Baskerville Old Face" panose="02020602080505020303" pitchFamily="18" charset="0"/>
              </a:rPr>
              <a:t>:</a:t>
            </a:r>
          </a:p>
          <a:p>
            <a:pPr marL="0" indent="0">
              <a:buNone/>
            </a:pPr>
            <a:r>
              <a:rPr lang="en-US" sz="2800" dirty="0" smtClean="0">
                <a:latin typeface="Baskerville Old Face" panose="02020602080505020303" pitchFamily="18" charset="0"/>
              </a:rPr>
              <a:t>I get paid for providing services to a condominium association.</a:t>
            </a:r>
          </a:p>
          <a:p>
            <a:pPr marL="0" indent="0">
              <a:buNone/>
            </a:pPr>
            <a:r>
              <a:rPr lang="en-US" sz="2800" dirty="0" smtClean="0">
                <a:latin typeface="Baskerville Old Face" panose="02020602080505020303" pitchFamily="18" charset="0"/>
              </a:rPr>
              <a:t>Do I have to register as a Community Association Manager?</a:t>
            </a:r>
          </a:p>
          <a:p>
            <a:pPr marL="0" indent="0">
              <a:buNone/>
            </a:pPr>
            <a:r>
              <a:rPr lang="en-US" sz="2800" dirty="0" smtClean="0">
                <a:latin typeface="Baskerville Old Face" panose="02020602080505020303" pitchFamily="18" charset="0"/>
              </a:rPr>
              <a:t> </a:t>
            </a:r>
          </a:p>
          <a:p>
            <a:pPr marL="0" indent="0">
              <a:buNone/>
            </a:pPr>
            <a:r>
              <a:rPr lang="en-US" sz="2800" u="sng" dirty="0" smtClean="0">
                <a:latin typeface="Baskerville Old Face" panose="02020602080505020303" pitchFamily="18" charset="0"/>
              </a:rPr>
              <a:t>ANSWER</a:t>
            </a:r>
            <a:r>
              <a:rPr lang="en-US" sz="2800" dirty="0" smtClean="0">
                <a:latin typeface="Baskerville Old Face" panose="02020602080505020303" pitchFamily="18" charset="0"/>
              </a:rPr>
              <a:t>:</a:t>
            </a:r>
          </a:p>
          <a:p>
            <a:pPr marL="0" indent="0">
              <a:buNone/>
            </a:pPr>
            <a:r>
              <a:rPr lang="en-US" sz="2800" dirty="0">
                <a:latin typeface="Baskerville Old Face" panose="02020602080505020303" pitchFamily="18" charset="0"/>
              </a:rPr>
              <a:t>YES.  Anyone providing services for a fee to </a:t>
            </a:r>
            <a:r>
              <a:rPr lang="en-US" sz="2800" dirty="0" smtClean="0">
                <a:latin typeface="Baskerville Old Face" panose="02020602080505020303" pitchFamily="18" charset="0"/>
              </a:rPr>
              <a:t>a condominium </a:t>
            </a:r>
            <a:r>
              <a:rPr lang="en-US" sz="2800" dirty="0">
                <a:latin typeface="Baskerville Old Face" panose="02020602080505020303" pitchFamily="18" charset="0"/>
              </a:rPr>
              <a:t>association must be registered as a CAM.</a:t>
            </a:r>
          </a:p>
          <a:p>
            <a:pPr marL="0" indent="0">
              <a:buNone/>
            </a:pPr>
            <a:endParaRPr lang="en-US" sz="2800" dirty="0" smtClean="0">
              <a:latin typeface="Baskerville Old Face" panose="02020602080505020303" pitchFamily="18" charset="0"/>
            </a:endParaRPr>
          </a:p>
          <a:p>
            <a:pPr marL="0" indent="0">
              <a:buNone/>
            </a:pPr>
            <a:endParaRPr lang="en-US" sz="2400" dirty="0">
              <a:latin typeface="Baskerville Old Face" panose="02020602080505020303" pitchFamily="18" charset="0"/>
            </a:endParaRPr>
          </a:p>
        </p:txBody>
      </p:sp>
      <p:sp>
        <p:nvSpPr>
          <p:cNvPr id="7171" name="Rectangle 5"/>
          <p:cNvSpPr>
            <a:spLocks noGrp="1" noChangeArrowheads="1"/>
          </p:cNvSpPr>
          <p:nvPr>
            <p:ph type="ftr" sz="quarter" idx="11"/>
          </p:nvPr>
        </p:nvSpPr>
        <p:spPr>
          <a:xfrm>
            <a:off x="3028950" y="6096001"/>
            <a:ext cx="3086100" cy="62547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6583680" y="6226176"/>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11</a:t>
            </a:fld>
            <a:endParaRPr lang="en-US" sz="2000" dirty="0">
              <a:latin typeface="Baskerville Old Face" panose="02020602080505020303" pitchFamily="18" charset="0"/>
            </a:endParaRPr>
          </a:p>
        </p:txBody>
      </p:sp>
      <p:pic>
        <p:nvPicPr>
          <p:cNvPr id="9"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34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07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176">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76">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34143" y="140870"/>
            <a:ext cx="7606937" cy="762000"/>
          </a:xfrm>
        </p:spPr>
        <p:txBody>
          <a:bodyPr>
            <a:noAutofit/>
          </a:bodyPr>
          <a:lstStyle/>
          <a:p>
            <a:r>
              <a:rPr lang="en-US" sz="2400" i="1" dirty="0">
                <a:solidFill>
                  <a:prstClr val="black"/>
                </a:solidFill>
                <a:latin typeface="Calibri" panose="020F0502020204030204" pitchFamily="34" charset="0"/>
              </a:rPr>
              <a:t> </a:t>
            </a:r>
            <a:r>
              <a:rPr lang="en-US" sz="2800" i="1" dirty="0" smtClean="0">
                <a:solidFill>
                  <a:schemeClr val="tx2">
                    <a:lumMod val="50000"/>
                  </a:schemeClr>
                </a:solidFill>
                <a:latin typeface="Baskerville Old Face" panose="02020602080505020303" pitchFamily="18" charset="0"/>
              </a:rPr>
              <a:t>HERE</a:t>
            </a:r>
            <a:r>
              <a:rPr lang="en-US" sz="2800" i="1" dirty="0">
                <a:solidFill>
                  <a:schemeClr val="tx2">
                    <a:lumMod val="50000"/>
                  </a:schemeClr>
                </a:solidFill>
                <a:latin typeface="Baskerville Old Face" panose="02020602080505020303" pitchFamily="18" charset="0"/>
              </a:rPr>
              <a:t> </a:t>
            </a:r>
            <a:r>
              <a:rPr lang="en-US" sz="2800" i="1" dirty="0" smtClean="0">
                <a:solidFill>
                  <a:schemeClr val="tx2">
                    <a:lumMod val="50000"/>
                  </a:schemeClr>
                </a:solidFill>
                <a:latin typeface="Baskerville Old Face" panose="02020602080505020303" pitchFamily="18" charset="0"/>
              </a:rPr>
              <a:t>IS </a:t>
            </a:r>
            <a:r>
              <a:rPr lang="en-US" sz="2800" i="1" dirty="0">
                <a:solidFill>
                  <a:schemeClr val="tx2">
                    <a:lumMod val="50000"/>
                  </a:schemeClr>
                </a:solidFill>
                <a:latin typeface="Baskerville Old Face" panose="02020602080505020303" pitchFamily="18" charset="0"/>
              </a:rPr>
              <a:t>THE </a:t>
            </a:r>
            <a:r>
              <a:rPr lang="en-US" sz="2800" i="1" dirty="0" smtClean="0">
                <a:solidFill>
                  <a:schemeClr val="tx2">
                    <a:lumMod val="50000"/>
                  </a:schemeClr>
                </a:solidFill>
                <a:latin typeface="Baskerville Old Face" panose="02020602080505020303" pitchFamily="18" charset="0"/>
              </a:rPr>
              <a:t>QUESTION. What is </a:t>
            </a:r>
            <a:r>
              <a:rPr lang="en-US" sz="2800" i="1" dirty="0">
                <a:solidFill>
                  <a:schemeClr val="tx2">
                    <a:lumMod val="50000"/>
                  </a:schemeClr>
                </a:solidFill>
                <a:latin typeface="Baskerville Old Face" panose="02020602080505020303" pitchFamily="18" charset="0"/>
              </a:rPr>
              <a:t>the </a:t>
            </a:r>
            <a:r>
              <a:rPr lang="en-US" sz="2800" i="1" dirty="0" smtClean="0">
                <a:solidFill>
                  <a:schemeClr val="tx2">
                    <a:lumMod val="50000"/>
                  </a:schemeClr>
                </a:solidFill>
                <a:latin typeface="Baskerville Old Face" panose="02020602080505020303" pitchFamily="18" charset="0"/>
              </a:rPr>
              <a:t>Answer?</a:t>
            </a:r>
            <a:endParaRPr lang="en-US" sz="2800" b="1" i="1" dirty="0" smtClean="0">
              <a:latin typeface="Baskerville Old Face" panose="02020602080505020303" pitchFamily="18" charset="0"/>
            </a:endParaRPr>
          </a:p>
        </p:txBody>
      </p:sp>
      <p:sp>
        <p:nvSpPr>
          <p:cNvPr id="7176" name="Rectangle 3"/>
          <p:cNvSpPr>
            <a:spLocks noGrp="1" noChangeArrowheads="1"/>
          </p:cNvSpPr>
          <p:nvPr>
            <p:ph idx="1"/>
          </p:nvPr>
        </p:nvSpPr>
        <p:spPr>
          <a:xfrm>
            <a:off x="76200" y="1933208"/>
            <a:ext cx="8991600" cy="2971800"/>
          </a:xfrm>
        </p:spPr>
        <p:txBody>
          <a:bodyPr>
            <a:noAutofit/>
          </a:bodyPr>
          <a:lstStyle/>
          <a:p>
            <a:pPr marL="0" indent="0">
              <a:buNone/>
            </a:pPr>
            <a:r>
              <a:rPr lang="en-US" sz="2800" u="sng" dirty="0" smtClean="0">
                <a:latin typeface="Baskerville Old Face" panose="02020602080505020303" pitchFamily="18" charset="0"/>
              </a:rPr>
              <a:t>QUESTION</a:t>
            </a:r>
            <a:r>
              <a:rPr lang="en-US" sz="2800" dirty="0" smtClean="0">
                <a:latin typeface="Baskerville Old Face" panose="02020602080505020303" pitchFamily="18" charset="0"/>
              </a:rPr>
              <a:t>:</a:t>
            </a:r>
          </a:p>
          <a:p>
            <a:pPr marL="0" indent="0">
              <a:buNone/>
            </a:pPr>
            <a:r>
              <a:rPr lang="en-US" sz="2800" dirty="0" smtClean="0">
                <a:latin typeface="Baskerville Old Face" panose="02020602080505020303" pitchFamily="18" charset="0"/>
              </a:rPr>
              <a:t>Are there any Continuing Education requirements for CAMs?</a:t>
            </a:r>
          </a:p>
          <a:p>
            <a:pPr marL="0" indent="0">
              <a:buNone/>
            </a:pPr>
            <a:r>
              <a:rPr lang="en-US" sz="2800" dirty="0" smtClean="0">
                <a:latin typeface="Baskerville Old Face" panose="02020602080505020303" pitchFamily="18" charset="0"/>
              </a:rPr>
              <a:t> </a:t>
            </a:r>
          </a:p>
          <a:p>
            <a:pPr marL="0" indent="0">
              <a:buNone/>
            </a:pPr>
            <a:r>
              <a:rPr lang="en-US" sz="2800" u="sng" dirty="0" smtClean="0">
                <a:latin typeface="Baskerville Old Face" panose="02020602080505020303" pitchFamily="18" charset="0"/>
              </a:rPr>
              <a:t>ANSWER</a:t>
            </a:r>
            <a:r>
              <a:rPr lang="en-US" sz="2800" dirty="0" smtClean="0">
                <a:latin typeface="Baskerville Old Face" panose="02020602080505020303" pitchFamily="18" charset="0"/>
              </a:rPr>
              <a:t>:</a:t>
            </a:r>
          </a:p>
          <a:p>
            <a:pPr marL="0" indent="0">
              <a:buNone/>
            </a:pPr>
            <a:r>
              <a:rPr lang="en-US" sz="2800" dirty="0" smtClean="0">
                <a:latin typeface="Baskerville Old Face" panose="02020602080505020303" pitchFamily="18" charset="0"/>
              </a:rPr>
              <a:t>NO.  </a:t>
            </a:r>
            <a:r>
              <a:rPr lang="en-US" sz="2800" dirty="0">
                <a:latin typeface="Baskerville Old Face" panose="02020602080505020303" pitchFamily="18" charset="0"/>
              </a:rPr>
              <a:t>Currently, </a:t>
            </a:r>
            <a:r>
              <a:rPr lang="en-US" sz="2800" dirty="0" smtClean="0">
                <a:latin typeface="Baskerville Old Face" panose="02020602080505020303" pitchFamily="18" charset="0"/>
              </a:rPr>
              <a:t>there are no required Continuing Education requirements for CAMs. </a:t>
            </a:r>
            <a:endParaRPr lang="en-US" sz="2800" dirty="0">
              <a:latin typeface="Baskerville Old Face" panose="02020602080505020303" pitchFamily="18" charset="0"/>
            </a:endParaRPr>
          </a:p>
        </p:txBody>
      </p:sp>
      <p:sp>
        <p:nvSpPr>
          <p:cNvPr id="7171" name="Rectangle 5"/>
          <p:cNvSpPr>
            <a:spLocks noGrp="1" noChangeArrowheads="1"/>
          </p:cNvSpPr>
          <p:nvPr>
            <p:ph type="ftr" sz="quarter" idx="11"/>
          </p:nvPr>
        </p:nvSpPr>
        <p:spPr>
          <a:xfrm>
            <a:off x="3028950" y="6096001"/>
            <a:ext cx="3086100" cy="62547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6583680" y="6226176"/>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12</a:t>
            </a:fld>
            <a:endParaRPr lang="en-US" sz="2000" dirty="0">
              <a:latin typeface="Baskerville Old Face" panose="02020602080505020303" pitchFamily="18" charset="0"/>
            </a:endParaRPr>
          </a:p>
        </p:txBody>
      </p:sp>
      <p:pic>
        <p:nvPicPr>
          <p:cNvPr id="9"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34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66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176">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76">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2901"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A.</a:t>
            </a:r>
          </a:p>
        </p:txBody>
      </p:sp>
      <p:sp>
        <p:nvSpPr>
          <p:cNvPr id="3" name="Rounded Rectangle 2"/>
          <p:cNvSpPr/>
          <p:nvPr/>
        </p:nvSpPr>
        <p:spPr>
          <a:xfrm>
            <a:off x="2230688"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B.</a:t>
            </a:r>
          </a:p>
        </p:txBody>
      </p:sp>
      <p:sp>
        <p:nvSpPr>
          <p:cNvPr id="4" name="Rounded Rectangle 3"/>
          <p:cNvSpPr/>
          <p:nvPr/>
        </p:nvSpPr>
        <p:spPr>
          <a:xfrm>
            <a:off x="4355476" y="2546062"/>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C.</a:t>
            </a:r>
          </a:p>
        </p:txBody>
      </p:sp>
      <p:sp>
        <p:nvSpPr>
          <p:cNvPr id="5" name="Rounded Rectangle 4"/>
          <p:cNvSpPr/>
          <p:nvPr/>
        </p:nvSpPr>
        <p:spPr>
          <a:xfrm>
            <a:off x="6285494" y="2546062"/>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D.</a:t>
            </a:r>
          </a:p>
        </p:txBody>
      </p:sp>
      <p:sp>
        <p:nvSpPr>
          <p:cNvPr id="6" name="Oval 5"/>
          <p:cNvSpPr/>
          <p:nvPr/>
        </p:nvSpPr>
        <p:spPr>
          <a:xfrm>
            <a:off x="4681051" y="2475238"/>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51800" y="3498188"/>
            <a:ext cx="1714500" cy="129309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$ 200</a:t>
            </a:r>
            <a:endParaRPr lang="en-US" sz="3200" dirty="0">
              <a:solidFill>
                <a:prstClr val="black"/>
              </a:solidFill>
              <a:latin typeface="Baskerville Old Face" panose="02020602080505020303" pitchFamily="18" charset="0"/>
            </a:endParaRPr>
          </a:p>
        </p:txBody>
      </p:sp>
      <p:sp>
        <p:nvSpPr>
          <p:cNvPr id="8" name="TextBox 7"/>
          <p:cNvSpPr txBox="1"/>
          <p:nvPr/>
        </p:nvSpPr>
        <p:spPr>
          <a:xfrm>
            <a:off x="2230688" y="3495673"/>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$ 300</a:t>
            </a:r>
            <a:r>
              <a:rPr lang="en-US" sz="1500" dirty="0">
                <a:solidFill>
                  <a:prstClr val="black"/>
                </a:solidFill>
              </a:rPr>
              <a:t>	</a:t>
            </a:r>
          </a:p>
        </p:txBody>
      </p:sp>
      <p:sp>
        <p:nvSpPr>
          <p:cNvPr id="9" name="TextBox 8"/>
          <p:cNvSpPr txBox="1"/>
          <p:nvPr/>
        </p:nvSpPr>
        <p:spPr>
          <a:xfrm>
            <a:off x="4309576" y="3486454"/>
            <a:ext cx="1714500" cy="12048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$ 500</a:t>
            </a:r>
            <a:endParaRPr lang="en-US" sz="3200" dirty="0">
              <a:solidFill>
                <a:prstClr val="black"/>
              </a:solidFill>
              <a:latin typeface="Baskerville Old Face" panose="02020602080505020303" pitchFamily="18" charset="0"/>
            </a:endParaRPr>
          </a:p>
        </p:txBody>
      </p:sp>
      <p:sp>
        <p:nvSpPr>
          <p:cNvPr id="10" name="TextBox 9"/>
          <p:cNvSpPr txBox="1"/>
          <p:nvPr/>
        </p:nvSpPr>
        <p:spPr>
          <a:xfrm>
            <a:off x="6285494" y="3486454"/>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$ 600</a:t>
            </a:r>
            <a:endParaRPr lang="en-US" sz="3200" dirty="0">
              <a:solidFill>
                <a:prstClr val="black"/>
              </a:solidFill>
              <a:latin typeface="Baskerville Old Face" panose="02020602080505020303" pitchFamily="18" charset="0"/>
            </a:endParaRPr>
          </a:p>
        </p:txBody>
      </p:sp>
      <p:sp>
        <p:nvSpPr>
          <p:cNvPr id="11" name="TextBox 10"/>
          <p:cNvSpPr txBox="1"/>
          <p:nvPr/>
        </p:nvSpPr>
        <p:spPr>
          <a:xfrm>
            <a:off x="662077" y="1446439"/>
            <a:ext cx="6576923" cy="954107"/>
          </a:xfrm>
          <a:prstGeom prst="rect">
            <a:avLst/>
          </a:prstGeom>
          <a:noFill/>
        </p:spPr>
        <p:txBody>
          <a:bodyPr wrap="square" rtlCol="0">
            <a:spAutoFit/>
          </a:bodyPr>
          <a:lstStyle/>
          <a:p>
            <a:r>
              <a:rPr lang="en-US" sz="2800" i="1" dirty="0" smtClean="0">
                <a:solidFill>
                  <a:prstClr val="black"/>
                </a:solidFill>
                <a:latin typeface="Baskerville Old Face" panose="02020602080505020303" pitchFamily="18" charset="0"/>
              </a:rPr>
              <a:t>Persons failing to register as a CAM with the DCP are subject to a maximum fine up to: </a:t>
            </a:r>
            <a:endParaRPr lang="en-US" sz="2800" i="1" dirty="0">
              <a:solidFill>
                <a:prstClr val="black"/>
              </a:solidFill>
              <a:latin typeface="Baskerville Old Face" panose="02020602080505020303" pitchFamily="18" charset="0"/>
            </a:endParaRPr>
          </a:p>
        </p:txBody>
      </p:sp>
      <p:sp>
        <p:nvSpPr>
          <p:cNvPr id="12" name="Footer Placeholder 11"/>
          <p:cNvSpPr>
            <a:spLocks noGrp="1"/>
          </p:cNvSpPr>
          <p:nvPr>
            <p:ph type="ftr" sz="quarter" idx="11"/>
          </p:nvPr>
        </p:nvSpPr>
        <p:spPr>
          <a:xfrm>
            <a:off x="3372806" y="6060749"/>
            <a:ext cx="2279795" cy="365125"/>
          </a:xfrm>
        </p:spPr>
        <p:txBody>
          <a:bodyPr/>
          <a:lstStyle/>
          <a:p>
            <a:r>
              <a:rPr lang="en-US" sz="2000" dirty="0" smtClean="0">
                <a:solidFill>
                  <a:prstClr val="black"/>
                </a:solidFill>
                <a:latin typeface="Baskerville Old Face" panose="02020602080505020303" pitchFamily="18" charset="0"/>
              </a:rPr>
              <a:t>CT 2014-2016 CE</a:t>
            </a:r>
            <a:endParaRPr lang="en-US" sz="2000" dirty="0">
              <a:solidFill>
                <a:prstClr val="black"/>
              </a:solidFill>
              <a:latin typeface="Baskerville Old Face" panose="02020602080505020303" pitchFamily="18" charset="0"/>
            </a:endParaRPr>
          </a:p>
        </p:txBody>
      </p:sp>
      <p:sp>
        <p:nvSpPr>
          <p:cNvPr id="13" name="Slide Number Placeholder 12"/>
          <p:cNvSpPr>
            <a:spLocks noGrp="1"/>
          </p:cNvSpPr>
          <p:nvPr>
            <p:ph type="sldNum" sz="quarter" idx="12"/>
          </p:nvPr>
        </p:nvSpPr>
        <p:spPr/>
        <p:txBody>
          <a:bodyPr/>
          <a:lstStyle/>
          <a:p>
            <a:fld id="{DC292CF3-1079-440B-B83F-1896992D8912}" type="slidenum">
              <a:rPr lang="en-US" sz="2000" smtClean="0">
                <a:solidFill>
                  <a:prstClr val="black"/>
                </a:solidFill>
                <a:latin typeface="Baskerville Old Face" panose="02020602080505020303" pitchFamily="18" charset="0"/>
              </a:rPr>
              <a:pPr/>
              <a:t>13</a:t>
            </a:fld>
            <a:endParaRPr lang="en-US" sz="2000" dirty="0">
              <a:solidFill>
                <a:prstClr val="black"/>
              </a:solidFill>
              <a:latin typeface="Baskerville Old Face" panose="02020602080505020303" pitchFamily="18" charset="0"/>
            </a:endParaRPr>
          </a:p>
        </p:txBody>
      </p:sp>
      <p:sp>
        <p:nvSpPr>
          <p:cNvPr id="14" name="TextBox 13"/>
          <p:cNvSpPr txBox="1"/>
          <p:nvPr/>
        </p:nvSpPr>
        <p:spPr>
          <a:xfrm>
            <a:off x="2850575" y="96346"/>
            <a:ext cx="2918002" cy="584775"/>
          </a:xfrm>
          <a:prstGeom prst="rect">
            <a:avLst/>
          </a:prstGeom>
          <a:noFill/>
        </p:spPr>
        <p:txBody>
          <a:bodyPr wrap="square" rtlCol="0">
            <a:spAutoFit/>
          </a:bodyPr>
          <a:lstStyle/>
          <a:p>
            <a:r>
              <a:rPr lang="en-US" sz="3200" dirty="0" smtClean="0">
                <a:latin typeface="Baskerville Old Face" panose="02020602080505020303" pitchFamily="18" charset="0"/>
                <a:cs typeface="Aharoni" panose="02010803020104030203" pitchFamily="2" charset="-79"/>
              </a:rPr>
              <a:t>QUICK QUIZ</a:t>
            </a:r>
            <a:endParaRPr lang="en-US" sz="3200" dirty="0">
              <a:latin typeface="Baskerville Old Face" panose="02020602080505020303" pitchFamily="18" charset="0"/>
              <a:cs typeface="Aharoni" panose="02010803020104030203" pitchFamily="2" charset="-79"/>
            </a:endParaRPr>
          </a:p>
        </p:txBody>
      </p:sp>
    </p:spTree>
    <p:extLst>
      <p:ext uri="{BB962C8B-B14F-4D97-AF65-F5344CB8AC3E}">
        <p14:creationId xmlns:p14="http://schemas.microsoft.com/office/powerpoint/2010/main" val="3631712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6302" y="263796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A.</a:t>
            </a:r>
          </a:p>
        </p:txBody>
      </p:sp>
      <p:sp>
        <p:nvSpPr>
          <p:cNvPr id="3" name="Rounded Rectangle 2"/>
          <p:cNvSpPr/>
          <p:nvPr/>
        </p:nvSpPr>
        <p:spPr>
          <a:xfrm>
            <a:off x="2211679" y="263796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B.</a:t>
            </a:r>
          </a:p>
        </p:txBody>
      </p:sp>
      <p:sp>
        <p:nvSpPr>
          <p:cNvPr id="4" name="Rounded Rectangle 3"/>
          <p:cNvSpPr/>
          <p:nvPr/>
        </p:nvSpPr>
        <p:spPr>
          <a:xfrm>
            <a:off x="4215218" y="2647806"/>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C.</a:t>
            </a:r>
          </a:p>
        </p:txBody>
      </p:sp>
      <p:sp>
        <p:nvSpPr>
          <p:cNvPr id="5" name="Rounded Rectangle 4"/>
          <p:cNvSpPr/>
          <p:nvPr/>
        </p:nvSpPr>
        <p:spPr>
          <a:xfrm>
            <a:off x="6218757" y="2631606"/>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D.</a:t>
            </a:r>
          </a:p>
        </p:txBody>
      </p:sp>
      <p:sp>
        <p:nvSpPr>
          <p:cNvPr id="6" name="Oval 5"/>
          <p:cNvSpPr/>
          <p:nvPr/>
        </p:nvSpPr>
        <p:spPr>
          <a:xfrm>
            <a:off x="534795" y="2545881"/>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36393" y="3656912"/>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year</a:t>
            </a:r>
            <a:endParaRPr lang="en-US" sz="3200" dirty="0">
              <a:solidFill>
                <a:prstClr val="black"/>
              </a:solidFill>
              <a:latin typeface="Baskerville Old Face" panose="02020602080505020303" pitchFamily="18" charset="0"/>
            </a:endParaRPr>
          </a:p>
        </p:txBody>
      </p:sp>
      <p:sp>
        <p:nvSpPr>
          <p:cNvPr id="8" name="TextBox 7"/>
          <p:cNvSpPr txBox="1"/>
          <p:nvPr/>
        </p:nvSpPr>
        <p:spPr>
          <a:xfrm>
            <a:off x="2135415" y="3656912"/>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2 years</a:t>
            </a:r>
            <a:r>
              <a:rPr lang="en-US" sz="3200" dirty="0">
                <a:solidFill>
                  <a:prstClr val="black"/>
                </a:solidFill>
                <a:latin typeface="Baskerville Old Face" panose="02020602080505020303" pitchFamily="18" charset="0"/>
              </a:rPr>
              <a:t>	</a:t>
            </a:r>
          </a:p>
        </p:txBody>
      </p:sp>
      <p:sp>
        <p:nvSpPr>
          <p:cNvPr id="9" name="TextBox 8"/>
          <p:cNvSpPr txBox="1"/>
          <p:nvPr/>
        </p:nvSpPr>
        <p:spPr>
          <a:xfrm>
            <a:off x="4215218" y="3657600"/>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3 years</a:t>
            </a:r>
            <a:endParaRPr lang="en-US" sz="3200" dirty="0">
              <a:solidFill>
                <a:prstClr val="black"/>
              </a:solidFill>
              <a:latin typeface="Baskerville Old Face" panose="02020602080505020303" pitchFamily="18" charset="0"/>
            </a:endParaRPr>
          </a:p>
        </p:txBody>
      </p:sp>
      <p:sp>
        <p:nvSpPr>
          <p:cNvPr id="10" name="TextBox 9"/>
          <p:cNvSpPr txBox="1"/>
          <p:nvPr/>
        </p:nvSpPr>
        <p:spPr>
          <a:xfrm>
            <a:off x="6295021" y="3656912"/>
            <a:ext cx="1714500" cy="1262616"/>
          </a:xfrm>
          <a:prstGeom prst="rect">
            <a:avLst/>
          </a:prstGeom>
          <a:noFill/>
        </p:spPr>
        <p:txBody>
          <a:bodyPr wrap="square" rtlCol="0">
            <a:noAutofit/>
          </a:bodyPr>
          <a:lstStyle/>
          <a:p>
            <a:pPr algn="ctr"/>
            <a:r>
              <a:rPr lang="en-US" sz="3200" dirty="0" smtClean="0">
                <a:solidFill>
                  <a:prstClr val="black"/>
                </a:solidFill>
                <a:latin typeface="Baskerville Old Face" panose="02020602080505020303" pitchFamily="18" charset="0"/>
              </a:rPr>
              <a:t>5 years</a:t>
            </a:r>
            <a:endParaRPr lang="en-US" sz="3200" dirty="0">
              <a:solidFill>
                <a:prstClr val="black"/>
              </a:solidFill>
              <a:latin typeface="Baskerville Old Face" panose="02020602080505020303" pitchFamily="18" charset="0"/>
            </a:endParaRPr>
          </a:p>
        </p:txBody>
      </p:sp>
      <p:sp>
        <p:nvSpPr>
          <p:cNvPr id="11" name="TextBox 10"/>
          <p:cNvSpPr txBox="1"/>
          <p:nvPr/>
        </p:nvSpPr>
        <p:spPr>
          <a:xfrm>
            <a:off x="304800" y="1709766"/>
            <a:ext cx="7086599" cy="584775"/>
          </a:xfrm>
          <a:prstGeom prst="rect">
            <a:avLst/>
          </a:prstGeom>
          <a:noFill/>
        </p:spPr>
        <p:txBody>
          <a:bodyPr wrap="square" rtlCol="0">
            <a:spAutoFit/>
          </a:bodyPr>
          <a:lstStyle/>
          <a:p>
            <a:r>
              <a:rPr lang="en-US" sz="3200" i="1" dirty="0" smtClean="0">
                <a:solidFill>
                  <a:prstClr val="black"/>
                </a:solidFill>
                <a:latin typeface="Baskerville Old Face" panose="02020602080505020303" pitchFamily="18" charset="0"/>
              </a:rPr>
              <a:t>CAM registrations must be renewed every: </a:t>
            </a:r>
            <a:endParaRPr lang="en-US" sz="3200" i="1" dirty="0">
              <a:solidFill>
                <a:prstClr val="black"/>
              </a:solidFill>
              <a:latin typeface="Baskerville Old Face" panose="02020602080505020303" pitchFamily="18" charset="0"/>
            </a:endParaRPr>
          </a:p>
        </p:txBody>
      </p:sp>
      <p:sp>
        <p:nvSpPr>
          <p:cNvPr id="12" name="Footer Placeholder 11"/>
          <p:cNvSpPr>
            <a:spLocks noGrp="1"/>
          </p:cNvSpPr>
          <p:nvPr>
            <p:ph type="ftr" sz="quarter" idx="11"/>
          </p:nvPr>
        </p:nvSpPr>
        <p:spPr>
          <a:xfrm>
            <a:off x="2705099" y="6099336"/>
            <a:ext cx="2286000" cy="365125"/>
          </a:xfrm>
        </p:spPr>
        <p:txBody>
          <a:bodyPr/>
          <a:lstStyle/>
          <a:p>
            <a:r>
              <a:rPr lang="en-US" sz="2000" dirty="0" smtClean="0">
                <a:solidFill>
                  <a:prstClr val="black"/>
                </a:solidFill>
                <a:latin typeface="Baskerville Old Face" panose="02020602080505020303" pitchFamily="18" charset="0"/>
              </a:rPr>
              <a:t>CT 2014-2016 CE</a:t>
            </a:r>
            <a:endParaRPr lang="en-US" sz="2000" dirty="0">
              <a:solidFill>
                <a:prstClr val="black"/>
              </a:solidFill>
              <a:latin typeface="Baskerville Old Face" panose="02020602080505020303" pitchFamily="18" charset="0"/>
            </a:endParaRPr>
          </a:p>
        </p:txBody>
      </p:sp>
      <p:sp>
        <p:nvSpPr>
          <p:cNvPr id="13" name="Slide Number Placeholder 12"/>
          <p:cNvSpPr>
            <a:spLocks noGrp="1"/>
          </p:cNvSpPr>
          <p:nvPr>
            <p:ph type="sldNum" sz="quarter" idx="12"/>
          </p:nvPr>
        </p:nvSpPr>
        <p:spPr>
          <a:xfrm>
            <a:off x="6563369" y="6099335"/>
            <a:ext cx="512638" cy="365125"/>
          </a:xfrm>
        </p:spPr>
        <p:txBody>
          <a:bodyPr/>
          <a:lstStyle/>
          <a:p>
            <a:fld id="{DC292CF3-1079-440B-B83F-1896992D8912}" type="slidenum">
              <a:rPr lang="en-US" sz="2000" smtClean="0">
                <a:solidFill>
                  <a:prstClr val="black"/>
                </a:solidFill>
                <a:latin typeface="Baskerville Old Face" panose="02020602080505020303" pitchFamily="18" charset="0"/>
              </a:rPr>
              <a:pPr/>
              <a:t>14</a:t>
            </a:fld>
            <a:endParaRPr lang="en-US" sz="2000" dirty="0">
              <a:solidFill>
                <a:prstClr val="black"/>
              </a:solidFill>
              <a:latin typeface="Baskerville Old Face" panose="02020602080505020303" pitchFamily="18" charset="0"/>
            </a:endParaRPr>
          </a:p>
        </p:txBody>
      </p:sp>
      <p:sp>
        <p:nvSpPr>
          <p:cNvPr id="15" name="Rectangle 14"/>
          <p:cNvSpPr/>
          <p:nvPr/>
        </p:nvSpPr>
        <p:spPr>
          <a:xfrm>
            <a:off x="2992665" y="189620"/>
            <a:ext cx="2680542" cy="584775"/>
          </a:xfrm>
          <a:prstGeom prst="rect">
            <a:avLst/>
          </a:prstGeom>
        </p:spPr>
        <p:txBody>
          <a:bodyPr wrap="none">
            <a:spAutoFit/>
          </a:bodyPr>
          <a:lstStyle/>
          <a:p>
            <a:pPr lvl="0"/>
            <a:r>
              <a:rPr lang="en-US" sz="3200" dirty="0">
                <a:solidFill>
                  <a:prstClr val="black"/>
                </a:solidFill>
                <a:latin typeface="Baskerville Old Face" panose="02020602080505020303" pitchFamily="18" charset="0"/>
                <a:cs typeface="Aharoni" panose="02010803020104030203" pitchFamily="2" charset="-79"/>
              </a:rPr>
              <a:t>QUICK QUIZ</a:t>
            </a:r>
          </a:p>
        </p:txBody>
      </p:sp>
    </p:spTree>
    <p:extLst>
      <p:ext uri="{BB962C8B-B14F-4D97-AF65-F5344CB8AC3E}">
        <p14:creationId xmlns:p14="http://schemas.microsoft.com/office/powerpoint/2010/main" val="30041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654" y="196267"/>
            <a:ext cx="6934200" cy="552474"/>
          </a:xfrm>
        </p:spPr>
        <p:txBody>
          <a:bodyPr>
            <a:noAutofit/>
          </a:bodyPr>
          <a:lstStyle/>
          <a:p>
            <a:pPr algn="l"/>
            <a:r>
              <a:rPr lang="en-US" sz="3200" i="1" u="sng" dirty="0" smtClean="0">
                <a:ln w="3175" cmpd="sng">
                  <a:noFill/>
                </a:ln>
                <a:latin typeface="Baskerville Old Face" panose="02020602080505020303" pitchFamily="18" charset="0"/>
              </a:rPr>
              <a:t>Section 2</a:t>
            </a:r>
            <a:r>
              <a:rPr lang="en-US" sz="3200" i="1" dirty="0" smtClean="0">
                <a:ln w="3175" cmpd="sng">
                  <a:noFill/>
                </a:ln>
                <a:latin typeface="Baskerville Old Face" panose="02020602080505020303" pitchFamily="18" charset="0"/>
              </a:rPr>
              <a:t>: Property </a:t>
            </a:r>
            <a:r>
              <a:rPr lang="en-US" sz="3200" i="1" dirty="0">
                <a:ln w="3175" cmpd="sng">
                  <a:noFill/>
                </a:ln>
                <a:latin typeface="Baskerville Old Face" panose="02020602080505020303" pitchFamily="18" charset="0"/>
              </a:rPr>
              <a:t>Condition Disclosure </a:t>
            </a:r>
            <a:endParaRPr lang="en-US" sz="3200" dirty="0">
              <a:latin typeface="Baskerville Old Face" panose="02020602080505020303" pitchFamily="18" charset="0"/>
            </a:endParaRPr>
          </a:p>
        </p:txBody>
      </p:sp>
      <p:sp>
        <p:nvSpPr>
          <p:cNvPr id="10" name="Subtitle 9"/>
          <p:cNvSpPr>
            <a:spLocks noGrp="1"/>
          </p:cNvSpPr>
          <p:nvPr>
            <p:ph type="subTitle" idx="1"/>
          </p:nvPr>
        </p:nvSpPr>
        <p:spPr>
          <a:xfrm>
            <a:off x="-54261" y="1724388"/>
            <a:ext cx="9198261" cy="636734"/>
          </a:xfrm>
        </p:spPr>
        <p:txBody>
          <a:bodyPr>
            <a:normAutofit/>
          </a:bodyPr>
          <a:lstStyle/>
          <a:p>
            <a:r>
              <a:rPr lang="en-US" sz="3200" u="sng" dirty="0" smtClean="0">
                <a:solidFill>
                  <a:schemeClr val="accent1">
                    <a:lumMod val="50000"/>
                  </a:schemeClr>
                </a:solidFill>
                <a:latin typeface="Baskerville Old Face" panose="02020602080505020303" pitchFamily="18" charset="0"/>
              </a:rPr>
              <a:t>Residential </a:t>
            </a:r>
            <a:r>
              <a:rPr lang="en-US" sz="3200" u="sng" dirty="0" smtClean="0">
                <a:solidFill>
                  <a:schemeClr val="accent1">
                    <a:lumMod val="50000"/>
                  </a:schemeClr>
                </a:solidFill>
                <a:latin typeface="Baskerville Old Face" panose="02020602080505020303" pitchFamily="18" charset="0"/>
              </a:rPr>
              <a:t>Property </a:t>
            </a:r>
            <a:r>
              <a:rPr lang="en-US" sz="3200" u="sng" dirty="0" smtClean="0">
                <a:solidFill>
                  <a:schemeClr val="accent1">
                    <a:lumMod val="50000"/>
                  </a:schemeClr>
                </a:solidFill>
                <a:latin typeface="Baskerville Old Face" panose="02020602080505020303" pitchFamily="18" charset="0"/>
              </a:rPr>
              <a:t>Condition Disclosure Report</a:t>
            </a:r>
            <a:r>
              <a:rPr lang="en-US" sz="2800" u="sng" dirty="0" smtClean="0">
                <a:solidFill>
                  <a:schemeClr val="accent1">
                    <a:lumMod val="50000"/>
                  </a:schemeClr>
                </a:solidFill>
              </a:rPr>
              <a:t>:</a:t>
            </a:r>
            <a:endParaRPr lang="en-US" sz="2800" u="sng" dirty="0"/>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rPr>
              <a:pPr fontAlgn="auto">
                <a:spcBef>
                  <a:spcPts val="0"/>
                </a:spcBef>
                <a:spcAft>
                  <a:spcPts val="0"/>
                </a:spcAft>
              </a:pPr>
              <a:t>15</a:t>
            </a:fld>
            <a:endParaRPr lang="en-US" sz="2000" dirty="0">
              <a:solidFill>
                <a:schemeClr val="tx1"/>
              </a:solidFill>
              <a:latin typeface="Baskerville Old Face" panose="02020602080505020303" pitchFamily="18" charset="0"/>
            </a:endParaRPr>
          </a:p>
        </p:txBody>
      </p:sp>
      <p:sp>
        <p:nvSpPr>
          <p:cNvPr id="7" name="Rectangle 6"/>
          <p:cNvSpPr/>
          <p:nvPr/>
        </p:nvSpPr>
        <p:spPr>
          <a:xfrm>
            <a:off x="174338" y="3623733"/>
            <a:ext cx="6782976" cy="400110"/>
          </a:xfrm>
          <a:prstGeom prst="rect">
            <a:avLst/>
          </a:prstGeom>
        </p:spPr>
        <p:txBody>
          <a:bodyPr wrap="square">
            <a:spAutoFit/>
          </a:bodyPr>
          <a:lstStyle/>
          <a:p>
            <a:pPr lvl="1"/>
            <a:endParaRPr lang="en-US" sz="2000" dirty="0">
              <a:solidFill>
                <a:schemeClr val="tx2">
                  <a:lumMod val="50000"/>
                </a:schemeClr>
              </a:solidFill>
            </a:endParaRPr>
          </a:p>
        </p:txBody>
      </p:sp>
      <p:pic>
        <p:nvPicPr>
          <p:cNvPr id="8"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09" y="98091"/>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67640" y="2209800"/>
            <a:ext cx="8991600" cy="2209836"/>
          </a:xfrm>
          <a:prstGeom prst="rect">
            <a:avLst/>
          </a:prstGeom>
          <a:noFill/>
        </p:spPr>
        <p:txBody>
          <a:bodyPr wrap="square" rtlCol="0">
            <a:spAutoFit/>
          </a:bodyPr>
          <a:lstStyle/>
          <a:p>
            <a:pPr marL="342900" lvl="0" indent="-342900">
              <a:spcBef>
                <a:spcPct val="30000"/>
              </a:spcBef>
              <a:buFont typeface="Wingdings" panose="05000000000000000000" pitchFamily="2" charset="2"/>
              <a:buChar char="q"/>
              <a:defRPr/>
            </a:pPr>
            <a:r>
              <a:rPr lang="en-US" sz="3200" dirty="0" smtClean="0">
                <a:solidFill>
                  <a:schemeClr val="accent1">
                    <a:lumMod val="50000"/>
                  </a:schemeClr>
                </a:solidFill>
                <a:latin typeface="Baskerville Old Face" panose="02020602080505020303" pitchFamily="18" charset="0"/>
              </a:rPr>
              <a:t> </a:t>
            </a:r>
            <a:r>
              <a:rPr lang="en-US" sz="3200" dirty="0" smtClean="0">
                <a:solidFill>
                  <a:schemeClr val="accent1">
                    <a:lumMod val="50000"/>
                  </a:schemeClr>
                </a:solidFill>
                <a:latin typeface="Baskerville Old Face" panose="02020602080505020303" pitchFamily="18" charset="0"/>
              </a:rPr>
              <a:t>provides information based on</a:t>
            </a:r>
            <a:r>
              <a:rPr lang="en-US" sz="3200" dirty="0" smtClean="0">
                <a:solidFill>
                  <a:schemeClr val="accent1">
                    <a:lumMod val="50000"/>
                  </a:schemeClr>
                </a:solidFill>
                <a:latin typeface="Baskerville Old Face" panose="02020602080505020303" pitchFamily="18" charset="0"/>
              </a:rPr>
              <a:t> </a:t>
            </a:r>
            <a:r>
              <a:rPr lang="en-US" sz="3200" dirty="0" smtClean="0">
                <a:solidFill>
                  <a:schemeClr val="accent1">
                    <a:lumMod val="50000"/>
                  </a:schemeClr>
                </a:solidFill>
                <a:latin typeface="Baskerville Old Face" panose="02020602080505020303" pitchFamily="18" charset="0"/>
              </a:rPr>
              <a:t>the seller’s actual knowledge of the condition of the property.</a:t>
            </a:r>
          </a:p>
          <a:p>
            <a:pPr marL="342900" lvl="0" indent="-342900">
              <a:spcBef>
                <a:spcPct val="30000"/>
              </a:spcBef>
              <a:buFont typeface="Wingdings" panose="05000000000000000000" pitchFamily="2" charset="2"/>
              <a:buChar char="q"/>
              <a:defRPr/>
            </a:pPr>
            <a:r>
              <a:rPr lang="en-US" sz="3200" dirty="0" smtClean="0">
                <a:solidFill>
                  <a:schemeClr val="accent1">
                    <a:lumMod val="50000"/>
                  </a:schemeClr>
                </a:solidFill>
                <a:latin typeface="Baskerville Old Face" panose="02020602080505020303" pitchFamily="18" charset="0"/>
              </a:rPr>
              <a:t> must be completed by the seller, not the licensee. </a:t>
            </a:r>
          </a:p>
          <a:p>
            <a:endParaRPr lang="en-US" sz="3200" dirty="0">
              <a:solidFill>
                <a:schemeClr val="accent1">
                  <a:lumMod val="75000"/>
                </a:schemeClr>
              </a:solidFill>
              <a:latin typeface="Baskerville Old Face" panose="02020602080505020303" pitchFamily="18" charset="0"/>
            </a:endParaRPr>
          </a:p>
        </p:txBody>
      </p:sp>
      <p:sp>
        <p:nvSpPr>
          <p:cNvPr id="6" name="Rectangle 5"/>
          <p:cNvSpPr/>
          <p:nvPr/>
        </p:nvSpPr>
        <p:spPr>
          <a:xfrm>
            <a:off x="196898" y="3999364"/>
            <a:ext cx="8722246" cy="2025170"/>
          </a:xfrm>
          <a:prstGeom prst="rect">
            <a:avLst/>
          </a:prstGeom>
        </p:spPr>
        <p:txBody>
          <a:bodyPr wrap="square">
            <a:spAutoFit/>
          </a:bodyPr>
          <a:lstStyle/>
          <a:p>
            <a:pPr marL="457200" lvl="0" indent="-457200">
              <a:spcBef>
                <a:spcPct val="30000"/>
              </a:spcBef>
              <a:buFont typeface="Wingdings" panose="05000000000000000000" pitchFamily="2" charset="2"/>
              <a:buChar char="q"/>
              <a:defRPr/>
            </a:pPr>
            <a:r>
              <a:rPr lang="en-US" sz="3200" dirty="0" smtClean="0">
                <a:solidFill>
                  <a:schemeClr val="accent1">
                    <a:lumMod val="50000"/>
                  </a:schemeClr>
                </a:solidFill>
                <a:latin typeface="Baskerville Old Face" panose="02020602080505020303" pitchFamily="18" charset="0"/>
              </a:rPr>
              <a:t>does </a:t>
            </a:r>
            <a:r>
              <a:rPr lang="en-US" sz="3200" b="1" u="sng" dirty="0" smtClean="0">
                <a:solidFill>
                  <a:schemeClr val="accent1">
                    <a:lumMod val="50000"/>
                  </a:schemeClr>
                </a:solidFill>
                <a:latin typeface="Baskerville Old Face" panose="02020602080505020303" pitchFamily="18" charset="0"/>
              </a:rPr>
              <a:t>NOT</a:t>
            </a:r>
            <a:r>
              <a:rPr lang="en-US" sz="3200" dirty="0" smtClean="0">
                <a:solidFill>
                  <a:schemeClr val="accent1">
                    <a:lumMod val="50000"/>
                  </a:schemeClr>
                </a:solidFill>
                <a:latin typeface="Baskerville Old Face" panose="02020602080505020303" pitchFamily="18" charset="0"/>
              </a:rPr>
              <a:t> constitute a warranty to the buyer.</a:t>
            </a:r>
            <a:endParaRPr lang="en-US" sz="3200" dirty="0">
              <a:solidFill>
                <a:schemeClr val="accent1">
                  <a:lumMod val="50000"/>
                </a:schemeClr>
              </a:solidFill>
              <a:latin typeface="Baskerville Old Face" panose="02020602080505020303" pitchFamily="18" charset="0"/>
            </a:endParaRPr>
          </a:p>
          <a:p>
            <a:pPr marL="342900" lvl="0" indent="-342900">
              <a:spcBef>
                <a:spcPct val="30000"/>
              </a:spcBef>
              <a:buFont typeface="Wingdings" panose="05000000000000000000" pitchFamily="2" charset="2"/>
              <a:buChar char="q"/>
              <a:defRPr/>
            </a:pPr>
            <a:r>
              <a:rPr lang="en-US" sz="3200" dirty="0" smtClean="0">
                <a:solidFill>
                  <a:schemeClr val="accent1">
                    <a:lumMod val="50000"/>
                  </a:schemeClr>
                </a:solidFill>
                <a:latin typeface="Baskerville Old Face" panose="02020602080505020303" pitchFamily="18" charset="0"/>
              </a:rPr>
              <a:t> </a:t>
            </a:r>
            <a:r>
              <a:rPr lang="en-US" sz="3200" dirty="0">
                <a:solidFill>
                  <a:schemeClr val="accent1">
                    <a:lumMod val="50000"/>
                  </a:schemeClr>
                </a:solidFill>
                <a:latin typeface="Baskerville Old Face" panose="02020602080505020303" pitchFamily="18" charset="0"/>
              </a:rPr>
              <a:t>i</a:t>
            </a:r>
            <a:r>
              <a:rPr lang="en-US" sz="3200" dirty="0" smtClean="0">
                <a:solidFill>
                  <a:schemeClr val="accent1">
                    <a:lumMod val="50000"/>
                  </a:schemeClr>
                </a:solidFill>
                <a:latin typeface="Baskerville Old Face" panose="02020602080505020303" pitchFamily="18" charset="0"/>
              </a:rPr>
              <a:t>s </a:t>
            </a:r>
            <a:r>
              <a:rPr lang="en-US" sz="3200" b="1" u="sng" dirty="0">
                <a:solidFill>
                  <a:schemeClr val="accent1">
                    <a:lumMod val="50000"/>
                  </a:schemeClr>
                </a:solidFill>
                <a:latin typeface="Baskerville Old Face" panose="02020602080505020303" pitchFamily="18" charset="0"/>
              </a:rPr>
              <a:t>NOT</a:t>
            </a:r>
            <a:r>
              <a:rPr lang="en-US" sz="3200" dirty="0" smtClean="0">
                <a:solidFill>
                  <a:schemeClr val="accent1">
                    <a:lumMod val="50000"/>
                  </a:schemeClr>
                </a:solidFill>
                <a:latin typeface="Baskerville Old Face" panose="02020602080505020303" pitchFamily="18" charset="0"/>
              </a:rPr>
              <a:t> a substitute </a:t>
            </a:r>
            <a:r>
              <a:rPr lang="en-US" sz="3200" dirty="0">
                <a:solidFill>
                  <a:schemeClr val="accent1">
                    <a:lumMod val="50000"/>
                  </a:schemeClr>
                </a:solidFill>
                <a:latin typeface="Baskerville Old Face" panose="02020602080505020303" pitchFamily="18" charset="0"/>
              </a:rPr>
              <a:t>for a home inspection</a:t>
            </a:r>
            <a:r>
              <a:rPr lang="en-US" sz="2400" dirty="0" smtClean="0">
                <a:solidFill>
                  <a:schemeClr val="accent1">
                    <a:lumMod val="50000"/>
                  </a:schemeClr>
                </a:solidFill>
                <a:latin typeface="Arial" charset="0"/>
              </a:rPr>
              <a:t>.</a:t>
            </a:r>
          </a:p>
          <a:p>
            <a:pPr lvl="0">
              <a:spcBef>
                <a:spcPct val="30000"/>
              </a:spcBef>
              <a:defRPr/>
            </a:pPr>
            <a:endParaRPr lang="en-US" sz="2000" dirty="0">
              <a:solidFill>
                <a:schemeClr val="accent2">
                  <a:lumMod val="50000"/>
                </a:schemeClr>
              </a:solidFill>
              <a:latin typeface="Arial" charset="0"/>
            </a:endParaRPr>
          </a:p>
          <a:p>
            <a:pPr lvl="0">
              <a:spcBef>
                <a:spcPct val="30000"/>
              </a:spcBef>
              <a:defRPr/>
            </a:pPr>
            <a:r>
              <a:rPr lang="en-US" sz="2000" i="1" dirty="0">
                <a:solidFill>
                  <a:schemeClr val="accent1">
                    <a:lumMod val="50000"/>
                  </a:schemeClr>
                </a:solidFill>
                <a:latin typeface="Baskerville Old Face" panose="02020602080505020303" pitchFamily="18" charset="0"/>
              </a:rPr>
              <a:t>CGS §20-327b</a:t>
            </a:r>
            <a:endParaRPr lang="en-US" sz="2000" dirty="0">
              <a:solidFill>
                <a:schemeClr val="accent1">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316732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70" y="228600"/>
            <a:ext cx="8729030" cy="625663"/>
          </a:xfrm>
        </p:spPr>
        <p:txBody>
          <a:bodyPr>
            <a:noAutofit/>
          </a:bodyPr>
          <a:lstStyle/>
          <a:p>
            <a:pPr algn="l"/>
            <a:r>
              <a:rPr lang="en-US" sz="3200" i="1" dirty="0" smtClean="0">
                <a:ln w="3175" cmpd="sng">
                  <a:noFill/>
                </a:ln>
                <a:latin typeface="Baskerville Old Face" panose="02020602080505020303" pitchFamily="18" charset="0"/>
                <a:cs typeface="Arial" panose="020B0604020202020204" pitchFamily="34" charset="0"/>
              </a:rPr>
              <a:t>When are sellers required to provide the report?</a:t>
            </a:r>
            <a:endParaRPr lang="en-US" sz="3200" dirty="0">
              <a:latin typeface="Baskerville Old Face" panose="02020602080505020303" pitchFamily="18" charset="0"/>
              <a:cs typeface="Arial" panose="020B0604020202020204" pitchFamily="34" charset="0"/>
            </a:endParaRPr>
          </a:p>
        </p:txBody>
      </p:sp>
      <p:sp>
        <p:nvSpPr>
          <p:cNvPr id="3" name="Subtitle 2"/>
          <p:cNvSpPr>
            <a:spLocks noGrp="1"/>
          </p:cNvSpPr>
          <p:nvPr>
            <p:ph type="subTitle" idx="1"/>
          </p:nvPr>
        </p:nvSpPr>
        <p:spPr>
          <a:xfrm>
            <a:off x="0" y="1621065"/>
            <a:ext cx="8778240" cy="3657600"/>
          </a:xfrm>
        </p:spPr>
        <p:txBody>
          <a:bodyPr>
            <a:normAutofit/>
          </a:bodyPr>
          <a:lstStyle/>
          <a:p>
            <a:pPr lvl="1" algn="l">
              <a:spcBef>
                <a:spcPts val="0"/>
              </a:spcBef>
            </a:pPr>
            <a:r>
              <a:rPr lang="en-US" sz="2600" dirty="0">
                <a:latin typeface="Baskerville Old Face" panose="02020602080505020303" pitchFamily="18" charset="0"/>
                <a:cs typeface="Arial" panose="020B0604020202020204" pitchFamily="34" charset="0"/>
              </a:rPr>
              <a:t>Sellers are required to provide prospective buyers with a </a:t>
            </a:r>
            <a:r>
              <a:rPr lang="en-US" sz="2600" dirty="0" smtClean="0">
                <a:latin typeface="Baskerville Old Face" panose="02020602080505020303" pitchFamily="18" charset="0"/>
                <a:cs typeface="Arial" panose="020B0604020202020204" pitchFamily="34" charset="0"/>
              </a:rPr>
              <a:t>Residential </a:t>
            </a:r>
            <a:r>
              <a:rPr lang="en-US" sz="2600" dirty="0">
                <a:latin typeface="Baskerville Old Face" panose="02020602080505020303" pitchFamily="18" charset="0"/>
                <a:cs typeface="Arial" panose="020B0604020202020204" pitchFamily="34" charset="0"/>
              </a:rPr>
              <a:t>Property Condition Disclosure </a:t>
            </a:r>
            <a:r>
              <a:rPr lang="en-US" sz="2600" dirty="0" smtClean="0">
                <a:latin typeface="Baskerville Old Face" panose="02020602080505020303" pitchFamily="18" charset="0"/>
                <a:cs typeface="Arial" panose="020B0604020202020204" pitchFamily="34" charset="0"/>
              </a:rPr>
              <a:t>Report </a:t>
            </a:r>
            <a:r>
              <a:rPr lang="en-US" sz="2600" b="1" u="sng" dirty="0" smtClean="0">
                <a:latin typeface="Baskerville Old Face" panose="02020602080505020303" pitchFamily="18" charset="0"/>
                <a:cs typeface="Arial" panose="020B0604020202020204" pitchFamily="34" charset="0"/>
              </a:rPr>
              <a:t>before</a:t>
            </a:r>
            <a:r>
              <a:rPr lang="en-US" sz="2600" dirty="0" smtClean="0">
                <a:latin typeface="Baskerville Old Face" panose="02020602080505020303" pitchFamily="18" charset="0"/>
                <a:cs typeface="Arial" panose="020B0604020202020204" pitchFamily="34" charset="0"/>
              </a:rPr>
              <a:t> the </a:t>
            </a:r>
            <a:r>
              <a:rPr lang="en-US" sz="2600" dirty="0" smtClean="0">
                <a:latin typeface="Baskerville Old Face" panose="02020602080505020303" pitchFamily="18" charset="0"/>
                <a:cs typeface="Arial" panose="020B0604020202020204" pitchFamily="34" charset="0"/>
              </a:rPr>
              <a:t>buyers sign </a:t>
            </a:r>
            <a:r>
              <a:rPr lang="en-US" sz="2600" dirty="0" smtClean="0">
                <a:latin typeface="Baskerville Old Face" panose="02020602080505020303" pitchFamily="18" charset="0"/>
                <a:cs typeface="Arial" panose="020B0604020202020204" pitchFamily="34" charset="0"/>
              </a:rPr>
              <a:t>a </a:t>
            </a:r>
            <a:r>
              <a:rPr lang="en-US" sz="2600" dirty="0" smtClean="0">
                <a:latin typeface="Baskerville Old Face" panose="02020602080505020303" pitchFamily="18" charset="0"/>
                <a:cs typeface="Arial" panose="020B0604020202020204" pitchFamily="34" charset="0"/>
              </a:rPr>
              <a:t>binder, </a:t>
            </a:r>
            <a:r>
              <a:rPr lang="en-US" sz="2600" dirty="0" smtClean="0">
                <a:latin typeface="Baskerville Old Face" panose="02020602080505020303" pitchFamily="18" charset="0"/>
                <a:cs typeface="Arial" panose="020B0604020202020204" pitchFamily="34" charset="0"/>
              </a:rPr>
              <a:t>a contract </a:t>
            </a:r>
            <a:r>
              <a:rPr lang="en-US" sz="2600" dirty="0" smtClean="0">
                <a:latin typeface="Baskerville Old Face" panose="02020602080505020303" pitchFamily="18" charset="0"/>
                <a:cs typeface="Arial" panose="020B0604020202020204" pitchFamily="34" charset="0"/>
              </a:rPr>
              <a:t>to </a:t>
            </a:r>
            <a:r>
              <a:rPr lang="en-US" sz="2600" dirty="0">
                <a:latin typeface="Baskerville Old Face" panose="02020602080505020303" pitchFamily="18" charset="0"/>
                <a:cs typeface="Arial" panose="020B0604020202020204" pitchFamily="34" charset="0"/>
              </a:rPr>
              <a:t>purchase, </a:t>
            </a:r>
            <a:r>
              <a:rPr lang="en-US" sz="2600" dirty="0" smtClean="0">
                <a:latin typeface="Baskerville Old Face" panose="02020602080505020303" pitchFamily="18" charset="0"/>
                <a:cs typeface="Arial" panose="020B0604020202020204" pitchFamily="34" charset="0"/>
              </a:rPr>
              <a:t>an option</a:t>
            </a:r>
            <a:r>
              <a:rPr lang="en-US" sz="2600" dirty="0" smtClean="0">
                <a:latin typeface="Baskerville Old Face" panose="02020602080505020303" pitchFamily="18" charset="0"/>
                <a:cs typeface="Arial" panose="020B0604020202020204" pitchFamily="34" charset="0"/>
              </a:rPr>
              <a:t>, </a:t>
            </a:r>
            <a:r>
              <a:rPr lang="en-US" sz="2600" dirty="0">
                <a:latin typeface="Baskerville Old Face" panose="02020602080505020303" pitchFamily="18" charset="0"/>
                <a:cs typeface="Arial" panose="020B0604020202020204" pitchFamily="34" charset="0"/>
              </a:rPr>
              <a:t>or </a:t>
            </a:r>
            <a:r>
              <a:rPr lang="en-US" sz="2600" dirty="0" smtClean="0">
                <a:latin typeface="Baskerville Old Face" panose="02020602080505020303" pitchFamily="18" charset="0"/>
                <a:cs typeface="Arial" panose="020B0604020202020204" pitchFamily="34" charset="0"/>
              </a:rPr>
              <a:t>a</a:t>
            </a:r>
            <a:endParaRPr lang="en-US" sz="2600" dirty="0" smtClean="0">
              <a:latin typeface="Baskerville Old Face" panose="02020602080505020303" pitchFamily="18" charset="0"/>
              <a:cs typeface="Arial" panose="020B0604020202020204" pitchFamily="34" charset="0"/>
            </a:endParaRPr>
          </a:p>
          <a:p>
            <a:pPr lvl="1" algn="l">
              <a:spcBef>
                <a:spcPts val="0"/>
              </a:spcBef>
            </a:pPr>
            <a:r>
              <a:rPr lang="en-US" sz="2600" dirty="0" smtClean="0">
                <a:latin typeface="Baskerville Old Face" panose="02020602080505020303" pitchFamily="18" charset="0"/>
                <a:cs typeface="Arial" panose="020B0604020202020204" pitchFamily="34" charset="0"/>
              </a:rPr>
              <a:t>lease </a:t>
            </a:r>
            <a:r>
              <a:rPr lang="en-US" sz="2600" dirty="0" smtClean="0">
                <a:latin typeface="Baskerville Old Face" panose="02020602080505020303" pitchFamily="18" charset="0"/>
                <a:cs typeface="Arial" panose="020B0604020202020204" pitchFamily="34" charset="0"/>
              </a:rPr>
              <a:t>containing a purchase option, of a 1-4 family dwelling.</a:t>
            </a:r>
          </a:p>
          <a:p>
            <a:pPr lvl="1" algn="l">
              <a:spcBef>
                <a:spcPts val="0"/>
              </a:spcBef>
            </a:pPr>
            <a:r>
              <a:rPr lang="en-US" i="1" dirty="0" smtClean="0">
                <a:solidFill>
                  <a:schemeClr val="accent1">
                    <a:lumMod val="50000"/>
                  </a:schemeClr>
                </a:solidFill>
                <a:latin typeface="Baskerville Old Face" panose="02020602080505020303" pitchFamily="18" charset="0"/>
              </a:rPr>
              <a:t>CGS </a:t>
            </a:r>
            <a:r>
              <a:rPr lang="en-US" i="1" dirty="0">
                <a:solidFill>
                  <a:schemeClr val="accent1">
                    <a:lumMod val="50000"/>
                  </a:schemeClr>
                </a:solidFill>
                <a:latin typeface="Baskerville Old Face" panose="02020602080505020303" pitchFamily="18" charset="0"/>
              </a:rPr>
              <a:t>§20-327b</a:t>
            </a:r>
          </a:p>
          <a:p>
            <a:pPr lvl="1" algn="l">
              <a:spcBef>
                <a:spcPts val="0"/>
              </a:spcBef>
            </a:pPr>
            <a:endParaRPr lang="en-US" sz="2600" dirty="0" smtClean="0">
              <a:solidFill>
                <a:schemeClr val="accent1">
                  <a:lumMod val="50000"/>
                </a:schemeClr>
              </a:solidFill>
              <a:latin typeface="Baskerville Old Face" panose="02020602080505020303" pitchFamily="18" charset="0"/>
              <a:cs typeface="Arial" panose="020B0604020202020204" pitchFamily="34" charset="0"/>
            </a:endParaRPr>
          </a:p>
          <a:p>
            <a:pPr lvl="1" algn="l">
              <a:spcBef>
                <a:spcPts val="0"/>
              </a:spcBef>
            </a:pPr>
            <a:r>
              <a:rPr lang="en-US" sz="2600" dirty="0">
                <a:latin typeface="Baskerville Old Face" panose="02020602080505020303" pitchFamily="18" charset="0"/>
                <a:cs typeface="Arial" panose="020B0604020202020204" pitchFamily="34" charset="0"/>
              </a:rPr>
              <a:t>If a</a:t>
            </a:r>
            <a:r>
              <a:rPr lang="en-US" sz="2600" dirty="0" smtClean="0">
                <a:latin typeface="Baskerville Old Face" panose="02020602080505020303" pitchFamily="18" charset="0"/>
                <a:cs typeface="Arial" panose="020B0604020202020204" pitchFamily="34" charset="0"/>
              </a:rPr>
              <a:t> </a:t>
            </a:r>
            <a:r>
              <a:rPr lang="en-US" sz="2600" dirty="0">
                <a:latin typeface="Baskerville Old Face" panose="02020602080505020303" pitchFamily="18" charset="0"/>
                <a:cs typeface="Arial" panose="020B0604020202020204" pitchFamily="34" charset="0"/>
              </a:rPr>
              <a:t>seller fails to provide the Report, the buyer </a:t>
            </a:r>
            <a:r>
              <a:rPr lang="en-US" sz="2600" dirty="0" smtClean="0">
                <a:latin typeface="Baskerville Old Face" panose="02020602080505020303" pitchFamily="18" charset="0"/>
                <a:cs typeface="Arial" panose="020B0604020202020204" pitchFamily="34" charset="0"/>
              </a:rPr>
              <a:t>is entitled to receive </a:t>
            </a:r>
            <a:r>
              <a:rPr lang="en-US" sz="2600" dirty="0">
                <a:latin typeface="Baskerville Old Face" panose="02020602080505020303" pitchFamily="18" charset="0"/>
                <a:cs typeface="Arial" panose="020B0604020202020204" pitchFamily="34" charset="0"/>
              </a:rPr>
              <a:t>a credit of $</a:t>
            </a:r>
            <a:r>
              <a:rPr lang="en-US" sz="2600" dirty="0" smtClean="0">
                <a:latin typeface="Baskerville Old Face" panose="02020602080505020303" pitchFamily="18" charset="0"/>
                <a:cs typeface="Arial" panose="020B0604020202020204" pitchFamily="34" charset="0"/>
              </a:rPr>
              <a:t>500 at the </a:t>
            </a:r>
            <a:r>
              <a:rPr lang="en-US" sz="2600" dirty="0">
                <a:latin typeface="Baskerville Old Face" panose="02020602080505020303" pitchFamily="18" charset="0"/>
                <a:cs typeface="Arial" panose="020B0604020202020204" pitchFamily="34" charset="0"/>
              </a:rPr>
              <a:t>closing.  </a:t>
            </a:r>
            <a:endParaRPr lang="en-US" sz="2600" i="1" dirty="0" smtClean="0">
              <a:solidFill>
                <a:schemeClr val="accent1">
                  <a:lumMod val="50000"/>
                </a:schemeClr>
              </a:solidFill>
              <a:latin typeface="Arial" panose="020B0604020202020204" pitchFamily="34" charset="0"/>
              <a:cs typeface="Arial" panose="020B0604020202020204" pitchFamily="34" charset="0"/>
            </a:endParaRPr>
          </a:p>
          <a:p>
            <a:pPr lvl="1" algn="l">
              <a:spcBef>
                <a:spcPts val="0"/>
              </a:spcBef>
            </a:pPr>
            <a:r>
              <a:rPr lang="en-US" i="1" dirty="0">
                <a:solidFill>
                  <a:srgbClr val="1D9A78">
                    <a:lumMod val="50000"/>
                  </a:srgbClr>
                </a:solidFill>
                <a:latin typeface="Baskerville Old Face" panose="02020602080505020303" pitchFamily="18" charset="0"/>
              </a:rPr>
              <a:t>CGS §</a:t>
            </a:r>
            <a:r>
              <a:rPr lang="en-US" i="1" dirty="0" smtClean="0">
                <a:solidFill>
                  <a:srgbClr val="1D9A78">
                    <a:lumMod val="50000"/>
                  </a:srgbClr>
                </a:solidFill>
                <a:latin typeface="Baskerville Old Face" panose="02020602080505020303" pitchFamily="18" charset="0"/>
              </a:rPr>
              <a:t>20-327c</a:t>
            </a:r>
            <a:endParaRPr lang="en-US" i="1" dirty="0">
              <a:solidFill>
                <a:srgbClr val="1D9A78">
                  <a:lumMod val="50000"/>
                </a:srgbClr>
              </a:solidFill>
              <a:latin typeface="Baskerville Old Face" panose="02020602080505020303" pitchFamily="18" charset="0"/>
            </a:endParaRPr>
          </a:p>
          <a:p>
            <a:pPr lvl="1" algn="l">
              <a:spcBef>
                <a:spcPts val="0"/>
              </a:spcBef>
            </a:pPr>
            <a:endParaRPr lang="en-US" sz="2600" i="1" dirty="0">
              <a:solidFill>
                <a:schemeClr val="accent1">
                  <a:lumMod val="50000"/>
                </a:schemeClr>
              </a:solidFill>
            </a:endParaRPr>
          </a:p>
          <a:p>
            <a:pPr algn="l">
              <a:spcBef>
                <a:spcPts val="0"/>
              </a:spcBef>
            </a:pPr>
            <a:endParaRPr lang="en-US" sz="1800" dirty="0">
              <a:solidFill>
                <a:schemeClr val="tx1"/>
              </a:solidFill>
              <a:latin typeface="Calibri" panose="020F0502020204030204" pitchFamily="34" charset="0"/>
            </a:endParaRPr>
          </a:p>
          <a:p>
            <a:pPr algn="l"/>
            <a:endParaRPr lang="en-US" dirty="0">
              <a:solidFill>
                <a:schemeClr val="tx1"/>
              </a:solidFill>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rPr>
              <a:pPr fontAlgn="auto">
                <a:spcBef>
                  <a:spcPts val="0"/>
                </a:spcBef>
                <a:spcAft>
                  <a:spcPts val="0"/>
                </a:spcAft>
              </a:pPr>
              <a:t>16</a:t>
            </a:fld>
            <a:endParaRPr lang="en-US" sz="2000" dirty="0">
              <a:solidFill>
                <a:schemeClr val="tx1"/>
              </a:solidFill>
              <a:latin typeface="Baskerville Old Face" panose="020206020805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514" y="4222751"/>
            <a:ext cx="2133600" cy="2133600"/>
          </a:xfrm>
          <a:prstGeom prst="rect">
            <a:avLst/>
          </a:prstGeom>
        </p:spPr>
      </p:pic>
      <p:sp>
        <p:nvSpPr>
          <p:cNvPr id="7" name="Rectangle 6"/>
          <p:cNvSpPr/>
          <p:nvPr/>
        </p:nvSpPr>
        <p:spPr>
          <a:xfrm>
            <a:off x="174338" y="3623733"/>
            <a:ext cx="6782976" cy="400110"/>
          </a:xfrm>
          <a:prstGeom prst="rect">
            <a:avLst/>
          </a:prstGeom>
        </p:spPr>
        <p:txBody>
          <a:bodyPr wrap="square">
            <a:spAutoFit/>
          </a:bodyPr>
          <a:lstStyle/>
          <a:p>
            <a:pPr lvl="1"/>
            <a:endParaRPr lang="en-US" sz="2000" dirty="0">
              <a:solidFill>
                <a:schemeClr val="tx2">
                  <a:lumMod val="50000"/>
                </a:schemeClr>
              </a:solidFill>
            </a:endParaRPr>
          </a:p>
        </p:txBody>
      </p:sp>
      <p:pic>
        <p:nvPicPr>
          <p:cNvPr id="9"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38" y="160432"/>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77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1419497" y="204098"/>
            <a:ext cx="6533606" cy="539151"/>
          </a:xfrm>
        </p:spPr>
        <p:txBody>
          <a:bodyPr>
            <a:noAutofit/>
          </a:bodyPr>
          <a:lstStyle/>
          <a:p>
            <a:pPr lvl="0">
              <a:spcBef>
                <a:spcPts val="1000"/>
              </a:spcBef>
            </a:pPr>
            <a:r>
              <a:rPr lang="en-US" sz="3200" i="1" dirty="0" smtClean="0">
                <a:solidFill>
                  <a:schemeClr val="tx2">
                    <a:lumMod val="50000"/>
                  </a:schemeClr>
                </a:solidFill>
                <a:latin typeface="Baskerville Old Face" panose="02020602080505020303" pitchFamily="18" charset="0"/>
                <a:ea typeface="+mn-ea"/>
                <a:cs typeface="Arial" panose="020B0604020202020204" pitchFamily="34" charset="0"/>
              </a:rPr>
              <a:t>What are sellers required </a:t>
            </a:r>
            <a:r>
              <a:rPr lang="en-US" sz="3200" i="1" dirty="0">
                <a:solidFill>
                  <a:schemeClr val="tx2">
                    <a:lumMod val="50000"/>
                  </a:schemeClr>
                </a:solidFill>
                <a:latin typeface="Baskerville Old Face" panose="02020602080505020303" pitchFamily="18" charset="0"/>
                <a:ea typeface="+mn-ea"/>
                <a:cs typeface="Arial" panose="020B0604020202020204" pitchFamily="34" charset="0"/>
              </a:rPr>
              <a:t>to </a:t>
            </a:r>
            <a:r>
              <a:rPr lang="en-US" sz="3200" i="1" dirty="0" smtClean="0">
                <a:solidFill>
                  <a:schemeClr val="tx2">
                    <a:lumMod val="50000"/>
                  </a:schemeClr>
                </a:solidFill>
                <a:latin typeface="Baskerville Old Face" panose="02020602080505020303" pitchFamily="18" charset="0"/>
                <a:ea typeface="+mn-ea"/>
                <a:cs typeface="Arial" panose="020B0604020202020204" pitchFamily="34" charset="0"/>
              </a:rPr>
              <a:t>disclose?</a:t>
            </a:r>
            <a:endParaRPr lang="en-US" sz="3200" i="1" u="sng" dirty="0" smtClean="0">
              <a:solidFill>
                <a:schemeClr val="tx2">
                  <a:lumMod val="50000"/>
                </a:schemeClr>
              </a:solidFill>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114300" y="1305074"/>
            <a:ext cx="8915400" cy="4267200"/>
          </a:xfrm>
        </p:spPr>
        <p:txBody>
          <a:bodyPr>
            <a:normAutofit lnSpcReduction="10000"/>
          </a:bodyPr>
          <a:lstStyle/>
          <a:p>
            <a:pPr marL="0" indent="0">
              <a:buNone/>
            </a:pPr>
            <a:endParaRPr lang="en-US" sz="2000" dirty="0">
              <a:solidFill>
                <a:schemeClr val="tx1"/>
              </a:solidFill>
            </a:endParaRPr>
          </a:p>
          <a:p>
            <a:pPr>
              <a:spcBef>
                <a:spcPts val="0"/>
              </a:spcBef>
              <a:buFont typeface="Wingdings" charset="2"/>
              <a:buChar char="ü"/>
            </a:pPr>
            <a:r>
              <a:rPr lang="en-US" dirty="0" smtClean="0">
                <a:latin typeface="Baskerville Old Face" panose="02020602080505020303" pitchFamily="18" charset="0"/>
                <a:cs typeface="Arial"/>
              </a:rPr>
              <a:t>heating, air conditioning,</a:t>
            </a:r>
            <a:r>
              <a:rPr lang="en-US" dirty="0">
                <a:latin typeface="Baskerville Old Face" panose="02020602080505020303" pitchFamily="18" charset="0"/>
                <a:cs typeface="Arial"/>
              </a:rPr>
              <a:t> </a:t>
            </a:r>
            <a:r>
              <a:rPr lang="en-US" dirty="0" smtClean="0">
                <a:latin typeface="Baskerville Old Face" panose="02020602080505020303" pitchFamily="18" charset="0"/>
                <a:cs typeface="Arial"/>
              </a:rPr>
              <a:t>electrical, and plumbing problems</a:t>
            </a:r>
          </a:p>
          <a:p>
            <a:pPr marL="0" indent="0">
              <a:spcBef>
                <a:spcPts val="0"/>
              </a:spcBef>
              <a:buFont typeface="Wingdings" panose="05000000000000000000" pitchFamily="2" charset="2"/>
              <a:buChar char="Ø"/>
            </a:pPr>
            <a:endParaRPr lang="en-US" dirty="0">
              <a:latin typeface="Baskerville Old Face" panose="02020602080505020303" pitchFamily="18" charset="0"/>
              <a:cs typeface="Arial"/>
            </a:endParaRPr>
          </a:p>
          <a:p>
            <a:pPr>
              <a:spcBef>
                <a:spcPts val="0"/>
              </a:spcBef>
              <a:buFont typeface="Wingdings" charset="2"/>
              <a:buChar char="ü"/>
            </a:pPr>
            <a:r>
              <a:rPr lang="en-US" dirty="0" smtClean="0">
                <a:latin typeface="Baskerville Old Face" panose="02020602080505020303" pitchFamily="18" charset="0"/>
                <a:cs typeface="Arial"/>
              </a:rPr>
              <a:t>asbestos</a:t>
            </a:r>
            <a:r>
              <a:rPr lang="en-US" dirty="0">
                <a:latin typeface="Baskerville Old Face" panose="02020602080505020303" pitchFamily="18" charset="0"/>
                <a:cs typeface="Arial"/>
              </a:rPr>
              <a:t>, lead paint, </a:t>
            </a:r>
            <a:r>
              <a:rPr lang="en-US" dirty="0" smtClean="0">
                <a:latin typeface="Baskerville Old Face" panose="02020602080505020303" pitchFamily="18" charset="0"/>
                <a:cs typeface="Arial"/>
              </a:rPr>
              <a:t>radon, termites</a:t>
            </a:r>
          </a:p>
          <a:p>
            <a:pPr marL="0" indent="0">
              <a:spcBef>
                <a:spcPts val="0"/>
              </a:spcBef>
              <a:buFont typeface="Wingdings" panose="05000000000000000000" pitchFamily="2" charset="2"/>
              <a:buChar char="Ø"/>
            </a:pPr>
            <a:endParaRPr lang="en-US" dirty="0">
              <a:latin typeface="Baskerville Old Face" panose="02020602080505020303" pitchFamily="18" charset="0"/>
              <a:cs typeface="Arial"/>
            </a:endParaRPr>
          </a:p>
          <a:p>
            <a:pPr>
              <a:spcBef>
                <a:spcPts val="0"/>
              </a:spcBef>
              <a:buFont typeface="Wingdings" charset="2"/>
              <a:buChar char="ü"/>
            </a:pPr>
            <a:r>
              <a:rPr lang="en-US" dirty="0" smtClean="0">
                <a:latin typeface="Baskerville Old Face" panose="02020602080505020303" pitchFamily="18" charset="0"/>
                <a:cs typeface="Arial"/>
              </a:rPr>
              <a:t>municipal </a:t>
            </a:r>
            <a:r>
              <a:rPr lang="en-US" dirty="0" smtClean="0">
                <a:latin typeface="Baskerville Old Face" panose="02020602080505020303" pitchFamily="18" charset="0"/>
                <a:cs typeface="Arial"/>
              </a:rPr>
              <a:t>assessments, including </a:t>
            </a:r>
            <a:r>
              <a:rPr lang="en-US" dirty="0" smtClean="0">
                <a:latin typeface="Baskerville Old Face" panose="02020602080505020303" pitchFamily="18" charset="0"/>
                <a:cs typeface="Arial"/>
              </a:rPr>
              <a:t>water </a:t>
            </a:r>
            <a:r>
              <a:rPr lang="en-US" dirty="0">
                <a:latin typeface="Baskerville Old Face" panose="02020602080505020303" pitchFamily="18" charset="0"/>
                <a:cs typeface="Arial"/>
              </a:rPr>
              <a:t>and sewer </a:t>
            </a:r>
            <a:r>
              <a:rPr lang="en-US" dirty="0" smtClean="0">
                <a:latin typeface="Baskerville Old Face" panose="02020602080505020303" pitchFamily="18" charset="0"/>
                <a:cs typeface="Arial"/>
              </a:rPr>
              <a:t>charges</a:t>
            </a:r>
          </a:p>
          <a:p>
            <a:pPr marL="0" indent="0">
              <a:spcBef>
                <a:spcPts val="0"/>
              </a:spcBef>
              <a:buFont typeface="Wingdings" panose="05000000000000000000" pitchFamily="2" charset="2"/>
              <a:buChar char="Ø"/>
            </a:pPr>
            <a:endParaRPr lang="en-US" dirty="0">
              <a:latin typeface="Baskerville Old Face" panose="02020602080505020303" pitchFamily="18" charset="0"/>
              <a:cs typeface="Arial"/>
            </a:endParaRPr>
          </a:p>
          <a:p>
            <a:pPr>
              <a:spcBef>
                <a:spcPts val="0"/>
              </a:spcBef>
              <a:buFont typeface="Wingdings" charset="2"/>
              <a:buChar char="ü"/>
            </a:pPr>
            <a:r>
              <a:rPr lang="en-US" dirty="0" smtClean="0">
                <a:latin typeface="Baskerville Old Face" panose="02020602080505020303" pitchFamily="18" charset="0"/>
                <a:cs typeface="Arial"/>
              </a:rPr>
              <a:t>leased </a:t>
            </a:r>
            <a:r>
              <a:rPr lang="en-US" dirty="0">
                <a:latin typeface="Baskerville Old Face" panose="02020602080505020303" pitchFamily="18" charset="0"/>
                <a:cs typeface="Arial"/>
              </a:rPr>
              <a:t>items, including water heaters and </a:t>
            </a:r>
            <a:r>
              <a:rPr lang="en-US" dirty="0" smtClean="0">
                <a:latin typeface="Baskerville Old Face" panose="02020602080505020303" pitchFamily="18" charset="0"/>
                <a:cs typeface="Arial"/>
              </a:rPr>
              <a:t>appliances </a:t>
            </a:r>
          </a:p>
          <a:p>
            <a:pPr marL="0" indent="0">
              <a:spcBef>
                <a:spcPts val="0"/>
              </a:spcBef>
              <a:buFont typeface="Wingdings" panose="05000000000000000000" pitchFamily="2" charset="2"/>
              <a:buChar char="Ø"/>
            </a:pPr>
            <a:endParaRPr lang="en-US" dirty="0">
              <a:latin typeface="Baskerville Old Face" panose="02020602080505020303" pitchFamily="18" charset="0"/>
              <a:cs typeface="Arial"/>
            </a:endParaRPr>
          </a:p>
          <a:p>
            <a:pPr>
              <a:spcBef>
                <a:spcPts val="0"/>
              </a:spcBef>
              <a:buFont typeface="Wingdings" charset="2"/>
              <a:buChar char="ü"/>
            </a:pPr>
            <a:r>
              <a:rPr lang="en-US" dirty="0" smtClean="0">
                <a:latin typeface="Baskerville Old Face" panose="02020602080505020303" pitchFamily="18" charset="0"/>
                <a:cs typeface="Arial"/>
              </a:rPr>
              <a:t>structural or land use problems</a:t>
            </a:r>
          </a:p>
          <a:p>
            <a:pPr marL="0" indent="0">
              <a:spcBef>
                <a:spcPts val="0"/>
              </a:spcBef>
              <a:buNone/>
            </a:pPr>
            <a:endParaRPr lang="en-US" dirty="0">
              <a:latin typeface="Baskerville Old Face" panose="02020602080505020303" pitchFamily="18" charset="0"/>
              <a:cs typeface="Arial"/>
            </a:endParaRPr>
          </a:p>
          <a:p>
            <a:pPr>
              <a:spcBef>
                <a:spcPts val="0"/>
              </a:spcBef>
              <a:buFont typeface="Wingdings" charset="2"/>
              <a:buChar char="ü"/>
            </a:pPr>
            <a:r>
              <a:rPr lang="en-US" dirty="0" smtClean="0">
                <a:latin typeface="Baskerville Old Face" panose="02020602080505020303" pitchFamily="18" charset="0"/>
                <a:cs typeface="Arial"/>
              </a:rPr>
              <a:t>if the property </a:t>
            </a:r>
            <a:r>
              <a:rPr lang="en-US" dirty="0">
                <a:latin typeface="Baskerville Old Face" panose="02020602080505020303" pitchFamily="18" charset="0"/>
                <a:cs typeface="Arial"/>
              </a:rPr>
              <a:t>is in </a:t>
            </a:r>
            <a:r>
              <a:rPr lang="en-US" dirty="0" smtClean="0">
                <a:latin typeface="Baskerville Old Face" panose="02020602080505020303" pitchFamily="18" charset="0"/>
                <a:cs typeface="Arial"/>
              </a:rPr>
              <a:t>a historic district</a:t>
            </a:r>
            <a:endParaRPr lang="en-US" dirty="0">
              <a:latin typeface="Baskerville Old Face" panose="02020602080505020303" pitchFamily="18" charset="0"/>
              <a:cs typeface="Arial"/>
            </a:endParaRPr>
          </a:p>
          <a:p>
            <a:pPr marL="457200" lvl="1" indent="0">
              <a:buNone/>
            </a:pPr>
            <a:endParaRPr lang="en-US" sz="2400" dirty="0"/>
          </a:p>
          <a:p>
            <a:pPr marL="800100" lvl="1" indent="-342900">
              <a:buFont typeface="+mj-lt"/>
              <a:buAutoNum type="arabicPeriod"/>
            </a:pPr>
            <a:endParaRPr lang="en-US" sz="2400" dirty="0"/>
          </a:p>
          <a:p>
            <a:pPr marL="0" indent="0" eaLnBrk="1" hangingPunct="1">
              <a:lnSpc>
                <a:spcPct val="90000"/>
              </a:lnSpc>
              <a:buNone/>
            </a:pPr>
            <a:endParaRPr lang="en-US" dirty="0" smtClean="0"/>
          </a:p>
        </p:txBody>
      </p:sp>
      <p:sp>
        <p:nvSpPr>
          <p:cNvPr id="8195"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819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F4C0B-A212-4554-AE21-BDA48AE085BC}" type="slidenum">
              <a:rPr lang="en-US" sz="2000">
                <a:latin typeface="Baskerville Old Face" panose="02020602080505020303" pitchFamily="18" charset="0"/>
              </a:rPr>
              <a:pPr eaLnBrk="1" hangingPunct="1"/>
              <a:t>17</a:t>
            </a:fld>
            <a:endParaRPr lang="en-US" sz="2000" dirty="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0" y="4114800"/>
            <a:ext cx="2324100" cy="1971675"/>
          </a:xfrm>
          <a:prstGeom prst="rect">
            <a:avLst/>
          </a:prstGeom>
        </p:spPr>
      </p:pic>
      <p:pic>
        <p:nvPicPr>
          <p:cNvPr id="8"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1925"/>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3827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999"/>
                                          </p:stCondLst>
                                        </p:cTn>
                                        <p:tgtEl>
                                          <p:spTgt spid="8200">
                                            <p:txEl>
                                              <p:pRg st="1" end="1"/>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500"/>
                                  </p:stCondLst>
                                  <p:childTnLst>
                                    <p:set>
                                      <p:cBhvr>
                                        <p:cTn id="9" dur="1" fill="hold">
                                          <p:stCondLst>
                                            <p:cond delay="999"/>
                                          </p:stCondLst>
                                        </p:cTn>
                                        <p:tgtEl>
                                          <p:spTgt spid="8200">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999"/>
                                          </p:stCondLst>
                                        </p:cTn>
                                        <p:tgtEl>
                                          <p:spTgt spid="8200">
                                            <p:txEl>
                                              <p:pRg st="5" end="5"/>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500"/>
                                  </p:stCondLst>
                                  <p:childTnLst>
                                    <p:set>
                                      <p:cBhvr>
                                        <p:cTn id="15" dur="1" fill="hold">
                                          <p:stCondLst>
                                            <p:cond delay="999"/>
                                          </p:stCondLst>
                                        </p:cTn>
                                        <p:tgtEl>
                                          <p:spTgt spid="8200">
                                            <p:txEl>
                                              <p:pRg st="7" end="7"/>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500"/>
                                  </p:stCondLst>
                                  <p:childTnLst>
                                    <p:set>
                                      <p:cBhvr>
                                        <p:cTn id="18" dur="1" fill="hold">
                                          <p:stCondLst>
                                            <p:cond delay="999"/>
                                          </p:stCondLst>
                                        </p:cTn>
                                        <p:tgtEl>
                                          <p:spTgt spid="8200">
                                            <p:txEl>
                                              <p:pRg st="9" end="9"/>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500"/>
                                  </p:stCondLst>
                                  <p:childTnLst>
                                    <p:set>
                                      <p:cBhvr>
                                        <p:cTn id="21" dur="1" fill="hold">
                                          <p:stCondLst>
                                            <p:cond delay="999"/>
                                          </p:stCondLst>
                                        </p:cTn>
                                        <p:tgtEl>
                                          <p:spTgt spid="8200">
                                            <p:txEl>
                                              <p:pRg st="11" end="11"/>
                                            </p:txEl>
                                          </p:spTgt>
                                        </p:tgtEl>
                                        <p:attrNameLst>
                                          <p:attrName>style.visibility</p:attrName>
                                        </p:attrNameLst>
                                      </p:cBhvr>
                                      <p:to>
                                        <p:strVal val="visible"/>
                                      </p:to>
                                    </p:set>
                                  </p:childTnLst>
                                </p:cTn>
                              </p:par>
                            </p:childTnLst>
                          </p:cTn>
                        </p:par>
                        <p:par>
                          <p:cTn id="22" fill="hold">
                            <p:stCondLst>
                              <p:cond delay="9000"/>
                            </p:stCondLst>
                            <p:childTnLst>
                              <p:par>
                                <p:cTn id="23" presetID="45"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171450" y="128201"/>
            <a:ext cx="8801100" cy="866753"/>
          </a:xfrm>
        </p:spPr>
        <p:txBody>
          <a:bodyPr>
            <a:noAutofit/>
          </a:bodyPr>
          <a:lstStyle/>
          <a:p>
            <a:r>
              <a:rPr lang="en-US" sz="2800" i="1" dirty="0" smtClean="0">
                <a:latin typeface="Baskerville Old Face" panose="02020602080505020303" pitchFamily="18" charset="0"/>
                <a:cs typeface="Arial" panose="020B0604020202020204" pitchFamily="34" charset="0"/>
              </a:rPr>
              <a:t>What’s the law on</a:t>
            </a:r>
            <a:r>
              <a:rPr lang="en-US" sz="2800" i="1" dirty="0" smtClean="0">
                <a:effectLst/>
                <a:latin typeface="Baskerville Old Face" panose="02020602080505020303" pitchFamily="18" charset="0"/>
                <a:cs typeface="Arial" panose="020B0604020202020204" pitchFamily="34" charset="0"/>
              </a:rPr>
              <a:t> residential </a:t>
            </a:r>
            <a:r>
              <a:rPr lang="en-US" sz="2800" i="1" dirty="0" smtClean="0">
                <a:latin typeface="Baskerville Old Face" panose="02020602080505020303" pitchFamily="18" charset="0"/>
                <a:cs typeface="Arial" panose="020B0604020202020204" pitchFamily="34" charset="0"/>
              </a:rPr>
              <a:t>p</a:t>
            </a:r>
            <a:r>
              <a:rPr lang="en-US" sz="2800" i="1" dirty="0" smtClean="0">
                <a:effectLst/>
                <a:latin typeface="Baskerville Old Face" panose="02020602080505020303" pitchFamily="18" charset="0"/>
                <a:cs typeface="Arial" panose="020B0604020202020204" pitchFamily="34" charset="0"/>
              </a:rPr>
              <a:t>roperty </a:t>
            </a:r>
            <a:r>
              <a:rPr lang="en-US" sz="2800" i="1" dirty="0">
                <a:latin typeface="Baskerville Old Face" panose="02020602080505020303" pitchFamily="18" charset="0"/>
                <a:cs typeface="Arial" panose="020B0604020202020204" pitchFamily="34" charset="0"/>
              </a:rPr>
              <a:t>c</a:t>
            </a:r>
            <a:r>
              <a:rPr lang="en-US" sz="2800" i="1" dirty="0" smtClean="0">
                <a:effectLst/>
                <a:latin typeface="Baskerville Old Face" panose="02020602080505020303" pitchFamily="18" charset="0"/>
                <a:cs typeface="Arial" panose="020B0604020202020204" pitchFamily="34" charset="0"/>
              </a:rPr>
              <a:t>ondition disclosures?</a:t>
            </a:r>
            <a:r>
              <a:rPr lang="en-US" sz="2800" i="1" dirty="0" smtClean="0">
                <a:latin typeface="Baskerville Old Face" panose="02020602080505020303" pitchFamily="18" charset="0"/>
                <a:cs typeface="Arial" panose="020B0604020202020204" pitchFamily="34" charset="0"/>
              </a:rPr>
              <a:t> </a:t>
            </a:r>
            <a:endParaRPr lang="en-US" sz="2800" dirty="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314325" y="2379526"/>
            <a:ext cx="8515350" cy="3621861"/>
          </a:xfrm>
        </p:spPr>
        <p:txBody>
          <a:bodyPr>
            <a:normAutofit/>
          </a:bodyPr>
          <a:lstStyle/>
          <a:p>
            <a:pPr marL="0" indent="0">
              <a:lnSpc>
                <a:spcPct val="100000"/>
              </a:lnSpc>
              <a:spcBef>
                <a:spcPts val="0"/>
              </a:spcBef>
              <a:buNone/>
            </a:pPr>
            <a:r>
              <a:rPr lang="en-US" dirty="0">
                <a:latin typeface="Baskerville Old Face" panose="02020602080505020303" pitchFamily="18" charset="0"/>
              </a:rPr>
              <a:t>Disclosures must be accurate and complete, or </a:t>
            </a:r>
            <a:r>
              <a:rPr lang="en-US" dirty="0" smtClean="0">
                <a:latin typeface="Baskerville Old Face" panose="02020602080505020303" pitchFamily="18" charset="0"/>
              </a:rPr>
              <a:t>the seller </a:t>
            </a:r>
            <a:r>
              <a:rPr lang="en-US" dirty="0">
                <a:latin typeface="Baskerville Old Face" panose="02020602080505020303" pitchFamily="18" charset="0"/>
              </a:rPr>
              <a:t>may be liable </a:t>
            </a:r>
            <a:r>
              <a:rPr lang="en-US" dirty="0" smtClean="0">
                <a:latin typeface="Baskerville Old Face" panose="02020602080505020303" pitchFamily="18" charset="0"/>
              </a:rPr>
              <a:t>to the </a:t>
            </a:r>
            <a:r>
              <a:rPr lang="en-US" dirty="0">
                <a:latin typeface="Baskerville Old Face" panose="02020602080505020303" pitchFamily="18" charset="0"/>
              </a:rPr>
              <a:t>buyer for </a:t>
            </a:r>
            <a:r>
              <a:rPr lang="en-US" dirty="0" smtClean="0">
                <a:latin typeface="Baskerville Old Face" panose="02020602080505020303" pitchFamily="18" charset="0"/>
              </a:rPr>
              <a:t>damages.</a:t>
            </a:r>
          </a:p>
          <a:p>
            <a:pPr marL="0" indent="0">
              <a:lnSpc>
                <a:spcPct val="100000"/>
              </a:lnSpc>
              <a:spcBef>
                <a:spcPts val="0"/>
              </a:spcBef>
              <a:buNone/>
            </a:pPr>
            <a:r>
              <a:rPr lang="en-US" dirty="0" smtClean="0">
                <a:latin typeface="Baskerville Old Face" panose="02020602080505020303" pitchFamily="18" charset="0"/>
              </a:rPr>
              <a:t>  </a:t>
            </a:r>
            <a:endParaRPr lang="en-US" dirty="0" smtClean="0">
              <a:latin typeface="Baskerville Old Face" panose="02020602080505020303" pitchFamily="18" charset="0"/>
              <a:cs typeface="Arial" panose="020B0604020202020204" pitchFamily="34" charset="0"/>
            </a:endParaRPr>
          </a:p>
          <a:p>
            <a:pPr marL="0" indent="0">
              <a:buNone/>
            </a:pPr>
            <a:r>
              <a:rPr lang="en-US" dirty="0" smtClean="0">
                <a:latin typeface="Baskerville Old Face" panose="02020602080505020303" pitchFamily="18" charset="0"/>
                <a:cs typeface="Arial" panose="020B0604020202020204" pitchFamily="34" charset="0"/>
              </a:rPr>
              <a:t>If the seller and buyer cannot agree on the cost of repairs, the closing may be called off in accordance with the purchase and sale agreement.</a:t>
            </a:r>
          </a:p>
          <a:p>
            <a:pPr marL="0" indent="0">
              <a:lnSpc>
                <a:spcPct val="90000"/>
              </a:lnSpc>
              <a:buNone/>
            </a:pPr>
            <a:endParaRPr lang="en-US" i="1" dirty="0" smtClean="0">
              <a:solidFill>
                <a:schemeClr val="tx2">
                  <a:lumMod val="50000"/>
                </a:schemeClr>
              </a:solidFill>
              <a:latin typeface="Baskerville Old Face" panose="02020602080505020303" pitchFamily="18" charset="0"/>
            </a:endParaRPr>
          </a:p>
          <a:p>
            <a:pPr marL="0" lvl="0" indent="0">
              <a:lnSpc>
                <a:spcPct val="100000"/>
              </a:lnSpc>
              <a:spcBef>
                <a:spcPts val="0"/>
              </a:spcBef>
              <a:buNone/>
            </a:pPr>
            <a:r>
              <a:rPr lang="en-US" sz="2000" i="1" dirty="0">
                <a:solidFill>
                  <a:schemeClr val="accent1">
                    <a:lumMod val="50000"/>
                  </a:schemeClr>
                </a:solidFill>
                <a:latin typeface="Baskerville Old Face" panose="02020602080505020303" pitchFamily="18" charset="0"/>
              </a:rPr>
              <a:t>CGS §20-327b(d)(2)(D)</a:t>
            </a:r>
          </a:p>
        </p:txBody>
      </p:sp>
      <p:sp>
        <p:nvSpPr>
          <p:cNvPr id="8195"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819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F4C0B-A212-4554-AE21-BDA48AE085BC}" type="slidenum">
              <a:rPr lang="en-US" sz="2000">
                <a:latin typeface="Baskerville Old Face" panose="02020602080505020303" pitchFamily="18" charset="0"/>
              </a:rPr>
              <a:pPr eaLnBrk="1" hangingPunct="1"/>
              <a:t>18</a:t>
            </a:fld>
            <a:endParaRPr lang="en-US" sz="2000" dirty="0">
              <a:latin typeface="Baskerville Old Face" panose="020206020805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994955"/>
            <a:ext cx="1295400" cy="1295400"/>
          </a:xfrm>
          <a:prstGeom prst="rect">
            <a:avLst/>
          </a:prstGeom>
        </p:spPr>
      </p:pic>
    </p:spTree>
    <p:extLst>
      <p:ext uri="{BB962C8B-B14F-4D97-AF65-F5344CB8AC3E}">
        <p14:creationId xmlns:p14="http://schemas.microsoft.com/office/powerpoint/2010/main" val="19419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20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8200">
                                            <p:txEl>
                                              <p:pRg st="1" end="1"/>
                                            </p:txEl>
                                          </p:spTgt>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8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690290" y="113213"/>
            <a:ext cx="7677150" cy="766354"/>
          </a:xfrm>
        </p:spPr>
        <p:txBody>
          <a:bodyPr>
            <a:noAutofit/>
          </a:bodyPr>
          <a:lstStyle/>
          <a:p>
            <a:r>
              <a:rPr lang="en-US" sz="3200" i="1" dirty="0" smtClean="0">
                <a:latin typeface="Baskerville Old Face" panose="02020602080505020303" pitchFamily="18" charset="0"/>
                <a:cs typeface="Arial" panose="020B0604020202020204" pitchFamily="34" charset="0"/>
              </a:rPr>
              <a:t>What recourse do buyers have against sellers</a:t>
            </a:r>
            <a:r>
              <a:rPr lang="en-US" sz="3200" i="1" dirty="0" smtClean="0">
                <a:effectLst/>
                <a:latin typeface="Baskerville Old Face" panose="02020602080505020303" pitchFamily="18" charset="0"/>
                <a:cs typeface="Arial" panose="020B0604020202020204" pitchFamily="34" charset="0"/>
              </a:rPr>
              <a:t>?</a:t>
            </a:r>
            <a:r>
              <a:rPr lang="en-US" sz="3200" i="1" dirty="0" smtClean="0">
                <a:latin typeface="Baskerville Old Face" panose="02020602080505020303" pitchFamily="18" charset="0"/>
                <a:cs typeface="Arial" panose="020B0604020202020204" pitchFamily="34" charset="0"/>
              </a:rPr>
              <a:t> </a:t>
            </a:r>
            <a:endParaRPr lang="en-US" sz="3200" dirty="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690562" y="2503714"/>
            <a:ext cx="7762875" cy="3621861"/>
          </a:xfrm>
        </p:spPr>
        <p:txBody>
          <a:bodyPr>
            <a:normAutofit/>
          </a:bodyPr>
          <a:lstStyle/>
          <a:p>
            <a:pPr marL="0" indent="0">
              <a:buNone/>
            </a:pPr>
            <a:r>
              <a:rPr lang="en-US" sz="3200" i="1" dirty="0" smtClean="0">
                <a:solidFill>
                  <a:schemeClr val="tx2">
                    <a:lumMod val="50000"/>
                  </a:schemeClr>
                </a:solidFill>
                <a:latin typeface="Baskerville Old Face" panose="02020602080505020303" pitchFamily="18" charset="0"/>
              </a:rPr>
              <a:t>Buyers </a:t>
            </a:r>
            <a:r>
              <a:rPr lang="en-US" sz="3200" i="1" dirty="0">
                <a:solidFill>
                  <a:schemeClr val="tx2">
                    <a:lumMod val="50000"/>
                  </a:schemeClr>
                </a:solidFill>
                <a:latin typeface="Baskerville Old Face" panose="02020602080505020303" pitchFamily="18" charset="0"/>
              </a:rPr>
              <a:t>may file a lawsuit against </a:t>
            </a:r>
            <a:r>
              <a:rPr lang="en-US" sz="3200" i="1" dirty="0" smtClean="0">
                <a:solidFill>
                  <a:schemeClr val="tx2">
                    <a:lumMod val="50000"/>
                  </a:schemeClr>
                </a:solidFill>
                <a:latin typeface="Baskerville Old Face" panose="02020602080505020303" pitchFamily="18" charset="0"/>
              </a:rPr>
              <a:t>sellers </a:t>
            </a:r>
            <a:r>
              <a:rPr lang="en-US" sz="3200" i="1" dirty="0">
                <a:solidFill>
                  <a:schemeClr val="tx2">
                    <a:lumMod val="50000"/>
                  </a:schemeClr>
                </a:solidFill>
                <a:latin typeface="Baskerville Old Face" panose="02020602080505020303" pitchFamily="18" charset="0"/>
              </a:rPr>
              <a:t>for:</a:t>
            </a:r>
          </a:p>
          <a:p>
            <a:pPr marL="0" indent="0">
              <a:buNone/>
            </a:pPr>
            <a:r>
              <a:rPr lang="en-US" sz="3200" i="1" dirty="0">
                <a:solidFill>
                  <a:schemeClr val="tx2">
                    <a:lumMod val="50000"/>
                  </a:schemeClr>
                </a:solidFill>
                <a:latin typeface="Baskerville Old Face" panose="02020602080505020303" pitchFamily="18" charset="0"/>
              </a:rPr>
              <a:t>1.  negligent misrepresentations</a:t>
            </a:r>
          </a:p>
          <a:p>
            <a:pPr marL="0" indent="0">
              <a:buNone/>
            </a:pPr>
            <a:r>
              <a:rPr lang="en-US" sz="3200" i="1" dirty="0">
                <a:solidFill>
                  <a:schemeClr val="tx2">
                    <a:lumMod val="50000"/>
                  </a:schemeClr>
                </a:solidFill>
                <a:latin typeface="Baskerville Old Face" panose="02020602080505020303" pitchFamily="18" charset="0"/>
              </a:rPr>
              <a:t>2.  intentional misrepresentations</a:t>
            </a:r>
          </a:p>
          <a:p>
            <a:pPr marL="0" indent="0">
              <a:buNone/>
            </a:pPr>
            <a:r>
              <a:rPr lang="en-US" sz="3200" i="1" dirty="0">
                <a:solidFill>
                  <a:schemeClr val="tx2">
                    <a:lumMod val="50000"/>
                  </a:schemeClr>
                </a:solidFill>
                <a:latin typeface="Baskerville Old Face" panose="02020602080505020303" pitchFamily="18" charset="0"/>
              </a:rPr>
              <a:t>3.  nondisclosure of material facts</a:t>
            </a:r>
          </a:p>
          <a:p>
            <a:pPr marL="0" indent="0">
              <a:lnSpc>
                <a:spcPct val="90000"/>
              </a:lnSpc>
              <a:buNone/>
            </a:pPr>
            <a:endParaRPr lang="en-US" sz="3200" i="1" dirty="0" smtClean="0">
              <a:solidFill>
                <a:schemeClr val="tx2">
                  <a:lumMod val="50000"/>
                </a:schemeClr>
              </a:solidFill>
              <a:latin typeface="Baskerville Old Face" panose="02020602080505020303" pitchFamily="18" charset="0"/>
            </a:endParaRPr>
          </a:p>
        </p:txBody>
      </p:sp>
      <p:sp>
        <p:nvSpPr>
          <p:cNvPr id="8195"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819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F4C0B-A212-4554-AE21-BDA48AE085BC}" type="slidenum">
              <a:rPr lang="en-US" sz="2000">
                <a:latin typeface="Baskerville Old Face" panose="02020602080505020303" pitchFamily="18" charset="0"/>
              </a:rPr>
              <a:pPr eaLnBrk="1" hangingPunct="1"/>
              <a:t>19</a:t>
            </a:fld>
            <a:endParaRPr lang="en-US" sz="2000" dirty="0">
              <a:latin typeface="Baskerville Old Face" panose="020206020805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994955"/>
            <a:ext cx="1295400" cy="1295400"/>
          </a:xfrm>
          <a:prstGeom prst="rect">
            <a:avLst/>
          </a:prstGeom>
        </p:spPr>
      </p:pic>
    </p:spTree>
    <p:extLst>
      <p:ext uri="{BB962C8B-B14F-4D97-AF65-F5344CB8AC3E}">
        <p14:creationId xmlns:p14="http://schemas.microsoft.com/office/powerpoint/2010/main" val="2511550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2</a:t>
            </a:fld>
            <a:endParaRPr lang="en-US" sz="2000" dirty="0">
              <a:solidFill>
                <a:schemeClr val="tx1"/>
              </a:solidFill>
              <a:latin typeface="Baskerville Old Face" panose="02020602080505020303" pitchFamily="18" charset="0"/>
            </a:endParaRPr>
          </a:p>
        </p:txBody>
      </p:sp>
      <p:sp>
        <p:nvSpPr>
          <p:cNvPr id="5" name="Rectangle 4"/>
          <p:cNvSpPr/>
          <p:nvPr/>
        </p:nvSpPr>
        <p:spPr>
          <a:xfrm>
            <a:off x="152400" y="76200"/>
            <a:ext cx="8534400" cy="2492990"/>
          </a:xfrm>
          <a:prstGeom prst="rect">
            <a:avLst/>
          </a:prstGeom>
        </p:spPr>
        <p:txBody>
          <a:bodyPr wrap="square">
            <a:spAutoFit/>
          </a:bodyPr>
          <a:lstStyle/>
          <a:p>
            <a:pPr algn="ctr"/>
            <a:r>
              <a:rPr lang="en-US" sz="2800" i="1" dirty="0" smtClean="0">
                <a:solidFill>
                  <a:prstClr val="black"/>
                </a:solidFill>
                <a:latin typeface="Berlin Sans FB" panose="020E0602020502020306" pitchFamily="34" charset="0"/>
                <a:ea typeface="+mj-ea"/>
                <a:cs typeface="Arial" pitchFamily="34" charset="0"/>
              </a:rPr>
              <a:t>This </a:t>
            </a:r>
            <a:r>
              <a:rPr lang="en-US" sz="2800" i="1" dirty="0">
                <a:solidFill>
                  <a:prstClr val="black"/>
                </a:solidFill>
                <a:latin typeface="Berlin Sans FB" panose="020E0602020502020306" pitchFamily="34" charset="0"/>
                <a:ea typeface="+mj-ea"/>
                <a:cs typeface="Arial" pitchFamily="34" charset="0"/>
              </a:rPr>
              <a:t>course was developed by  the:</a:t>
            </a:r>
            <a:br>
              <a:rPr lang="en-US" sz="2800" i="1" dirty="0">
                <a:solidFill>
                  <a:prstClr val="black"/>
                </a:solidFill>
                <a:latin typeface="Berlin Sans FB" panose="020E0602020502020306" pitchFamily="34" charset="0"/>
                <a:ea typeface="+mj-ea"/>
                <a:cs typeface="Arial" pitchFamily="34" charset="0"/>
              </a:rPr>
            </a:br>
            <a:r>
              <a:rPr lang="en-US" sz="2800" i="1" dirty="0">
                <a:solidFill>
                  <a:prstClr val="black"/>
                </a:solidFill>
                <a:effectLst>
                  <a:outerShdw blurRad="38100" dist="38100" dir="2700000" algn="tl">
                    <a:srgbClr val="000000">
                      <a:alpha val="43137"/>
                    </a:srgbClr>
                  </a:outerShdw>
                </a:effectLst>
                <a:ea typeface="+mj-ea"/>
                <a:cs typeface="Arial" pitchFamily="34" charset="0"/>
              </a:rPr>
              <a:t/>
            </a:r>
            <a:br>
              <a:rPr lang="en-US" sz="2800" i="1" dirty="0">
                <a:solidFill>
                  <a:prstClr val="black"/>
                </a:solidFill>
                <a:effectLst>
                  <a:outerShdw blurRad="38100" dist="38100" dir="2700000" algn="tl">
                    <a:srgbClr val="000000">
                      <a:alpha val="43137"/>
                    </a:srgbClr>
                  </a:outerShdw>
                </a:effectLst>
                <a:ea typeface="+mj-ea"/>
                <a:cs typeface="Arial" pitchFamily="34" charset="0"/>
              </a:rPr>
            </a:br>
            <a:r>
              <a:rPr lang="en-US" sz="2800" i="1" dirty="0">
                <a:solidFill>
                  <a:prstClr val="black"/>
                </a:solidFill>
                <a:effectLst>
                  <a:outerShdw blurRad="38100" dist="38100" dir="2700000" algn="tl">
                    <a:srgbClr val="000000">
                      <a:alpha val="43137"/>
                    </a:srgbClr>
                  </a:outerShdw>
                </a:effectLst>
                <a:ea typeface="+mj-ea"/>
                <a:cs typeface="Arial" pitchFamily="34" charset="0"/>
              </a:rPr>
              <a:t/>
            </a:r>
            <a:br>
              <a:rPr lang="en-US" sz="2800" i="1" dirty="0">
                <a:solidFill>
                  <a:prstClr val="black"/>
                </a:solidFill>
                <a:effectLst>
                  <a:outerShdw blurRad="38100" dist="38100" dir="2700000" algn="tl">
                    <a:srgbClr val="000000">
                      <a:alpha val="43137"/>
                    </a:srgbClr>
                  </a:outerShdw>
                </a:effectLst>
                <a:ea typeface="+mj-ea"/>
                <a:cs typeface="Arial" pitchFamily="34" charset="0"/>
              </a:rPr>
            </a:br>
            <a:r>
              <a:rPr lang="en-US" sz="2400" i="1" dirty="0">
                <a:solidFill>
                  <a:prstClr val="black"/>
                </a:solidFill>
                <a:latin typeface="Berlin Sans FB" panose="020E0602020502020306" pitchFamily="34" charset="0"/>
                <a:ea typeface="+mj-ea"/>
                <a:cs typeface="Arial" pitchFamily="34" charset="0"/>
              </a:rPr>
              <a:t>UConn Center for Real Estate and Urban Economic Studies </a:t>
            </a:r>
            <a:br>
              <a:rPr lang="en-US" sz="2400" i="1" dirty="0">
                <a:solidFill>
                  <a:prstClr val="black"/>
                </a:solidFill>
                <a:latin typeface="Berlin Sans FB" panose="020E0602020502020306" pitchFamily="34" charset="0"/>
                <a:ea typeface="+mj-ea"/>
                <a:cs typeface="Arial" pitchFamily="34" charset="0"/>
              </a:rPr>
            </a:br>
            <a:r>
              <a:rPr lang="en-US" sz="2400" i="1" dirty="0">
                <a:solidFill>
                  <a:prstClr val="black"/>
                </a:solidFill>
                <a:latin typeface="Berlin Sans FB" panose="020E0602020502020306" pitchFamily="34" charset="0"/>
                <a:ea typeface="+mj-ea"/>
                <a:cs typeface="Arial" pitchFamily="34" charset="0"/>
              </a:rPr>
              <a:t>at the request of the Connecticut Department of Consumer </a:t>
            </a:r>
            <a:r>
              <a:rPr lang="en-US" sz="2400" i="1" dirty="0" smtClean="0">
                <a:solidFill>
                  <a:prstClr val="black"/>
                </a:solidFill>
                <a:latin typeface="Berlin Sans FB" panose="020E0602020502020306" pitchFamily="34" charset="0"/>
                <a:ea typeface="+mj-ea"/>
                <a:cs typeface="Arial" pitchFamily="34" charset="0"/>
              </a:rPr>
              <a:t>Protection and </a:t>
            </a:r>
            <a:r>
              <a:rPr lang="en-US" sz="2400" i="1" dirty="0">
                <a:solidFill>
                  <a:prstClr val="black"/>
                </a:solidFill>
                <a:latin typeface="Berlin Sans FB" panose="020E0602020502020306" pitchFamily="34" charset="0"/>
                <a:ea typeface="+mj-ea"/>
                <a:cs typeface="Arial" pitchFamily="34" charset="0"/>
              </a:rPr>
              <a:t>the Connecticut Real Estate </a:t>
            </a:r>
            <a:r>
              <a:rPr lang="en-US" sz="2400" i="1" dirty="0" smtClean="0">
                <a:solidFill>
                  <a:prstClr val="black"/>
                </a:solidFill>
                <a:latin typeface="Berlin Sans FB" panose="020E0602020502020306" pitchFamily="34" charset="0"/>
                <a:ea typeface="+mj-ea"/>
                <a:cs typeface="Arial" pitchFamily="34" charset="0"/>
              </a:rPr>
              <a:t>Commission</a:t>
            </a:r>
            <a:endParaRPr lang="en-US" sz="2400" dirty="0">
              <a:latin typeface="Berlin Sans FB" panose="020E0602020502020306" pitchFamily="34" charset="0"/>
            </a:endParaRPr>
          </a:p>
        </p:txBody>
      </p:sp>
      <p:sp>
        <p:nvSpPr>
          <p:cNvPr id="6" name="Rectangle 5"/>
          <p:cNvSpPr/>
          <p:nvPr/>
        </p:nvSpPr>
        <p:spPr>
          <a:xfrm>
            <a:off x="228600" y="2681499"/>
            <a:ext cx="8382000" cy="3674853"/>
          </a:xfrm>
          <a:prstGeom prst="rect">
            <a:avLst/>
          </a:prstGeom>
        </p:spPr>
        <p:txBody>
          <a:bodyPr wrap="square">
            <a:spAutoFit/>
          </a:bodyPr>
          <a:lstStyle/>
          <a:p>
            <a:pPr marL="342900" lvl="0" indent="-342900" fontAlgn="auto">
              <a:lnSpc>
                <a:spcPct val="80000"/>
              </a:lnSpc>
              <a:spcBef>
                <a:spcPct val="20000"/>
              </a:spcBef>
              <a:spcAft>
                <a:spcPts val="0"/>
              </a:spcAft>
            </a:pPr>
            <a:r>
              <a:rPr lang="en-US" sz="2400" dirty="0">
                <a:solidFill>
                  <a:prstClr val="black"/>
                </a:solidFill>
                <a:latin typeface="Berlin Sans FB" panose="020E0602020502020306" pitchFamily="34" charset="0"/>
              </a:rPr>
              <a:t>Special thanks to the following individuals for their contributions</a:t>
            </a:r>
            <a:r>
              <a:rPr lang="en-US" sz="2400" dirty="0" smtClean="0">
                <a:solidFill>
                  <a:prstClr val="black"/>
                </a:solidFill>
                <a:latin typeface="Berlin Sans FB" panose="020E0602020502020306" pitchFamily="34" charset="0"/>
              </a:rPr>
              <a:t>:</a:t>
            </a:r>
          </a:p>
          <a:p>
            <a:pPr lvl="0" fontAlgn="auto">
              <a:spcBef>
                <a:spcPct val="20000"/>
              </a:spcBef>
              <a:spcAft>
                <a:spcPts val="0"/>
              </a:spcAft>
            </a:pPr>
            <a:r>
              <a:rPr lang="en-US" dirty="0" smtClean="0">
                <a:solidFill>
                  <a:prstClr val="black"/>
                </a:solidFill>
                <a:latin typeface="Berlin Sans FB" panose="020E0602020502020306" pitchFamily="34" charset="0"/>
                <a:cs typeface="Arial" panose="020B0604020202020204" pitchFamily="34" charset="0"/>
              </a:rPr>
              <a:t>Marilyn </a:t>
            </a:r>
            <a:r>
              <a:rPr lang="en-US" dirty="0">
                <a:solidFill>
                  <a:prstClr val="black"/>
                </a:solidFill>
                <a:latin typeface="Berlin Sans FB" panose="020E0602020502020306" pitchFamily="34" charset="0"/>
                <a:cs typeface="Arial" panose="020B0604020202020204" pitchFamily="34" charset="0"/>
              </a:rPr>
              <a:t>L. </a:t>
            </a:r>
            <a:r>
              <a:rPr lang="en-US" dirty="0" smtClean="0">
                <a:solidFill>
                  <a:prstClr val="black"/>
                </a:solidFill>
                <a:latin typeface="Berlin Sans FB" panose="020E0602020502020306" pitchFamily="34" charset="0"/>
                <a:cs typeface="Arial" panose="020B0604020202020204" pitchFamily="34" charset="0"/>
              </a:rPr>
              <a:t>Keating		Chair, Connecticut </a:t>
            </a:r>
            <a:r>
              <a:rPr lang="en-US" dirty="0">
                <a:solidFill>
                  <a:prstClr val="black"/>
                </a:solidFill>
                <a:latin typeface="Berlin Sans FB" panose="020E0602020502020306" pitchFamily="34" charset="0"/>
                <a:cs typeface="Arial" panose="020B0604020202020204" pitchFamily="34" charset="0"/>
              </a:rPr>
              <a:t>Real Estate Commission</a:t>
            </a:r>
          </a:p>
          <a:p>
            <a:pPr lvl="0" fontAlgn="auto">
              <a:spcBef>
                <a:spcPct val="20000"/>
              </a:spcBef>
              <a:spcAft>
                <a:spcPts val="0"/>
              </a:spcAft>
            </a:pPr>
            <a:r>
              <a:rPr lang="en-US" dirty="0">
                <a:solidFill>
                  <a:prstClr val="black"/>
                </a:solidFill>
                <a:latin typeface="Berlin Sans FB" panose="020E0602020502020306" pitchFamily="34" charset="0"/>
                <a:cs typeface="Arial" panose="020B0604020202020204" pitchFamily="34" charset="0"/>
              </a:rPr>
              <a:t>Lana K. Ogrodnik	</a:t>
            </a:r>
            <a:r>
              <a:rPr lang="en-US" dirty="0" smtClean="0">
                <a:solidFill>
                  <a:prstClr val="black"/>
                </a:solidFill>
                <a:latin typeface="Berlin Sans FB" panose="020E0602020502020306" pitchFamily="34" charset="0"/>
                <a:cs typeface="Arial" panose="020B0604020202020204" pitchFamily="34" charset="0"/>
              </a:rPr>
              <a:t>        	Connecticut </a:t>
            </a:r>
            <a:r>
              <a:rPr lang="en-US" dirty="0">
                <a:solidFill>
                  <a:prstClr val="black"/>
                </a:solidFill>
                <a:latin typeface="Berlin Sans FB" panose="020E0602020502020306" pitchFamily="34" charset="0"/>
                <a:cs typeface="Arial" panose="020B0604020202020204" pitchFamily="34" charset="0"/>
              </a:rPr>
              <a:t>Real Estate Commission</a:t>
            </a:r>
          </a:p>
          <a:p>
            <a:pPr lvl="0" fontAlgn="auto">
              <a:spcBef>
                <a:spcPct val="20000"/>
              </a:spcBef>
              <a:spcAft>
                <a:spcPts val="0"/>
              </a:spcAft>
            </a:pPr>
            <a:r>
              <a:rPr lang="en-US" dirty="0">
                <a:solidFill>
                  <a:prstClr val="black"/>
                </a:solidFill>
                <a:latin typeface="Berlin Sans FB" panose="020E0602020502020306" pitchFamily="34" charset="0"/>
                <a:cs typeface="Arial" panose="020B0604020202020204" pitchFamily="34" charset="0"/>
              </a:rPr>
              <a:t>Richard Maloney	</a:t>
            </a:r>
            <a:r>
              <a:rPr lang="en-US" dirty="0" smtClean="0">
                <a:solidFill>
                  <a:prstClr val="black"/>
                </a:solidFill>
                <a:latin typeface="Berlin Sans FB" panose="020E0602020502020306" pitchFamily="34" charset="0"/>
                <a:cs typeface="Arial" panose="020B0604020202020204" pitchFamily="34" charset="0"/>
              </a:rPr>
              <a:t>        	Director </a:t>
            </a:r>
            <a:r>
              <a:rPr lang="en-US" dirty="0">
                <a:solidFill>
                  <a:prstClr val="black"/>
                </a:solidFill>
                <a:latin typeface="Berlin Sans FB" panose="020E0602020502020306" pitchFamily="34" charset="0"/>
                <a:cs typeface="Arial" panose="020B0604020202020204" pitchFamily="34" charset="0"/>
              </a:rPr>
              <a:t>of Trade Practices, </a:t>
            </a:r>
            <a:r>
              <a:rPr lang="en-US" dirty="0" smtClean="0">
                <a:solidFill>
                  <a:prstClr val="black"/>
                </a:solidFill>
                <a:latin typeface="Berlin Sans FB" panose="020E0602020502020306" pitchFamily="34" charset="0"/>
                <a:cs typeface="Arial" panose="020B0604020202020204" pitchFamily="34" charset="0"/>
              </a:rPr>
              <a:t>Dept. of </a:t>
            </a:r>
            <a:r>
              <a:rPr lang="en-US" dirty="0">
                <a:solidFill>
                  <a:prstClr val="black"/>
                </a:solidFill>
                <a:latin typeface="Berlin Sans FB" panose="020E0602020502020306" pitchFamily="34" charset="0"/>
                <a:cs typeface="Arial" panose="020B0604020202020204" pitchFamily="34" charset="0"/>
              </a:rPr>
              <a:t>Consumer Protection </a:t>
            </a:r>
          </a:p>
          <a:p>
            <a:pPr lvl="0" fontAlgn="auto">
              <a:spcBef>
                <a:spcPct val="20000"/>
              </a:spcBef>
              <a:spcAft>
                <a:spcPts val="0"/>
              </a:spcAft>
            </a:pPr>
            <a:r>
              <a:rPr lang="en-US" dirty="0">
                <a:solidFill>
                  <a:prstClr val="black"/>
                </a:solidFill>
                <a:latin typeface="Berlin Sans FB" panose="020E0602020502020306" pitchFamily="34" charset="0"/>
                <a:cs typeface="Arial" panose="020B0604020202020204" pitchFamily="34" charset="0"/>
              </a:rPr>
              <a:t>Michele Erling	</a:t>
            </a:r>
            <a:r>
              <a:rPr lang="en-US" dirty="0" smtClean="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smtClean="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 </a:t>
            </a:r>
          </a:p>
          <a:p>
            <a:pPr lvl="0" fontAlgn="auto">
              <a:spcBef>
                <a:spcPct val="20000"/>
              </a:spcBef>
              <a:spcAft>
                <a:spcPts val="0"/>
              </a:spcAft>
            </a:pPr>
            <a:r>
              <a:rPr lang="en-US" dirty="0">
                <a:solidFill>
                  <a:prstClr val="black"/>
                </a:solidFill>
                <a:latin typeface="Berlin Sans FB" panose="020E0602020502020306" pitchFamily="34" charset="0"/>
                <a:cs typeface="Arial" panose="020B0604020202020204" pitchFamily="34" charset="0"/>
              </a:rPr>
              <a:t>Kelly Harvey	</a:t>
            </a:r>
            <a:r>
              <a:rPr lang="en-US" dirty="0" smtClean="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smtClean="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 </a:t>
            </a:r>
          </a:p>
          <a:p>
            <a:pPr lvl="0" fontAlgn="auto">
              <a:spcBef>
                <a:spcPct val="20000"/>
              </a:spcBef>
              <a:spcAft>
                <a:spcPts val="0"/>
              </a:spcAft>
            </a:pPr>
            <a:r>
              <a:rPr lang="en-US" dirty="0">
                <a:solidFill>
                  <a:prstClr val="black"/>
                </a:solidFill>
                <a:latin typeface="Berlin Sans FB" panose="020E0602020502020306" pitchFamily="34" charset="0"/>
                <a:cs typeface="Arial" panose="020B0604020202020204" pitchFamily="34" charset="0"/>
              </a:rPr>
              <a:t>Linda </a:t>
            </a:r>
            <a:r>
              <a:rPr lang="en-US" dirty="0" err="1" smtClean="0">
                <a:solidFill>
                  <a:prstClr val="black"/>
                </a:solidFill>
                <a:latin typeface="Berlin Sans FB" panose="020E0602020502020306" pitchFamily="34" charset="0"/>
                <a:cs typeface="Arial" panose="020B0604020202020204" pitchFamily="34" charset="0"/>
              </a:rPr>
              <a:t>Kieft-Robitaille</a:t>
            </a:r>
            <a:r>
              <a:rPr lang="en-US" dirty="0" smtClean="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smtClean="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a:t>
            </a:r>
          </a:p>
          <a:p>
            <a:pPr lvl="0" fontAlgn="auto">
              <a:spcBef>
                <a:spcPct val="20000"/>
              </a:spcBef>
              <a:spcAft>
                <a:spcPts val="0"/>
              </a:spcAft>
            </a:pPr>
            <a:r>
              <a:rPr lang="en-US" dirty="0" smtClean="0">
                <a:solidFill>
                  <a:prstClr val="black"/>
                </a:solidFill>
                <a:latin typeface="Berlin Sans FB" panose="020E0602020502020306" pitchFamily="34" charset="0"/>
                <a:cs typeface="Arial" panose="020B0604020202020204" pitchFamily="34" charset="0"/>
              </a:rPr>
              <a:t>Vicky </a:t>
            </a:r>
            <a:r>
              <a:rPr lang="en-US" dirty="0">
                <a:solidFill>
                  <a:prstClr val="black"/>
                </a:solidFill>
                <a:latin typeface="Berlin Sans FB" panose="020E0602020502020306" pitchFamily="34" charset="0"/>
                <a:cs typeface="Arial" panose="020B0604020202020204" pitchFamily="34" charset="0"/>
              </a:rPr>
              <a:t>Bullock, </a:t>
            </a:r>
            <a:r>
              <a:rPr lang="en-US" dirty="0" smtClean="0">
                <a:solidFill>
                  <a:prstClr val="black"/>
                </a:solidFill>
                <a:latin typeface="Berlin Sans FB" panose="020E0602020502020306" pitchFamily="34" charset="0"/>
                <a:cs typeface="Arial" panose="020B0604020202020204" pitchFamily="34" charset="0"/>
              </a:rPr>
              <a:t>Esq.        	Staff </a:t>
            </a:r>
            <a:r>
              <a:rPr lang="en-US" dirty="0">
                <a:solidFill>
                  <a:prstClr val="black"/>
                </a:solidFill>
                <a:latin typeface="Berlin Sans FB" panose="020E0602020502020306" pitchFamily="34" charset="0"/>
                <a:cs typeface="Arial" panose="020B0604020202020204" pitchFamily="34" charset="0"/>
              </a:rPr>
              <a:t>Attorney, Department of Consumer </a:t>
            </a:r>
            <a:r>
              <a:rPr lang="en-US" dirty="0" smtClean="0">
                <a:solidFill>
                  <a:prstClr val="black"/>
                </a:solidFill>
                <a:latin typeface="Berlin Sans FB" panose="020E0602020502020306" pitchFamily="34" charset="0"/>
                <a:cs typeface="Arial" panose="020B0604020202020204" pitchFamily="34" charset="0"/>
              </a:rPr>
              <a:t>Protection</a:t>
            </a:r>
          </a:p>
          <a:p>
            <a:pPr lvl="0" fontAlgn="auto">
              <a:spcBef>
                <a:spcPct val="20000"/>
              </a:spcBef>
              <a:spcAft>
                <a:spcPts val="0"/>
              </a:spcAft>
            </a:pPr>
            <a:r>
              <a:rPr lang="en-US" dirty="0" smtClean="0">
                <a:solidFill>
                  <a:prstClr val="black"/>
                </a:solidFill>
                <a:latin typeface="Berlin Sans FB" panose="020E0602020502020306" pitchFamily="34" charset="0"/>
                <a:cs typeface="Arial" panose="020B0604020202020204" pitchFamily="34" charset="0"/>
              </a:rPr>
              <a:t>John L. Glascock, Ph.D.   	Director of the UConn Center for Real Estate</a:t>
            </a:r>
          </a:p>
          <a:p>
            <a:pPr lvl="0" fontAlgn="auto">
              <a:spcBef>
                <a:spcPct val="20000"/>
              </a:spcBef>
              <a:spcAft>
                <a:spcPts val="0"/>
              </a:spcAft>
            </a:pPr>
            <a:r>
              <a:rPr lang="en-US" dirty="0" smtClean="0">
                <a:solidFill>
                  <a:prstClr val="black"/>
                </a:solidFill>
                <a:latin typeface="Berlin Sans FB" panose="020E0602020502020306" pitchFamily="34" charset="0"/>
                <a:cs typeface="Arial" panose="020B0604020202020204" pitchFamily="34" charset="0"/>
              </a:rPr>
              <a:t>Katherine Pancak, Esq.  	Professor in Residence, University of Connecticut</a:t>
            </a:r>
          </a:p>
          <a:p>
            <a:pPr lvl="0" fontAlgn="auto">
              <a:spcBef>
                <a:spcPct val="20000"/>
              </a:spcBef>
              <a:spcAft>
                <a:spcPts val="0"/>
              </a:spcAft>
            </a:pPr>
            <a:r>
              <a:rPr lang="en-US" sz="1600" dirty="0" smtClean="0">
                <a:solidFill>
                  <a:prstClr val="black"/>
                </a:solidFill>
                <a:latin typeface="Calibri"/>
                <a:cs typeface="Arial" panose="020B0604020202020204" pitchFamily="34" charset="0"/>
              </a:rPr>
              <a:t>	</a:t>
            </a:r>
            <a:endParaRPr lang="en-US" sz="1600"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03023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685800" y="128202"/>
            <a:ext cx="7962900" cy="866753"/>
          </a:xfrm>
        </p:spPr>
        <p:txBody>
          <a:bodyPr>
            <a:noAutofit/>
          </a:bodyPr>
          <a:lstStyle/>
          <a:p>
            <a:r>
              <a:rPr lang="en-US" sz="3600" i="1" dirty="0" smtClean="0">
                <a:latin typeface="Baskerville Old Face" panose="02020602080505020303" pitchFamily="18" charset="0"/>
                <a:cs typeface="Arial" panose="020B0604020202020204" pitchFamily="34" charset="0"/>
              </a:rPr>
              <a:t>Does the seller have to amend the report</a:t>
            </a:r>
            <a:r>
              <a:rPr lang="en-US" sz="3600" i="1" dirty="0" smtClean="0">
                <a:effectLst/>
                <a:latin typeface="Baskerville Old Face" panose="02020602080505020303" pitchFamily="18" charset="0"/>
                <a:cs typeface="Arial" panose="020B0604020202020204" pitchFamily="34" charset="0"/>
              </a:rPr>
              <a:t>?</a:t>
            </a:r>
            <a:r>
              <a:rPr lang="en-US" sz="3600" i="1" dirty="0" smtClean="0">
                <a:latin typeface="Baskerville Old Face" panose="02020602080505020303" pitchFamily="18" charset="0"/>
                <a:cs typeface="Arial" panose="020B0604020202020204" pitchFamily="34" charset="0"/>
              </a:rPr>
              <a:t> </a:t>
            </a:r>
            <a:endParaRPr lang="en-US" sz="3600" dirty="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171450" y="2133600"/>
            <a:ext cx="8477250" cy="3621861"/>
          </a:xfrm>
        </p:spPr>
        <p:txBody>
          <a:bodyPr>
            <a:normAutofit fontScale="92500" lnSpcReduction="20000"/>
          </a:bodyPr>
          <a:lstStyle/>
          <a:p>
            <a:pPr>
              <a:lnSpc>
                <a:spcPct val="150000"/>
              </a:lnSpc>
              <a:buFont typeface="Wingdings" panose="05000000000000000000" pitchFamily="2" charset="2"/>
              <a:buChar char="v"/>
            </a:pPr>
            <a:r>
              <a:rPr lang="en-US" dirty="0" smtClean="0">
                <a:latin typeface="Baskerville Old Face" panose="02020602080505020303" pitchFamily="18" charset="0"/>
                <a:cs typeface="Arial" panose="020B0604020202020204" pitchFamily="34" charset="0"/>
              </a:rPr>
              <a:t>If the </a:t>
            </a:r>
            <a:r>
              <a:rPr lang="en-US" dirty="0">
                <a:latin typeface="Baskerville Old Face" panose="02020602080505020303" pitchFamily="18" charset="0"/>
                <a:cs typeface="Arial" panose="020B0604020202020204" pitchFamily="34" charset="0"/>
              </a:rPr>
              <a:t>s</a:t>
            </a:r>
            <a:r>
              <a:rPr lang="en-US" dirty="0" smtClean="0">
                <a:latin typeface="Baskerville Old Face" panose="02020602080505020303" pitchFamily="18" charset="0"/>
                <a:cs typeface="Arial" panose="020B0604020202020204" pitchFamily="34" charset="0"/>
              </a:rPr>
              <a:t>eller completes the report and then finds out about problems with the property that were not disclosed, the original report must be amended to include those problems.</a:t>
            </a:r>
          </a:p>
          <a:p>
            <a:pPr marL="0" indent="0">
              <a:lnSpc>
                <a:spcPct val="150000"/>
              </a:lnSpc>
              <a:buNone/>
            </a:pPr>
            <a:endParaRPr lang="en-US" dirty="0" smtClean="0">
              <a:latin typeface="Baskerville Old Face" panose="02020602080505020303" pitchFamily="18" charset="0"/>
              <a:cs typeface="Arial" panose="020B0604020202020204" pitchFamily="34" charset="0"/>
            </a:endParaRPr>
          </a:p>
          <a:p>
            <a:pPr>
              <a:lnSpc>
                <a:spcPct val="150000"/>
              </a:lnSpc>
              <a:buFont typeface="Wingdings" panose="05000000000000000000" pitchFamily="2" charset="2"/>
              <a:buChar char="v"/>
            </a:pPr>
            <a:r>
              <a:rPr lang="en-US" dirty="0" smtClean="0">
                <a:latin typeface="Baskerville Old Face" panose="02020602080505020303" pitchFamily="18" charset="0"/>
                <a:cs typeface="Arial" panose="020B0604020202020204" pitchFamily="34" charset="0"/>
              </a:rPr>
              <a:t>The seller may decide to make the repairs, or give the buyer a  credit at closing.</a:t>
            </a:r>
          </a:p>
          <a:p>
            <a:pPr marL="0" indent="0">
              <a:lnSpc>
                <a:spcPct val="150000"/>
              </a:lnSpc>
              <a:buNone/>
            </a:pPr>
            <a:endParaRPr lang="en-US" sz="2000" i="1" dirty="0" smtClean="0">
              <a:solidFill>
                <a:schemeClr val="accent1">
                  <a:lumMod val="50000"/>
                </a:schemeClr>
              </a:solidFill>
              <a:latin typeface="Arial Narrow" panose="020B0606020202030204" pitchFamily="34" charset="0"/>
            </a:endParaRPr>
          </a:p>
        </p:txBody>
      </p:sp>
      <p:sp>
        <p:nvSpPr>
          <p:cNvPr id="8195"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8196"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EF4C0B-A212-4554-AE21-BDA48AE085BC}" type="slidenum">
              <a:rPr lang="en-US" sz="2000">
                <a:latin typeface="Baskerville Old Face" panose="02020602080505020303" pitchFamily="18" charset="0"/>
              </a:rPr>
              <a:pPr eaLnBrk="1" hangingPunct="1"/>
              <a:t>20</a:t>
            </a:fld>
            <a:endParaRPr lang="en-US" sz="2000" dirty="0">
              <a:latin typeface="Baskerville Old Face" panose="02020602080505020303" pitchFamily="18" charset="0"/>
            </a:endParaRPr>
          </a:p>
        </p:txBody>
      </p:sp>
    </p:spTree>
    <p:extLst>
      <p:ext uri="{BB962C8B-B14F-4D97-AF65-F5344CB8AC3E}">
        <p14:creationId xmlns:p14="http://schemas.microsoft.com/office/powerpoint/2010/main" val="20581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200">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8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531"/>
            <a:ext cx="8915400" cy="1066800"/>
          </a:xfrm>
        </p:spPr>
        <p:txBody>
          <a:bodyPr>
            <a:normAutofit/>
          </a:bodyPr>
          <a:lstStyle/>
          <a:p>
            <a:r>
              <a:rPr lang="en-US" sz="2800" dirty="0" smtClean="0">
                <a:latin typeface="Baskerville Old Face" panose="02020602080505020303" pitchFamily="18" charset="0"/>
                <a:cs typeface="Arial" panose="020B0604020202020204" pitchFamily="34" charset="0"/>
              </a:rPr>
              <a:t>Disclosure Report is </a:t>
            </a:r>
            <a:r>
              <a:rPr lang="en-US" sz="2800" u="sng" dirty="0" smtClean="0">
                <a:latin typeface="Baskerville Old Face" panose="02020602080505020303" pitchFamily="18" charset="0"/>
                <a:cs typeface="Arial" panose="020B0604020202020204" pitchFamily="34" charset="0"/>
              </a:rPr>
              <a:t>not</a:t>
            </a:r>
            <a:r>
              <a:rPr lang="en-US" sz="2800" dirty="0" smtClean="0">
                <a:latin typeface="Baskerville Old Face" panose="02020602080505020303" pitchFamily="18" charset="0"/>
                <a:cs typeface="Arial" panose="020B0604020202020204" pitchFamily="34" charset="0"/>
              </a:rPr>
              <a:t> required if the property transfer is:</a:t>
            </a:r>
            <a:endParaRPr lang="en-US" sz="2800" dirty="0">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395151" y="1524000"/>
            <a:ext cx="8429897" cy="4729163"/>
          </a:xfrm>
        </p:spPr>
        <p:txBody>
          <a:bodyPr>
            <a:normAutofit fontScale="85000" lnSpcReduction="20000"/>
          </a:bodyPr>
          <a:lstStyle/>
          <a:p>
            <a:pPr marL="914400" lvl="1" indent="-457200">
              <a:lnSpc>
                <a:spcPct val="150000"/>
              </a:lnSpc>
              <a:spcBef>
                <a:spcPts val="0"/>
              </a:spcBef>
              <a:buAutoNum type="arabicParenBoth"/>
            </a:pPr>
            <a:r>
              <a:rPr lang="en-US" dirty="0">
                <a:latin typeface="Baskerville Old Face" panose="02020602080505020303" pitchFamily="18" charset="0"/>
                <a:cs typeface="Arial" panose="020B0604020202020204" pitchFamily="34" charset="0"/>
              </a:rPr>
              <a:t>t</a:t>
            </a:r>
            <a:r>
              <a:rPr lang="en-US" dirty="0" smtClean="0">
                <a:latin typeface="Baskerville Old Face" panose="02020602080505020303" pitchFamily="18" charset="0"/>
                <a:cs typeface="Arial" panose="020B0604020202020204" pitchFamily="34" charset="0"/>
              </a:rPr>
              <a:t>o co-owners</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to immediate family members for no paid consideration</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pursuant </a:t>
            </a:r>
            <a:r>
              <a:rPr lang="en-US" dirty="0">
                <a:latin typeface="Baskerville Old Face" panose="02020602080505020303" pitchFamily="18" charset="0"/>
                <a:cs typeface="Arial" panose="020B0604020202020204" pitchFamily="34" charset="0"/>
              </a:rPr>
              <a:t>to </a:t>
            </a:r>
            <a:r>
              <a:rPr lang="en-US" dirty="0" smtClean="0">
                <a:latin typeface="Baskerville Old Face" panose="02020602080505020303" pitchFamily="18" charset="0"/>
                <a:cs typeface="Arial" panose="020B0604020202020204" pitchFamily="34" charset="0"/>
              </a:rPr>
              <a:t>a court order</a:t>
            </a:r>
          </a:p>
          <a:p>
            <a:pPr marL="914400" lvl="1" indent="-457200">
              <a:lnSpc>
                <a:spcPct val="150000"/>
              </a:lnSpc>
              <a:spcBef>
                <a:spcPts val="0"/>
              </a:spcBef>
              <a:buAutoNum type="arabicParenBoth"/>
            </a:pPr>
            <a:r>
              <a:rPr lang="en-US" dirty="0">
                <a:latin typeface="Baskerville Old Face" panose="02020602080505020303" pitchFamily="18" charset="0"/>
                <a:cs typeface="Arial" panose="020B0604020202020204" pitchFamily="34" charset="0"/>
              </a:rPr>
              <a:t>n</a:t>
            </a:r>
            <a:r>
              <a:rPr lang="en-US" dirty="0" smtClean="0">
                <a:latin typeface="Baskerville Old Face" panose="02020602080505020303" pitchFamily="18" charset="0"/>
                <a:cs typeface="Arial" panose="020B0604020202020204" pitchFamily="34" charset="0"/>
              </a:rPr>
              <a:t>ew construction</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made </a:t>
            </a:r>
            <a:r>
              <a:rPr lang="en-US" dirty="0">
                <a:latin typeface="Baskerville Old Face" panose="02020602080505020303" pitchFamily="18" charset="0"/>
                <a:cs typeface="Arial" panose="020B0604020202020204" pitchFamily="34" charset="0"/>
              </a:rPr>
              <a:t>by executors, administrators, trustees or </a:t>
            </a:r>
            <a:r>
              <a:rPr lang="en-US" dirty="0" smtClean="0">
                <a:latin typeface="Baskerville Old Face" panose="02020602080505020303" pitchFamily="18" charset="0"/>
                <a:cs typeface="Arial" panose="020B0604020202020204" pitchFamily="34" charset="0"/>
              </a:rPr>
              <a:t>conservators</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the federal </a:t>
            </a:r>
            <a:r>
              <a:rPr lang="en-US" dirty="0" smtClean="0">
                <a:latin typeface="Baskerville Old Face" panose="02020602080505020303" pitchFamily="18" charset="0"/>
                <a:cs typeface="Arial" panose="020B0604020202020204" pitchFamily="34" charset="0"/>
              </a:rPr>
              <a:t>government</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deed in lieu of </a:t>
            </a:r>
            <a:r>
              <a:rPr lang="en-US" dirty="0" smtClean="0">
                <a:latin typeface="Baskerville Old Face" panose="02020602080505020303" pitchFamily="18" charset="0"/>
                <a:cs typeface="Arial" panose="020B0604020202020204" pitchFamily="34" charset="0"/>
              </a:rPr>
              <a:t>foreclosure</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the state of </a:t>
            </a:r>
            <a:r>
              <a:rPr lang="en-US" dirty="0" smtClean="0">
                <a:latin typeface="Baskerville Old Face" panose="02020602080505020303" pitchFamily="18" charset="0"/>
                <a:cs typeface="Arial" panose="020B0604020202020204" pitchFamily="34" charset="0"/>
              </a:rPr>
              <a:t>Connecticut</a:t>
            </a:r>
          </a:p>
          <a:p>
            <a:pPr marL="914400" lvl="1" indent="-457200">
              <a:lnSpc>
                <a:spcPct val="150000"/>
              </a:lnSpc>
              <a:spcBef>
                <a:spcPts val="0"/>
              </a:spcBef>
              <a:buAutoNum type="arabicParenBoth"/>
            </a:pPr>
            <a:r>
              <a:rPr lang="en-US" dirty="0" smtClean="0">
                <a:latin typeface="Baskerville Old Face" panose="02020602080505020303" pitchFamily="18" charset="0"/>
                <a:cs typeface="Arial" panose="020B0604020202020204" pitchFamily="34" charset="0"/>
              </a:rPr>
              <a:t>the </a:t>
            </a:r>
            <a:r>
              <a:rPr lang="en-US" dirty="0">
                <a:latin typeface="Baskerville Old Face" panose="02020602080505020303" pitchFamily="18" charset="0"/>
                <a:cs typeface="Arial" panose="020B0604020202020204" pitchFamily="34" charset="0"/>
              </a:rPr>
              <a:t>subject of a contract or option entered into prior to January 1, </a:t>
            </a:r>
            <a:r>
              <a:rPr lang="en-US" dirty="0" smtClean="0">
                <a:latin typeface="Baskerville Old Face" panose="02020602080505020303" pitchFamily="18" charset="0"/>
                <a:cs typeface="Arial" panose="020B0604020202020204" pitchFamily="34" charset="0"/>
              </a:rPr>
              <a:t>1996</a:t>
            </a:r>
          </a:p>
          <a:p>
            <a:pPr marL="914400" lvl="1" indent="-457200">
              <a:lnSpc>
                <a:spcPct val="110000"/>
              </a:lnSpc>
              <a:spcBef>
                <a:spcPts val="0"/>
              </a:spcBef>
              <a:buAutoNum type="arabicParenBoth"/>
            </a:pPr>
            <a:r>
              <a:rPr lang="en-US" dirty="0" smtClean="0">
                <a:latin typeface="Baskerville Old Face" panose="02020602080505020303" pitchFamily="18" charset="0"/>
                <a:cs typeface="Arial" panose="020B0604020202020204" pitchFamily="34" charset="0"/>
              </a:rPr>
              <a:t> acquired </a:t>
            </a:r>
            <a:r>
              <a:rPr lang="en-US" dirty="0">
                <a:latin typeface="Baskerville Old Face" panose="02020602080505020303" pitchFamily="18" charset="0"/>
                <a:cs typeface="Arial" panose="020B0604020202020204" pitchFamily="34" charset="0"/>
              </a:rPr>
              <a:t>by a judgment of strict foreclosure or by foreclosure by sale or by a deed in lieu of </a:t>
            </a:r>
            <a:r>
              <a:rPr lang="en-US" dirty="0" smtClean="0">
                <a:latin typeface="Baskerville Old Face" panose="02020602080505020303" pitchFamily="18" charset="0"/>
                <a:cs typeface="Arial" panose="020B0604020202020204" pitchFamily="34" charset="0"/>
              </a:rPr>
              <a:t>foreclosure</a:t>
            </a:r>
          </a:p>
          <a:p>
            <a:pPr marL="914400" lvl="1" indent="-457200">
              <a:lnSpc>
                <a:spcPct val="110000"/>
              </a:lnSpc>
              <a:spcBef>
                <a:spcPts val="0"/>
              </a:spcBef>
              <a:buAutoNum type="arabicParenBoth"/>
            </a:pPr>
            <a:endParaRPr lang="en-US" sz="2000" i="1" dirty="0">
              <a:solidFill>
                <a:srgbClr val="549E39">
                  <a:lumMod val="50000"/>
                </a:srgbClr>
              </a:solidFill>
              <a:latin typeface="Arial" panose="020B0604020202020204" pitchFamily="34" charset="0"/>
              <a:cs typeface="Arial" panose="020B0604020202020204" pitchFamily="34" charset="0"/>
            </a:endParaRPr>
          </a:p>
          <a:p>
            <a:pPr marL="457200" lvl="1" indent="0">
              <a:lnSpc>
                <a:spcPct val="110000"/>
              </a:lnSpc>
              <a:spcBef>
                <a:spcPts val="0"/>
              </a:spcBef>
              <a:buNone/>
            </a:pPr>
            <a:r>
              <a:rPr lang="en-US" i="1" dirty="0" smtClean="0">
                <a:solidFill>
                  <a:schemeClr val="accent1">
                    <a:lumMod val="50000"/>
                  </a:schemeClr>
                </a:solidFill>
                <a:latin typeface="Baskerville Old Face" panose="02020602080505020303" pitchFamily="18" charset="0"/>
                <a:cs typeface="Arial" panose="020B0604020202020204" pitchFamily="34" charset="0"/>
              </a:rPr>
              <a:t>CGS </a:t>
            </a:r>
            <a:r>
              <a:rPr lang="en-US" i="1" dirty="0">
                <a:solidFill>
                  <a:schemeClr val="accent1">
                    <a:lumMod val="50000"/>
                  </a:schemeClr>
                </a:solidFill>
                <a:latin typeface="Baskerville Old Face" panose="02020602080505020303" pitchFamily="18" charset="0"/>
                <a:cs typeface="Arial" panose="020B0604020202020204" pitchFamily="34" charset="0"/>
              </a:rPr>
              <a:t>§20-327b</a:t>
            </a:r>
          </a:p>
          <a:p>
            <a:pPr marL="0" indent="0">
              <a:buNone/>
            </a:pPr>
            <a:endParaRPr lang="en-US" dirty="0"/>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rPr>
              <a:pPr fontAlgn="auto">
                <a:spcBef>
                  <a:spcPts val="0"/>
                </a:spcBef>
                <a:spcAft>
                  <a:spcPts val="0"/>
                </a:spcAft>
              </a:pPr>
              <a:t>21</a:t>
            </a:fld>
            <a:endParaRPr lang="en-US" sz="20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457820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78831" y="237403"/>
            <a:ext cx="8065169" cy="505691"/>
          </a:xfrm>
        </p:spPr>
        <p:txBody>
          <a:bodyPr>
            <a:noAutofit/>
          </a:bodyPr>
          <a:lstStyle/>
          <a:p>
            <a:r>
              <a:rPr lang="en-US" sz="2800" i="1" dirty="0">
                <a:latin typeface="Baskerville Old Face" panose="02020602080505020303" pitchFamily="18" charset="0"/>
                <a:cs typeface="Arial" panose="020B0604020202020204" pitchFamily="34" charset="0"/>
              </a:rPr>
              <a:t>HERE’S THE QUESTION.  What’s the Answer?</a:t>
            </a:r>
            <a:endParaRPr lang="en-US" sz="2800" i="1" dirty="0" smtClean="0">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222584" y="1524000"/>
            <a:ext cx="8698832" cy="2699899"/>
          </a:xfrm>
        </p:spPr>
        <p:txBody>
          <a:bodyPr>
            <a:noAutofit/>
          </a:bodyPr>
          <a:lstStyle/>
          <a:p>
            <a:pPr marL="0" indent="0">
              <a:buNone/>
            </a:pPr>
            <a:r>
              <a:rPr lang="en-US" sz="2400" u="sng" dirty="0" smtClean="0">
                <a:latin typeface="Baskerville Old Face" panose="02020602080505020303" pitchFamily="18" charset="0"/>
                <a:cs typeface="Arial" panose="020B0604020202020204" pitchFamily="34" charset="0"/>
              </a:rPr>
              <a:t>QUESTION</a:t>
            </a:r>
            <a:r>
              <a:rPr lang="en-US" sz="2400" dirty="0" smtClean="0">
                <a:latin typeface="Baskerville Old Face" panose="02020602080505020303" pitchFamily="18" charset="0"/>
                <a:cs typeface="Arial" panose="020B0604020202020204" pitchFamily="34" charset="0"/>
              </a:rPr>
              <a:t>:</a:t>
            </a:r>
          </a:p>
          <a:p>
            <a:pPr marL="0" indent="0">
              <a:lnSpc>
                <a:spcPct val="100000"/>
              </a:lnSpc>
              <a:spcBef>
                <a:spcPts val="0"/>
              </a:spcBef>
              <a:buNone/>
            </a:pPr>
            <a:r>
              <a:rPr lang="en-US" sz="2400" dirty="0" smtClean="0">
                <a:latin typeface="Baskerville Old Face" panose="02020602080505020303" pitchFamily="18" charset="0"/>
                <a:cs typeface="Arial" panose="020B0604020202020204" pitchFamily="34" charset="0"/>
              </a:rPr>
              <a:t>Sellers were not aware there were termites in the home, and  </a:t>
            </a:r>
          </a:p>
          <a:p>
            <a:pPr marL="0" indent="0">
              <a:lnSpc>
                <a:spcPct val="100000"/>
              </a:lnSpc>
              <a:spcBef>
                <a:spcPts val="0"/>
              </a:spcBef>
              <a:buNone/>
            </a:pPr>
            <a:r>
              <a:rPr lang="en-US" sz="2400" dirty="0">
                <a:latin typeface="Baskerville Old Face" panose="02020602080505020303" pitchFamily="18" charset="0"/>
                <a:cs typeface="Arial" panose="020B0604020202020204" pitchFamily="34" charset="0"/>
              </a:rPr>
              <a:t>t</a:t>
            </a:r>
            <a:r>
              <a:rPr lang="en-US" sz="2400" dirty="0" smtClean="0">
                <a:latin typeface="Baskerville Old Face" panose="02020602080505020303" pitchFamily="18" charset="0"/>
                <a:cs typeface="Arial" panose="020B0604020202020204" pitchFamily="34" charset="0"/>
              </a:rPr>
              <a:t>he buyers’ inspector did not find any evidence of termites.</a:t>
            </a:r>
          </a:p>
          <a:p>
            <a:pPr marL="0" indent="0">
              <a:lnSpc>
                <a:spcPct val="100000"/>
              </a:lnSpc>
              <a:spcBef>
                <a:spcPts val="0"/>
              </a:spcBef>
              <a:buNone/>
            </a:pPr>
            <a:r>
              <a:rPr lang="en-US" sz="2400" dirty="0" smtClean="0">
                <a:latin typeface="Baskerville Old Face" panose="02020602080505020303" pitchFamily="18" charset="0"/>
                <a:cs typeface="Arial" panose="020B0604020202020204" pitchFamily="34" charset="0"/>
              </a:rPr>
              <a:t>But after the closing, the buyers discovered termite damage</a:t>
            </a:r>
          </a:p>
          <a:p>
            <a:pPr marL="0" indent="0">
              <a:lnSpc>
                <a:spcPct val="100000"/>
              </a:lnSpc>
              <a:spcBef>
                <a:spcPts val="0"/>
              </a:spcBef>
              <a:buNone/>
            </a:pPr>
            <a:r>
              <a:rPr lang="en-US" sz="2400" dirty="0" smtClean="0">
                <a:latin typeface="Baskerville Old Face" panose="02020602080505020303" pitchFamily="18" charset="0"/>
                <a:cs typeface="Arial" panose="020B0604020202020204" pitchFamily="34" charset="0"/>
              </a:rPr>
              <a:t>and had to make repairs at a cost of $5,000.  Will the buyers be able to collect damages from the sellers?</a:t>
            </a: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22</a:t>
            </a:fld>
            <a:endParaRPr lang="en-US" sz="2000" dirty="0">
              <a:latin typeface="Baskerville Old Face" panose="02020602080505020303" pitchFamily="18" charset="0"/>
            </a:endParaRPr>
          </a:p>
        </p:txBody>
      </p:sp>
      <p:pic>
        <p:nvPicPr>
          <p:cNvPr id="1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31" y="109248"/>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22584" y="4035309"/>
            <a:ext cx="8534400" cy="1938992"/>
          </a:xfrm>
          <a:prstGeom prst="rect">
            <a:avLst/>
          </a:prstGeom>
          <a:noFill/>
        </p:spPr>
        <p:txBody>
          <a:bodyPr wrap="square" rtlCol="0">
            <a:spAutoFit/>
          </a:bodyPr>
          <a:lstStyle/>
          <a:p>
            <a:r>
              <a:rPr lang="en-US" sz="2400" u="sng" dirty="0">
                <a:latin typeface="Baskerville Old Face" panose="02020602080505020303" pitchFamily="18" charset="0"/>
                <a:cs typeface="Arial" panose="020B0604020202020204" pitchFamily="34" charset="0"/>
              </a:rPr>
              <a:t>ANSWER</a:t>
            </a:r>
            <a:r>
              <a:rPr lang="en-US" sz="2400" dirty="0">
                <a:latin typeface="Baskerville Old Face" panose="02020602080505020303" pitchFamily="18" charset="0"/>
                <a:cs typeface="Arial" panose="020B0604020202020204" pitchFamily="34" charset="0"/>
              </a:rPr>
              <a:t>:</a:t>
            </a:r>
          </a:p>
          <a:p>
            <a:pPr marL="0" indent="0">
              <a:buNone/>
            </a:pPr>
            <a:r>
              <a:rPr lang="en-US" sz="2400" dirty="0" smtClean="0">
                <a:latin typeface="Baskerville Old Face" panose="02020602080505020303" pitchFamily="18" charset="0"/>
              </a:rPr>
              <a:t>It is unlikely that buyers will be able to collect damages because the sellers did not know about the termites.  The buyers may be able to collect from the home inspector for not finding the termite damage.  In either case, it is a civil matter to be determined by the court.</a:t>
            </a:r>
          </a:p>
        </p:txBody>
      </p:sp>
    </p:spTree>
    <p:extLst>
      <p:ext uri="{BB962C8B-B14F-4D97-AF65-F5344CB8AC3E}">
        <p14:creationId xmlns:p14="http://schemas.microsoft.com/office/powerpoint/2010/main" val="343364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78832" y="292077"/>
            <a:ext cx="7772400" cy="505691"/>
          </a:xfrm>
        </p:spPr>
        <p:txBody>
          <a:bodyPr>
            <a:noAutofit/>
          </a:bodyPr>
          <a:lstStyle/>
          <a:p>
            <a:r>
              <a:rPr lang="en-US" sz="2800" i="1" dirty="0">
                <a:solidFill>
                  <a:schemeClr val="tx2">
                    <a:lumMod val="50000"/>
                  </a:schemeClr>
                </a:solidFill>
                <a:latin typeface="Baskerville Old Face" panose="02020602080505020303" pitchFamily="18" charset="0"/>
                <a:cs typeface="Arial" panose="020B0604020202020204" pitchFamily="34" charset="0"/>
              </a:rPr>
              <a:t>HERE’S THE QUESTION.  What’s the Answer?</a:t>
            </a:r>
            <a:endParaRPr lang="en-US" sz="2800" i="1" dirty="0" smtClean="0">
              <a:solidFill>
                <a:schemeClr val="tx2">
                  <a:lumMod val="50000"/>
                </a:schemeClr>
              </a:solidFill>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304800" y="1465077"/>
            <a:ext cx="8610600" cy="2374305"/>
          </a:xfrm>
        </p:spPr>
        <p:txBody>
          <a:bodyPr>
            <a:noAutofit/>
          </a:bodyPr>
          <a:lstStyle/>
          <a:p>
            <a:pPr marL="0" indent="0">
              <a:buNone/>
            </a:pPr>
            <a:r>
              <a:rPr lang="en-US" sz="2400" u="sng" dirty="0" smtClean="0">
                <a:latin typeface="Baskerville Old Face" panose="02020602080505020303" pitchFamily="18" charset="0"/>
                <a:cs typeface="Arial"/>
              </a:rPr>
              <a:t>QUESTION</a:t>
            </a:r>
            <a:r>
              <a:rPr lang="en-US" sz="2400" dirty="0" smtClean="0">
                <a:latin typeface="Baskerville Old Face" panose="02020602080505020303" pitchFamily="18" charset="0"/>
                <a:cs typeface="Arial"/>
              </a:rPr>
              <a:t>:</a:t>
            </a:r>
          </a:p>
          <a:p>
            <a:pPr marL="0" indent="0">
              <a:lnSpc>
                <a:spcPct val="100000"/>
              </a:lnSpc>
              <a:spcBef>
                <a:spcPts val="0"/>
              </a:spcBef>
              <a:buNone/>
            </a:pPr>
            <a:r>
              <a:rPr lang="en-US" sz="2400" dirty="0" smtClean="0">
                <a:latin typeface="Baskerville Old Face" panose="02020602080505020303" pitchFamily="18" charset="0"/>
                <a:cs typeface="Arial"/>
              </a:rPr>
              <a:t>Seller said that the swimming pool was in good working order</a:t>
            </a:r>
            <a:r>
              <a:rPr lang="en-US" sz="2400" dirty="0">
                <a:latin typeface="Baskerville Old Face" panose="02020602080505020303" pitchFamily="18" charset="0"/>
                <a:cs typeface="Arial"/>
              </a:rPr>
              <a:t>,</a:t>
            </a:r>
            <a:r>
              <a:rPr lang="en-US" sz="2400" dirty="0" smtClean="0">
                <a:latin typeface="Baskerville Old Face" panose="02020602080505020303" pitchFamily="18" charset="0"/>
                <a:cs typeface="Arial"/>
              </a:rPr>
              <a:t> but the pool cover could not be removed for inspection.  After closing, the buyer found that the pool walls had collapsed.</a:t>
            </a:r>
          </a:p>
          <a:p>
            <a:pPr marL="0" indent="0">
              <a:buNone/>
            </a:pPr>
            <a:r>
              <a:rPr lang="en-US" sz="2400" dirty="0">
                <a:latin typeface="Baskerville Old Face" panose="02020602080505020303" pitchFamily="18" charset="0"/>
                <a:cs typeface="Arial"/>
              </a:rPr>
              <a:t>T</a:t>
            </a:r>
            <a:r>
              <a:rPr lang="en-US" sz="2400" dirty="0" smtClean="0">
                <a:latin typeface="Baskerville Old Face" panose="02020602080505020303" pitchFamily="18" charset="0"/>
                <a:cs typeface="Arial"/>
              </a:rPr>
              <a:t>he pool company testified that the seller knew about the problems.  Will the seller have to pay damages to the buyer?</a:t>
            </a: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23</a:t>
            </a:fld>
            <a:endParaRPr lang="en-US" sz="2000" dirty="0">
              <a:latin typeface="Baskerville Old Face" panose="02020602080505020303" pitchFamily="18" charset="0"/>
            </a:endParaRPr>
          </a:p>
        </p:txBody>
      </p:sp>
      <p:pic>
        <p:nvPicPr>
          <p:cNvPr id="1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32" y="109248"/>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16832" y="4061983"/>
            <a:ext cx="5495925" cy="1569660"/>
          </a:xfrm>
          <a:prstGeom prst="rect">
            <a:avLst/>
          </a:prstGeom>
          <a:noFill/>
        </p:spPr>
        <p:txBody>
          <a:bodyPr wrap="square" rtlCol="0">
            <a:spAutoFit/>
          </a:bodyPr>
          <a:lstStyle/>
          <a:p>
            <a:pPr marL="0" indent="0">
              <a:buNone/>
            </a:pPr>
            <a:r>
              <a:rPr lang="en-US" sz="2400" u="sng" dirty="0" smtClean="0">
                <a:latin typeface="Baskerville Old Face" panose="02020602080505020303" pitchFamily="18" charset="0"/>
                <a:cs typeface="Arial"/>
              </a:rPr>
              <a:t>ANSWER</a:t>
            </a:r>
            <a:r>
              <a:rPr lang="en-US" sz="2400" dirty="0" smtClean="0">
                <a:latin typeface="Baskerville Old Face" panose="02020602080505020303" pitchFamily="18" charset="0"/>
                <a:cs typeface="Arial"/>
              </a:rPr>
              <a:t>:</a:t>
            </a:r>
          </a:p>
          <a:p>
            <a:pPr marL="0" indent="0">
              <a:buNone/>
            </a:pPr>
            <a:r>
              <a:rPr lang="en-US" sz="2400" dirty="0">
                <a:latin typeface="Baskerville Old Face" panose="02020602080505020303" pitchFamily="18" charset="0"/>
                <a:cs typeface="Arial"/>
              </a:rPr>
              <a:t>I</a:t>
            </a:r>
            <a:r>
              <a:rPr lang="en-US" sz="2400" dirty="0" smtClean="0">
                <a:latin typeface="Baskerville Old Face" panose="02020602080505020303" pitchFamily="18" charset="0"/>
                <a:cs typeface="Arial"/>
              </a:rPr>
              <a:t>f the </a:t>
            </a:r>
            <a:r>
              <a:rPr lang="en-US" sz="2400" dirty="0">
                <a:latin typeface="Baskerville Old Face" panose="02020602080505020303" pitchFamily="18" charset="0"/>
                <a:cs typeface="Arial"/>
              </a:rPr>
              <a:t>seller had </a:t>
            </a:r>
            <a:r>
              <a:rPr lang="en-US" sz="2400" b="1" dirty="0">
                <a:latin typeface="Baskerville Old Face" panose="02020602080505020303" pitchFamily="18" charset="0"/>
                <a:cs typeface="Arial"/>
              </a:rPr>
              <a:t>actual</a:t>
            </a:r>
            <a:r>
              <a:rPr lang="en-US" sz="2400" dirty="0">
                <a:latin typeface="Baskerville Old Face" panose="02020602080505020303" pitchFamily="18" charset="0"/>
                <a:cs typeface="Arial"/>
              </a:rPr>
              <a:t> knowledge of </a:t>
            </a:r>
            <a:r>
              <a:rPr lang="en-US" sz="2400" dirty="0" smtClean="0">
                <a:latin typeface="Baskerville Old Face" panose="02020602080505020303" pitchFamily="18" charset="0"/>
                <a:cs typeface="Arial"/>
              </a:rPr>
              <a:t>problems </a:t>
            </a:r>
            <a:r>
              <a:rPr lang="en-US" sz="2400" dirty="0">
                <a:latin typeface="Baskerville Old Face" panose="02020602080505020303" pitchFamily="18" charset="0"/>
                <a:cs typeface="Arial"/>
              </a:rPr>
              <a:t>with the </a:t>
            </a:r>
            <a:r>
              <a:rPr lang="en-US" sz="2400" dirty="0" smtClean="0">
                <a:latin typeface="Baskerville Old Face" panose="02020602080505020303" pitchFamily="18" charset="0"/>
                <a:cs typeface="Arial"/>
              </a:rPr>
              <a:t>pool, the seller may be liable to the buyer for damages.</a:t>
            </a:r>
            <a:endParaRPr lang="en-US" sz="2400" dirty="0">
              <a:latin typeface="Baskerville Old Face" panose="02020602080505020303" pitchFamily="18" charset="0"/>
              <a:cs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841" y="4166003"/>
            <a:ext cx="2609850" cy="1752600"/>
          </a:xfrm>
          <a:prstGeom prst="rect">
            <a:avLst/>
          </a:prstGeom>
        </p:spPr>
      </p:pic>
    </p:spTree>
    <p:extLst>
      <p:ext uri="{BB962C8B-B14F-4D97-AF65-F5344CB8AC3E}">
        <p14:creationId xmlns:p14="http://schemas.microsoft.com/office/powerpoint/2010/main" val="730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990600" y="272906"/>
            <a:ext cx="8077200" cy="453736"/>
          </a:xfrm>
        </p:spPr>
        <p:txBody>
          <a:bodyPr>
            <a:noAutofit/>
          </a:bodyPr>
          <a:lstStyle/>
          <a:p>
            <a:r>
              <a:rPr lang="en-US" sz="2800" i="1" dirty="0" smtClean="0">
                <a:latin typeface="Baskerville Old Face" panose="02020602080505020303" pitchFamily="18" charset="0"/>
                <a:cs typeface="Arial"/>
              </a:rPr>
              <a:t>GROUP DISCUSSION:  What are your thoughts?</a:t>
            </a:r>
            <a:endParaRPr lang="en-US" sz="2800" b="0" i="1" dirty="0" smtClean="0">
              <a:latin typeface="Baskerville Old Face" panose="02020602080505020303" pitchFamily="18" charset="0"/>
              <a:cs typeface="Arial"/>
            </a:endParaRPr>
          </a:p>
        </p:txBody>
      </p:sp>
      <p:sp>
        <p:nvSpPr>
          <p:cNvPr id="7176" name="Rectangle 3"/>
          <p:cNvSpPr>
            <a:spLocks noGrp="1" noChangeArrowheads="1"/>
          </p:cNvSpPr>
          <p:nvPr>
            <p:ph idx="1"/>
          </p:nvPr>
        </p:nvSpPr>
        <p:spPr>
          <a:xfrm>
            <a:off x="381000" y="1600200"/>
            <a:ext cx="7924800" cy="2567662"/>
          </a:xfrm>
        </p:spPr>
        <p:txBody>
          <a:bodyPr>
            <a:noAutofit/>
          </a:bodyPr>
          <a:lstStyle/>
          <a:p>
            <a:pPr marL="0" indent="0">
              <a:lnSpc>
                <a:spcPct val="100000"/>
              </a:lnSpc>
              <a:spcBef>
                <a:spcPts val="0"/>
              </a:spcBef>
              <a:buNone/>
            </a:pPr>
            <a:r>
              <a:rPr lang="en-US" sz="2400" u="sng" dirty="0" smtClean="0">
                <a:latin typeface="Baskerville Old Face" panose="02020602080505020303" pitchFamily="18" charset="0"/>
                <a:cs typeface="Arial"/>
              </a:rPr>
              <a:t>QUESTION</a:t>
            </a:r>
            <a:r>
              <a:rPr lang="en-US" sz="2400" dirty="0" smtClean="0">
                <a:latin typeface="Baskerville Old Face" panose="02020602080505020303" pitchFamily="18" charset="0"/>
                <a:cs typeface="Arial"/>
              </a:rPr>
              <a:t>:</a:t>
            </a:r>
          </a:p>
          <a:p>
            <a:pPr marL="0" indent="0">
              <a:lnSpc>
                <a:spcPct val="100000"/>
              </a:lnSpc>
              <a:spcBef>
                <a:spcPts val="0"/>
              </a:spcBef>
              <a:buNone/>
            </a:pPr>
            <a:r>
              <a:rPr lang="en-US" sz="2400" dirty="0">
                <a:latin typeface="Baskerville Old Face" panose="02020602080505020303" pitchFamily="18" charset="0"/>
                <a:cs typeface="Arial"/>
              </a:rPr>
              <a:t>S</a:t>
            </a:r>
            <a:r>
              <a:rPr lang="en-US" sz="2400" dirty="0" smtClean="0">
                <a:latin typeface="Baskerville Old Face" panose="02020602080505020303" pitchFamily="18" charset="0"/>
                <a:cs typeface="Arial"/>
              </a:rPr>
              <a:t>ellers knew the septic system had </a:t>
            </a:r>
            <a:r>
              <a:rPr lang="en-US" sz="2400" dirty="0">
                <a:latin typeface="Baskerville Old Face" panose="02020602080505020303" pitchFamily="18" charset="0"/>
                <a:cs typeface="Arial"/>
              </a:rPr>
              <a:t>to be </a:t>
            </a:r>
            <a:r>
              <a:rPr lang="en-US" sz="2400" dirty="0" smtClean="0">
                <a:latin typeface="Baskerville Old Face" panose="02020602080505020303" pitchFamily="18" charset="0"/>
                <a:cs typeface="Arial"/>
              </a:rPr>
              <a:t>replaced, but they marked the status of the septic system as </a:t>
            </a:r>
            <a:r>
              <a:rPr lang="en-US" sz="2400" b="1" dirty="0" smtClean="0">
                <a:latin typeface="Baskerville Old Face" panose="02020602080505020303" pitchFamily="18" charset="0"/>
                <a:cs typeface="Arial"/>
              </a:rPr>
              <a:t>UNKNOWN</a:t>
            </a:r>
            <a:r>
              <a:rPr lang="en-US" sz="2400" dirty="0" smtClean="0">
                <a:latin typeface="Baskerville Old Face" panose="02020602080505020303" pitchFamily="18" charset="0"/>
                <a:cs typeface="Arial"/>
              </a:rPr>
              <a:t> on the </a:t>
            </a:r>
            <a:r>
              <a:rPr lang="en-US" sz="2400" dirty="0">
                <a:latin typeface="Baskerville Old Face" panose="02020602080505020303" pitchFamily="18" charset="0"/>
                <a:cs typeface="Arial"/>
              </a:rPr>
              <a:t>R</a:t>
            </a:r>
            <a:r>
              <a:rPr lang="en-US" sz="2400" dirty="0" smtClean="0">
                <a:latin typeface="Baskerville Old Face" panose="02020602080505020303" pitchFamily="18" charset="0"/>
                <a:cs typeface="Arial"/>
              </a:rPr>
              <a:t>esidential </a:t>
            </a:r>
            <a:r>
              <a:rPr lang="en-US" sz="2400" dirty="0">
                <a:latin typeface="Baskerville Old Face" panose="02020602080505020303" pitchFamily="18" charset="0"/>
                <a:cs typeface="Arial"/>
              </a:rPr>
              <a:t>P</a:t>
            </a:r>
            <a:r>
              <a:rPr lang="en-US" sz="2400" dirty="0" smtClean="0">
                <a:latin typeface="Baskerville Old Face" panose="02020602080505020303" pitchFamily="18" charset="0"/>
                <a:cs typeface="Arial"/>
              </a:rPr>
              <a:t>roperty </a:t>
            </a:r>
            <a:r>
              <a:rPr lang="en-US" sz="2400" dirty="0">
                <a:latin typeface="Baskerville Old Face" panose="02020602080505020303" pitchFamily="18" charset="0"/>
                <a:cs typeface="Arial"/>
              </a:rPr>
              <a:t>C</a:t>
            </a:r>
            <a:r>
              <a:rPr lang="en-US" sz="2400" dirty="0" smtClean="0">
                <a:latin typeface="Baskerville Old Face" panose="02020602080505020303" pitchFamily="18" charset="0"/>
                <a:cs typeface="Arial"/>
              </a:rPr>
              <a:t>ondition </a:t>
            </a:r>
            <a:r>
              <a:rPr lang="en-US" sz="2400" dirty="0">
                <a:latin typeface="Baskerville Old Face" panose="02020602080505020303" pitchFamily="18" charset="0"/>
                <a:cs typeface="Arial"/>
              </a:rPr>
              <a:t>D</a:t>
            </a:r>
            <a:r>
              <a:rPr lang="en-US" sz="2400" dirty="0" smtClean="0">
                <a:latin typeface="Baskerville Old Face" panose="02020602080505020303" pitchFamily="18" charset="0"/>
                <a:cs typeface="Arial"/>
              </a:rPr>
              <a:t>isclosure Report.  Will sellers have to pay damages to buyer for misrepresenting the condition of the septic system?</a:t>
            </a:r>
            <a:endParaRPr lang="en-US" sz="2400" dirty="0">
              <a:latin typeface="Baskerville Old Face" panose="02020602080505020303" pitchFamily="18" charset="0"/>
              <a:cs typeface="Arial"/>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24</a:t>
            </a:fld>
            <a:endParaRPr lang="en-US" sz="2000" dirty="0">
              <a:latin typeface="Baskerville Old Face" panose="02020602080505020303" pitchFamily="18" charset="0"/>
            </a:endParaRPr>
          </a:p>
        </p:txBody>
      </p:sp>
      <p:pic>
        <p:nvPicPr>
          <p:cNvPr id="1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3177" y="4167862"/>
            <a:ext cx="8379823" cy="1200329"/>
          </a:xfrm>
          <a:prstGeom prst="rect">
            <a:avLst/>
          </a:prstGeom>
          <a:noFill/>
        </p:spPr>
        <p:txBody>
          <a:bodyPr wrap="square" rtlCol="0">
            <a:spAutoFit/>
          </a:bodyPr>
          <a:lstStyle/>
          <a:p>
            <a:r>
              <a:rPr lang="en-US" sz="2400" u="sng" dirty="0" smtClean="0">
                <a:latin typeface="Baskerville Old Face" panose="02020602080505020303" pitchFamily="18" charset="0"/>
              </a:rPr>
              <a:t>ANSWER</a:t>
            </a:r>
            <a:r>
              <a:rPr lang="en-US" sz="2400" dirty="0" smtClean="0">
                <a:latin typeface="Baskerville Old Face" panose="02020602080505020303" pitchFamily="18" charset="0"/>
              </a:rPr>
              <a:t>:</a:t>
            </a:r>
          </a:p>
          <a:p>
            <a:r>
              <a:rPr lang="en-US" sz="2400" dirty="0" smtClean="0">
                <a:latin typeface="Baskerville Old Face" panose="02020602080505020303" pitchFamily="18" charset="0"/>
              </a:rPr>
              <a:t>YES.  </a:t>
            </a:r>
            <a:r>
              <a:rPr lang="en-US" sz="2400" dirty="0">
                <a:latin typeface="Baskerville Old Face" panose="02020602080505020303" pitchFamily="18" charset="0"/>
              </a:rPr>
              <a:t>S</a:t>
            </a:r>
            <a:r>
              <a:rPr lang="en-US" sz="2400" dirty="0" smtClean="0">
                <a:latin typeface="Baskerville Old Face" panose="02020602080505020303" pitchFamily="18" charset="0"/>
              </a:rPr>
              <a:t>ellers had “actual knowledge” that the septic system was not working properly.  Marking the report </a:t>
            </a:r>
            <a:r>
              <a:rPr lang="en-US" sz="2400" b="1" dirty="0" smtClean="0">
                <a:latin typeface="Baskerville Old Face" panose="02020602080505020303" pitchFamily="18" charset="0"/>
              </a:rPr>
              <a:t>UNKNOWN </a:t>
            </a:r>
            <a:r>
              <a:rPr lang="en-US" sz="2400" dirty="0" smtClean="0">
                <a:latin typeface="Baskerville Old Face" panose="02020602080505020303" pitchFamily="18" charset="0"/>
              </a:rPr>
              <a:t>was deceptive.</a:t>
            </a:r>
            <a:endParaRPr lang="en-US" dirty="0">
              <a:latin typeface="Baskerville Old Face" panose="02020602080505020303" pitchFamily="18" charset="0"/>
            </a:endParaRPr>
          </a:p>
        </p:txBody>
      </p:sp>
    </p:spTree>
    <p:extLst>
      <p:ext uri="{BB962C8B-B14F-4D97-AF65-F5344CB8AC3E}">
        <p14:creationId xmlns:p14="http://schemas.microsoft.com/office/powerpoint/2010/main" val="19163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432" y="1676400"/>
            <a:ext cx="8296294" cy="4154983"/>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Baskerville Old Face" panose="02020602080505020303" pitchFamily="18" charset="0"/>
                <a:cs typeface="Arial" panose="020B0604020202020204" pitchFamily="34" charset="0"/>
              </a:rPr>
              <a:t>Sellers knew the water heater had to be replaced, but marked “UNKNOWN” on the Residential Property Condition Report.</a:t>
            </a:r>
          </a:p>
          <a:p>
            <a:pPr fontAlgn="auto">
              <a:spcBef>
                <a:spcPts val="0"/>
              </a:spcBef>
              <a:spcAft>
                <a:spcPts val="0"/>
              </a:spcAft>
            </a:pPr>
            <a:r>
              <a:rPr lang="en-US" sz="2400" dirty="0" smtClean="0">
                <a:solidFill>
                  <a:prstClr val="black"/>
                </a:solidFill>
                <a:latin typeface="Baskerville Old Face" panose="02020602080505020303" pitchFamily="18" charset="0"/>
                <a:cs typeface="Arial" panose="020B0604020202020204" pitchFamily="34" charset="0"/>
              </a:rPr>
              <a:t>An  inspection performed for the buyers revealed that the water heater had to be replaced.  After closing, buyers sued the sellers for misrepresentation. Will sellers have to pay for a new water heater?</a:t>
            </a:r>
          </a:p>
          <a:p>
            <a:pPr fontAlgn="auto">
              <a:spcBef>
                <a:spcPts val="0"/>
              </a:spcBef>
              <a:spcAft>
                <a:spcPts val="0"/>
              </a:spcAft>
            </a:pPr>
            <a:endParaRPr lang="en-US" sz="2400" dirty="0" smtClean="0">
              <a:solidFill>
                <a:prstClr val="black"/>
              </a:solidFill>
              <a:latin typeface="Baskerville Old Face" panose="02020602080505020303" pitchFamily="18" charset="0"/>
              <a:cs typeface="Arial" panose="020B0604020202020204" pitchFamily="34" charset="0"/>
            </a:endParaRPr>
          </a:p>
          <a:p>
            <a:pPr marL="457200" indent="-457200" fontAlgn="auto">
              <a:spcBef>
                <a:spcPts val="0"/>
              </a:spcBef>
              <a:spcAft>
                <a:spcPts val="0"/>
              </a:spcAft>
              <a:buAutoNum type="alphaUcPeriod"/>
            </a:pPr>
            <a:r>
              <a:rPr lang="en-US" sz="2400" dirty="0" smtClean="0">
                <a:solidFill>
                  <a:prstClr val="black"/>
                </a:solidFill>
                <a:latin typeface="Baskerville Old Face" panose="02020602080505020303" pitchFamily="18" charset="0"/>
                <a:cs typeface="Arial" panose="020B0604020202020204" pitchFamily="34" charset="0"/>
              </a:rPr>
              <a:t>Sellers are liable because they had actual knowledge.</a:t>
            </a:r>
          </a:p>
          <a:p>
            <a:pPr marL="457200" indent="-457200" fontAlgn="auto">
              <a:spcBef>
                <a:spcPts val="0"/>
              </a:spcBef>
              <a:spcAft>
                <a:spcPts val="0"/>
              </a:spcAft>
              <a:buAutoNum type="alphaUcPeriod"/>
            </a:pPr>
            <a:r>
              <a:rPr lang="en-US" sz="2400" dirty="0" smtClean="0">
                <a:solidFill>
                  <a:prstClr val="black"/>
                </a:solidFill>
                <a:latin typeface="Baskerville Old Face" panose="02020602080505020303" pitchFamily="18" charset="0"/>
                <a:cs typeface="Arial" panose="020B0604020202020204" pitchFamily="34" charset="0"/>
              </a:rPr>
              <a:t>Sellers are liable because of their intentional misrepresentation.</a:t>
            </a:r>
          </a:p>
          <a:p>
            <a:pPr marL="457200" indent="-457200" fontAlgn="auto">
              <a:spcBef>
                <a:spcPts val="0"/>
              </a:spcBef>
              <a:spcAft>
                <a:spcPts val="0"/>
              </a:spcAft>
              <a:buAutoNum type="alphaUcPeriod"/>
            </a:pPr>
            <a:r>
              <a:rPr lang="en-US" sz="2400" dirty="0" smtClean="0">
                <a:solidFill>
                  <a:prstClr val="black"/>
                </a:solidFill>
                <a:latin typeface="Baskerville Old Face" panose="02020602080505020303" pitchFamily="18" charset="0"/>
                <a:cs typeface="Arial" panose="020B0604020202020204" pitchFamily="34" charset="0"/>
              </a:rPr>
              <a:t>Even though buyers had knowledge, sellers still have to pay. </a:t>
            </a:r>
          </a:p>
          <a:p>
            <a:pPr marL="457200" indent="-457200" fontAlgn="auto">
              <a:spcBef>
                <a:spcPts val="0"/>
              </a:spcBef>
              <a:spcAft>
                <a:spcPts val="0"/>
              </a:spcAft>
              <a:buAutoNum type="alphaUcPeriod"/>
            </a:pPr>
            <a:r>
              <a:rPr lang="en-US" sz="2400" dirty="0" smtClean="0">
                <a:solidFill>
                  <a:prstClr val="black"/>
                </a:solidFill>
                <a:latin typeface="Baskerville Old Face" panose="02020602080505020303" pitchFamily="18" charset="0"/>
                <a:cs typeface="Arial" panose="020B0604020202020204" pitchFamily="34" charset="0"/>
              </a:rPr>
              <a:t>Buyers did not rely to their detriment on sellers’ misrepresentations, so sellers most likely will not have to pay.</a:t>
            </a:r>
          </a:p>
        </p:txBody>
      </p:sp>
      <p:sp>
        <p:nvSpPr>
          <p:cNvPr id="5" name="Right Arrow 4"/>
          <p:cNvSpPr/>
          <p:nvPr/>
        </p:nvSpPr>
        <p:spPr>
          <a:xfrm>
            <a:off x="0" y="50292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25</a:t>
            </a:fld>
            <a:endParaRPr lang="en-US" sz="2000" dirty="0">
              <a:solidFill>
                <a:schemeClr val="tx1"/>
              </a:solidFill>
              <a:latin typeface="Baskerville Old Face" panose="02020602080505020303" pitchFamily="18" charset="0"/>
            </a:endParaRPr>
          </a:p>
        </p:txBody>
      </p:sp>
      <p:sp>
        <p:nvSpPr>
          <p:cNvPr id="3" name="Rectangle 2"/>
          <p:cNvSpPr/>
          <p:nvPr/>
        </p:nvSpPr>
        <p:spPr>
          <a:xfrm>
            <a:off x="2895600" y="152400"/>
            <a:ext cx="2680542" cy="584775"/>
          </a:xfrm>
          <a:prstGeom prst="rect">
            <a:avLst/>
          </a:prstGeom>
        </p:spPr>
        <p:txBody>
          <a:bodyPr wrap="none">
            <a:spAutoFit/>
          </a:bodyPr>
          <a:lstStyle/>
          <a:p>
            <a:pPr lvl="0"/>
            <a:r>
              <a:rPr lang="en-US" sz="3200" dirty="0">
                <a:solidFill>
                  <a:prstClr val="black"/>
                </a:solidFill>
                <a:latin typeface="Baskerville Old Face" panose="02020602080505020303" pitchFamily="18" charset="0"/>
                <a:cs typeface="Aharoni" panose="02010803020104030203" pitchFamily="2" charset="-79"/>
              </a:rPr>
              <a:t>QUICK QUIZ</a:t>
            </a:r>
          </a:p>
        </p:txBody>
      </p:sp>
    </p:spTree>
    <p:extLst>
      <p:ext uri="{BB962C8B-B14F-4D97-AF65-F5344CB8AC3E}">
        <p14:creationId xmlns:p14="http://schemas.microsoft.com/office/powerpoint/2010/main" val="3562558080"/>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66800" y="304800"/>
            <a:ext cx="7635039" cy="615698"/>
          </a:xfrm>
        </p:spPr>
        <p:txBody>
          <a:bodyPr>
            <a:noAutofit/>
          </a:bodyPr>
          <a:lstStyle/>
          <a:p>
            <a:r>
              <a:rPr lang="en-US" sz="2800" i="1" u="sng" dirty="0">
                <a:ln w="3175" cmpd="sng">
                  <a:noFill/>
                </a:ln>
                <a:latin typeface="Baskerville Old Face" panose="02020602080505020303" pitchFamily="18" charset="0"/>
                <a:cs typeface="Arial" panose="020B0604020202020204" pitchFamily="34" charset="0"/>
              </a:rPr>
              <a:t>Section 2</a:t>
            </a:r>
            <a:r>
              <a:rPr lang="en-US" sz="2800" i="1" dirty="0">
                <a:ln w="3175" cmpd="sng">
                  <a:noFill/>
                </a:ln>
                <a:latin typeface="Baskerville Old Face" panose="02020602080505020303" pitchFamily="18" charset="0"/>
                <a:cs typeface="Arial" panose="020B0604020202020204" pitchFamily="34" charset="0"/>
              </a:rPr>
              <a:t>: </a:t>
            </a:r>
            <a:r>
              <a:rPr lang="en-US" sz="2800" b="0" i="1" dirty="0" smtClean="0">
                <a:effectLst/>
                <a:latin typeface="Baskerville Old Face" panose="02020602080505020303" pitchFamily="18" charset="0"/>
                <a:cs typeface="Arial" panose="020B0604020202020204" pitchFamily="34" charset="0"/>
              </a:rPr>
              <a:t>Smoke and Carbon Monoxide Detectors</a:t>
            </a:r>
            <a:endParaRPr lang="en-US" sz="2800" b="0" i="1" dirty="0" smtClean="0">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176463" y="1423862"/>
            <a:ext cx="8791073" cy="4343400"/>
          </a:xfrm>
        </p:spPr>
        <p:txBody>
          <a:bodyPr>
            <a:noAutofit/>
          </a:bodyPr>
          <a:lstStyle/>
          <a:p>
            <a:pPr>
              <a:lnSpc>
                <a:spcPct val="100000"/>
              </a:lnSpc>
              <a:spcBef>
                <a:spcPts val="0"/>
              </a:spcBef>
              <a:buFont typeface="Wingdings" panose="05000000000000000000" pitchFamily="2" charset="2"/>
              <a:buChar char="§"/>
            </a:pPr>
            <a:r>
              <a:rPr lang="en-US" dirty="0">
                <a:latin typeface="Baskerville Old Face" panose="02020602080505020303" pitchFamily="18" charset="0"/>
                <a:cs typeface="Arial" panose="020B0604020202020204" pitchFamily="34" charset="0"/>
              </a:rPr>
              <a:t>S</a:t>
            </a:r>
            <a:r>
              <a:rPr lang="en-US" dirty="0" smtClean="0">
                <a:latin typeface="Baskerville Old Face" panose="02020602080505020303" pitchFamily="18" charset="0"/>
                <a:cs typeface="Arial" panose="020B0604020202020204" pitchFamily="34" charset="0"/>
              </a:rPr>
              <a:t>ellers of one- </a:t>
            </a:r>
            <a:r>
              <a:rPr lang="en-US" dirty="0">
                <a:latin typeface="Baskerville Old Face" panose="02020602080505020303" pitchFamily="18" charset="0"/>
                <a:cs typeface="Arial" panose="020B0604020202020204" pitchFamily="34" charset="0"/>
              </a:rPr>
              <a:t>or </a:t>
            </a:r>
            <a:r>
              <a:rPr lang="en-US" dirty="0" smtClean="0">
                <a:latin typeface="Baskerville Old Face" panose="02020602080505020303" pitchFamily="18" charset="0"/>
                <a:cs typeface="Arial" panose="020B0604020202020204" pitchFamily="34" charset="0"/>
              </a:rPr>
              <a:t>two-family homes</a:t>
            </a:r>
            <a:r>
              <a:rPr lang="en-US" dirty="0">
                <a:latin typeface="Baskerville Old Face" panose="02020602080505020303" pitchFamily="18" charset="0"/>
                <a:cs typeface="Arial" panose="020B0604020202020204" pitchFamily="34" charset="0"/>
              </a:rPr>
              <a:t> </a:t>
            </a:r>
            <a:r>
              <a:rPr lang="en-US" dirty="0" smtClean="0">
                <a:latin typeface="Baskerville Old Face" panose="02020602080505020303" pitchFamily="18" charset="0"/>
                <a:cs typeface="Arial" panose="020B0604020202020204" pitchFamily="34" charset="0"/>
              </a:rPr>
              <a:t>(built before 10/1/2005) must give </a:t>
            </a:r>
            <a:r>
              <a:rPr lang="en-US" dirty="0">
                <a:latin typeface="Baskerville Old Face" panose="02020602080505020303" pitchFamily="18" charset="0"/>
                <a:cs typeface="Arial" panose="020B0604020202020204" pitchFamily="34" charset="0"/>
              </a:rPr>
              <a:t>buyers an affidavit certifying </a:t>
            </a:r>
            <a:r>
              <a:rPr lang="en-US" dirty="0" smtClean="0">
                <a:latin typeface="Baskerville Old Face" panose="02020602080505020303" pitchFamily="18" charset="0"/>
                <a:cs typeface="Arial" panose="020B0604020202020204" pitchFamily="34" charset="0"/>
              </a:rPr>
              <a:t>that the home has working smoke and carbon monoxide detectors.</a:t>
            </a:r>
          </a:p>
          <a:p>
            <a:pPr marL="0" lvl="0" indent="0">
              <a:lnSpc>
                <a:spcPct val="100000"/>
              </a:lnSpc>
              <a:spcBef>
                <a:spcPts val="0"/>
              </a:spcBef>
              <a:buNone/>
            </a:pPr>
            <a:r>
              <a:rPr lang="en-US" sz="2000" i="1" dirty="0" smtClean="0">
                <a:solidFill>
                  <a:prstClr val="black"/>
                </a:solidFill>
                <a:latin typeface="Baskerville Old Face" panose="02020602080505020303" pitchFamily="18" charset="0"/>
                <a:cs typeface="Arial" panose="020B0604020202020204" pitchFamily="34" charset="0"/>
              </a:rPr>
              <a:t>   CGS </a:t>
            </a:r>
            <a:r>
              <a:rPr lang="en-US" sz="2000" i="1" dirty="0">
                <a:solidFill>
                  <a:prstClr val="black"/>
                </a:solidFill>
                <a:latin typeface="Baskerville Old Face" panose="02020602080505020303" pitchFamily="18" charset="0"/>
                <a:cs typeface="Arial" panose="020B0604020202020204" pitchFamily="34" charset="0"/>
              </a:rPr>
              <a:t>§</a:t>
            </a:r>
            <a:r>
              <a:rPr lang="en-US" sz="2000" i="1" dirty="0" smtClean="0">
                <a:solidFill>
                  <a:prstClr val="black"/>
                </a:solidFill>
                <a:latin typeface="Baskerville Old Face" panose="02020602080505020303" pitchFamily="18" charset="0"/>
                <a:cs typeface="Arial" panose="020B0604020202020204" pitchFamily="34" charset="0"/>
              </a:rPr>
              <a:t>29-453</a:t>
            </a:r>
            <a:endParaRPr lang="en-US" sz="2000" i="1" dirty="0">
              <a:solidFill>
                <a:prstClr val="black"/>
              </a:solidFill>
              <a:latin typeface="Baskerville Old Face" panose="02020602080505020303" pitchFamily="18" charset="0"/>
              <a:cs typeface="Arial" panose="020B0604020202020204" pitchFamily="34" charset="0"/>
            </a:endParaRPr>
          </a:p>
          <a:p>
            <a:pPr marL="0" indent="0">
              <a:lnSpc>
                <a:spcPct val="100000"/>
              </a:lnSpc>
              <a:spcBef>
                <a:spcPts val="0"/>
              </a:spcBef>
              <a:buNone/>
            </a:pPr>
            <a:endParaRPr lang="en-US" dirty="0" smtClean="0">
              <a:latin typeface="Baskerville Old Face" panose="02020602080505020303" pitchFamily="18" charset="0"/>
              <a:cs typeface="Arial" panose="020B0604020202020204" pitchFamily="34" charset="0"/>
            </a:endParaRPr>
          </a:p>
          <a:p>
            <a:pPr>
              <a:lnSpc>
                <a:spcPct val="100000"/>
              </a:lnSpc>
              <a:spcBef>
                <a:spcPts val="0"/>
              </a:spcBef>
              <a:buFont typeface="Wingdings" panose="05000000000000000000" pitchFamily="2" charset="2"/>
              <a:buChar char="§"/>
            </a:pPr>
            <a:r>
              <a:rPr lang="en-US" dirty="0" smtClean="0">
                <a:latin typeface="Baskerville Old Face" panose="02020602080505020303" pitchFamily="18" charset="0"/>
                <a:cs typeface="Arial" panose="020B0604020202020204" pitchFamily="34" charset="0"/>
              </a:rPr>
              <a:t>Sellers failing to provide an affidavit must </a:t>
            </a:r>
          </a:p>
          <a:p>
            <a:pPr marL="0" indent="0">
              <a:lnSpc>
                <a:spcPct val="100000"/>
              </a:lnSpc>
              <a:spcBef>
                <a:spcPts val="0"/>
              </a:spcBef>
              <a:buNone/>
            </a:pPr>
            <a:r>
              <a:rPr lang="en-US" dirty="0" smtClean="0">
                <a:latin typeface="Baskerville Old Face" panose="02020602080505020303" pitchFamily="18" charset="0"/>
                <a:cs typeface="Arial" panose="020B0604020202020204" pitchFamily="34" charset="0"/>
              </a:rPr>
              <a:t>   credit the buyer with </a:t>
            </a:r>
            <a:r>
              <a:rPr lang="en-US" b="1" dirty="0" smtClean="0">
                <a:latin typeface="Baskerville Old Face" panose="02020602080505020303" pitchFamily="18" charset="0"/>
                <a:cs typeface="Arial" panose="020B0604020202020204" pitchFamily="34" charset="0"/>
              </a:rPr>
              <a:t>$250 </a:t>
            </a:r>
            <a:r>
              <a:rPr lang="en-US" dirty="0" smtClean="0">
                <a:latin typeface="Baskerville Old Face" panose="02020602080505020303" pitchFamily="18" charset="0"/>
                <a:cs typeface="Arial" panose="020B0604020202020204" pitchFamily="34" charset="0"/>
              </a:rPr>
              <a:t>at closing.</a:t>
            </a:r>
          </a:p>
          <a:p>
            <a:pPr marL="0" indent="0">
              <a:lnSpc>
                <a:spcPct val="100000"/>
              </a:lnSpc>
              <a:spcBef>
                <a:spcPts val="0"/>
              </a:spcBef>
              <a:buNone/>
            </a:pPr>
            <a:r>
              <a:rPr lang="en-US" sz="2000" i="1" dirty="0">
                <a:latin typeface="Baskerville Old Face" panose="02020602080505020303" pitchFamily="18" charset="0"/>
                <a:cs typeface="Arial" panose="020B0604020202020204" pitchFamily="34" charset="0"/>
              </a:rPr>
              <a:t> </a:t>
            </a:r>
            <a:r>
              <a:rPr lang="en-US" sz="2000" i="1" dirty="0" smtClean="0">
                <a:latin typeface="Baskerville Old Face" panose="02020602080505020303" pitchFamily="18" charset="0"/>
                <a:cs typeface="Arial" panose="020B0604020202020204" pitchFamily="34" charset="0"/>
              </a:rPr>
              <a:t>  CGS §29-453(b)</a:t>
            </a:r>
          </a:p>
          <a:p>
            <a:pPr marL="0" indent="0">
              <a:lnSpc>
                <a:spcPct val="100000"/>
              </a:lnSpc>
              <a:spcBef>
                <a:spcPts val="0"/>
              </a:spcBef>
              <a:buNone/>
            </a:pPr>
            <a:endParaRPr lang="en-US" sz="2000" dirty="0" smtClean="0">
              <a:latin typeface="Arial" panose="020B0604020202020204" pitchFamily="34" charset="0"/>
            </a:endParaRPr>
          </a:p>
          <a:p>
            <a:pPr>
              <a:lnSpc>
                <a:spcPct val="100000"/>
              </a:lnSpc>
              <a:spcBef>
                <a:spcPts val="0"/>
              </a:spcBef>
              <a:buFont typeface="Wingdings" panose="05000000000000000000" pitchFamily="2" charset="2"/>
              <a:buChar char="Ø"/>
            </a:pPr>
            <a:r>
              <a:rPr lang="en-US" dirty="0" smtClean="0">
                <a:latin typeface="Baskerville Old Face" panose="02020602080505020303" pitchFamily="18" charset="0"/>
              </a:rPr>
              <a:t>There </a:t>
            </a:r>
            <a:r>
              <a:rPr lang="en-US" dirty="0">
                <a:latin typeface="Baskerville Old Face" panose="02020602080505020303" pitchFamily="18" charset="0"/>
              </a:rPr>
              <a:t>are </a:t>
            </a:r>
            <a:r>
              <a:rPr lang="en-US" dirty="0" smtClean="0">
                <a:latin typeface="Baskerville Old Face" panose="02020602080505020303" pitchFamily="18" charset="0"/>
              </a:rPr>
              <a:t>some </a:t>
            </a:r>
            <a:r>
              <a:rPr lang="en-US" dirty="0">
                <a:latin typeface="Baskerville Old Face" panose="02020602080505020303" pitchFamily="18" charset="0"/>
              </a:rPr>
              <a:t>exemptions </a:t>
            </a:r>
            <a:r>
              <a:rPr lang="en-US">
                <a:latin typeface="Baskerville Old Face" panose="02020602080505020303" pitchFamily="18" charset="0"/>
              </a:rPr>
              <a:t>to </a:t>
            </a:r>
            <a:r>
              <a:rPr lang="en-US" smtClean="0">
                <a:latin typeface="Baskerville Old Face" panose="02020602080505020303" pitchFamily="18" charset="0"/>
              </a:rPr>
              <a:t>these requirements</a:t>
            </a:r>
            <a:r>
              <a:rPr lang="en-US" dirty="0" smtClean="0">
                <a:latin typeface="Baskerville Old Face" panose="02020602080505020303" pitchFamily="18" charset="0"/>
              </a:rPr>
              <a:t>.</a:t>
            </a:r>
          </a:p>
          <a:p>
            <a:pPr marL="0" indent="0">
              <a:lnSpc>
                <a:spcPct val="100000"/>
              </a:lnSpc>
              <a:spcBef>
                <a:spcPts val="0"/>
              </a:spcBef>
              <a:buNone/>
            </a:pPr>
            <a:r>
              <a:rPr lang="en-US" sz="2000" i="1" dirty="0" smtClean="0">
                <a:latin typeface="Baskerville Old Face" panose="02020602080505020303" pitchFamily="18" charset="0"/>
              </a:rPr>
              <a:t>   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29-453(e</a:t>
            </a:r>
            <a:r>
              <a:rPr lang="en-US" sz="2000" i="1" dirty="0">
                <a:latin typeface="Baskerville Old Face" panose="02020602080505020303" pitchFamily="18" charset="0"/>
              </a:rPr>
              <a:t>)</a:t>
            </a:r>
            <a:r>
              <a:rPr lang="en-US" sz="2000" dirty="0">
                <a:latin typeface="Baskerville Old Face" panose="02020602080505020303" pitchFamily="18" charset="0"/>
              </a:rPr>
              <a:t>.</a:t>
            </a:r>
          </a:p>
          <a:p>
            <a:endParaRPr lang="en-US" sz="2000" dirty="0">
              <a:latin typeface="Arial" panose="020B0604020202020204" pitchFamily="34" charset="0"/>
            </a:endParaRPr>
          </a:p>
          <a:p>
            <a:pPr marL="0" indent="0">
              <a:lnSpc>
                <a:spcPct val="100000"/>
              </a:lnSpc>
              <a:spcBef>
                <a:spcPts val="0"/>
              </a:spcBef>
              <a:buNone/>
            </a:pPr>
            <a:endParaRPr lang="en-US" sz="2000" dirty="0">
              <a:solidFill>
                <a:schemeClr val="tx2">
                  <a:lumMod val="50000"/>
                </a:schemeClr>
              </a:solidFill>
              <a:latin typeface="Arial"/>
              <a:cs typeface="Arial"/>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26</a:t>
            </a:fld>
            <a:endParaRPr lang="en-US" sz="2000" dirty="0">
              <a:latin typeface="Baskerville Old Face" panose="020206020805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011" y="2895600"/>
            <a:ext cx="2107828" cy="2043114"/>
          </a:xfrm>
          <a:prstGeom prst="rect">
            <a:avLst/>
          </a:prstGeom>
        </p:spPr>
      </p:pic>
      <p:pic>
        <p:nvPicPr>
          <p:cNvPr id="10"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9" y="60073"/>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586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100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2128874" y="145798"/>
            <a:ext cx="4307305" cy="688975"/>
          </a:xfrm>
        </p:spPr>
        <p:txBody>
          <a:bodyPr>
            <a:noAutofit/>
          </a:bodyPr>
          <a:lstStyle/>
          <a:p>
            <a:r>
              <a:rPr lang="en-US" sz="3200" b="0" i="1" dirty="0" smtClean="0">
                <a:latin typeface="Baskerville Old Face" panose="02020602080505020303" pitchFamily="18" charset="0"/>
                <a:cs typeface="Arial" panose="020B0604020202020204" pitchFamily="34" charset="0"/>
              </a:rPr>
              <a:t>Smoke Detector Affidavit</a:t>
            </a:r>
          </a:p>
        </p:txBody>
      </p:sp>
      <p:sp>
        <p:nvSpPr>
          <p:cNvPr id="7176" name="Rectangle 3"/>
          <p:cNvSpPr>
            <a:spLocks noGrp="1" noChangeArrowheads="1"/>
          </p:cNvSpPr>
          <p:nvPr>
            <p:ph idx="1"/>
          </p:nvPr>
        </p:nvSpPr>
        <p:spPr>
          <a:xfrm>
            <a:off x="328863" y="1676400"/>
            <a:ext cx="8486273" cy="4343400"/>
          </a:xfrm>
        </p:spPr>
        <p:txBody>
          <a:bodyPr>
            <a:noAutofit/>
          </a:bodyPr>
          <a:lstStyle/>
          <a:p>
            <a:pPr marL="0" indent="0">
              <a:lnSpc>
                <a:spcPct val="150000"/>
              </a:lnSpc>
              <a:spcBef>
                <a:spcPts val="0"/>
              </a:spcBef>
              <a:buNone/>
            </a:pPr>
            <a:r>
              <a:rPr lang="en-US" dirty="0" smtClean="0">
                <a:latin typeface="Baskerville Old Face" panose="02020602080505020303" pitchFamily="18" charset="0"/>
              </a:rPr>
              <a:t>Even though the sellers must disclose any problems with the smoke detectors in the Property Condition Report,  that report does </a:t>
            </a:r>
            <a:r>
              <a:rPr lang="en-US" b="1" i="1" u="sng" dirty="0" smtClean="0">
                <a:latin typeface="Baskerville Old Face" panose="02020602080505020303" pitchFamily="18" charset="0"/>
              </a:rPr>
              <a:t>not</a:t>
            </a:r>
            <a:r>
              <a:rPr lang="en-US" dirty="0" smtClean="0">
                <a:latin typeface="Baskerville Old Face" panose="02020602080505020303" pitchFamily="18" charset="0"/>
              </a:rPr>
              <a:t>  satisfy the requirement to provide a Smoke Detector Affidavit.</a:t>
            </a:r>
          </a:p>
          <a:p>
            <a:pPr marL="0" indent="0">
              <a:lnSpc>
                <a:spcPct val="100000"/>
              </a:lnSpc>
              <a:spcBef>
                <a:spcPts val="0"/>
              </a:spcBef>
              <a:buNone/>
            </a:pPr>
            <a:endParaRPr lang="en-US" sz="2400" dirty="0" smtClean="0">
              <a:latin typeface="Baskerville Old Face" panose="02020602080505020303" pitchFamily="18" charset="0"/>
            </a:endParaRPr>
          </a:p>
          <a:p>
            <a:pPr marL="0" indent="0">
              <a:lnSpc>
                <a:spcPct val="100000"/>
              </a:lnSpc>
              <a:spcBef>
                <a:spcPts val="0"/>
              </a:spcBef>
              <a:buNone/>
            </a:pPr>
            <a:endParaRPr lang="en-US" sz="2000" dirty="0" smtClean="0">
              <a:latin typeface="Arial" panose="020B0604020202020204" pitchFamily="34" charset="0"/>
            </a:endParaRPr>
          </a:p>
          <a:p>
            <a:pPr marL="0" indent="0">
              <a:buNone/>
            </a:pPr>
            <a:r>
              <a:rPr lang="en-US" sz="2000" i="1" dirty="0" smtClean="0">
                <a:latin typeface="Baskerville Old Face" panose="02020602080505020303" pitchFamily="18" charset="0"/>
              </a:rPr>
              <a:t>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29-453</a:t>
            </a:r>
            <a:endParaRPr lang="en-US" sz="2000" i="1" dirty="0">
              <a:latin typeface="Baskerville Old Face" panose="02020602080505020303" pitchFamily="18" charset="0"/>
            </a:endParaRPr>
          </a:p>
          <a:p>
            <a:pPr marL="0" indent="0">
              <a:lnSpc>
                <a:spcPct val="100000"/>
              </a:lnSpc>
              <a:spcBef>
                <a:spcPts val="0"/>
              </a:spcBef>
              <a:buNone/>
            </a:pPr>
            <a:endParaRPr lang="en-US" sz="2000" dirty="0">
              <a:solidFill>
                <a:schemeClr val="tx2">
                  <a:lumMod val="50000"/>
                </a:schemeClr>
              </a:solidFill>
              <a:latin typeface="Arial"/>
              <a:cs typeface="Arial"/>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27</a:t>
            </a:fld>
            <a:endParaRPr lang="en-US" sz="2000" dirty="0">
              <a:latin typeface="Baskerville Old Face" panose="02020602080505020303" pitchFamily="18" charset="0"/>
            </a:endParaRPr>
          </a:p>
        </p:txBody>
      </p:sp>
      <p:pic>
        <p:nvPicPr>
          <p:cNvPr id="1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244"/>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3854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94874" y="202622"/>
            <a:ext cx="7924800" cy="505691"/>
          </a:xfrm>
        </p:spPr>
        <p:txBody>
          <a:bodyPr>
            <a:noAutofit/>
          </a:bodyPr>
          <a:lstStyle/>
          <a:p>
            <a:r>
              <a:rPr lang="en-US" sz="2400" i="1" dirty="0">
                <a:solidFill>
                  <a:prstClr val="black"/>
                </a:solidFill>
                <a:latin typeface="Arial" panose="020B0604020202020204" pitchFamily="34" charset="0"/>
                <a:cs typeface="Arial" panose="020B0604020202020204" pitchFamily="34" charset="0"/>
              </a:rPr>
              <a:t> </a:t>
            </a:r>
            <a:r>
              <a:rPr lang="en-US" sz="2800" i="1" dirty="0">
                <a:latin typeface="Baskerville Old Face" panose="02020602080505020303" pitchFamily="18" charset="0"/>
                <a:cs typeface="Arial" panose="020B0604020202020204" pitchFamily="34" charset="0"/>
              </a:rPr>
              <a:t>HERE’S THE QUESTION.  What’s the Answer?</a:t>
            </a:r>
            <a:endParaRPr lang="en-US" sz="2800" b="1" i="1" dirty="0" smtClean="0">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533400" y="1752600"/>
            <a:ext cx="8229600" cy="4343400"/>
          </a:xfrm>
        </p:spPr>
        <p:txBody>
          <a:bodyPr>
            <a:noAutofit/>
          </a:bodyPr>
          <a:lstStyle/>
          <a:p>
            <a:pPr marL="0" indent="0">
              <a:buNone/>
            </a:pPr>
            <a:r>
              <a:rPr lang="en-US" u="sng" dirty="0" smtClean="0">
                <a:latin typeface="Baskerville Old Face" panose="02020602080505020303" pitchFamily="18" charset="0"/>
                <a:cs typeface="Arial"/>
              </a:rPr>
              <a:t>QUESTION</a:t>
            </a:r>
            <a:r>
              <a:rPr lang="en-US" dirty="0" smtClean="0">
                <a:latin typeface="Baskerville Old Face" panose="02020602080505020303" pitchFamily="18" charset="0"/>
                <a:cs typeface="Arial"/>
              </a:rPr>
              <a:t>:</a:t>
            </a:r>
          </a:p>
          <a:p>
            <a:pPr marL="0" indent="0">
              <a:buNone/>
            </a:pPr>
            <a:r>
              <a:rPr lang="en-US" dirty="0" smtClean="0">
                <a:latin typeface="Baskerville Old Face" panose="02020602080505020303" pitchFamily="18" charset="0"/>
                <a:cs typeface="Arial"/>
              </a:rPr>
              <a:t>As a salesperson representing the sellers, am I required to get a smoke and carbon monoxide detector </a:t>
            </a:r>
            <a:r>
              <a:rPr lang="en-US" dirty="0">
                <a:latin typeface="Baskerville Old Face" panose="02020602080505020303" pitchFamily="18" charset="0"/>
                <a:cs typeface="Arial"/>
              </a:rPr>
              <a:t>a</a:t>
            </a:r>
            <a:r>
              <a:rPr lang="en-US" dirty="0" smtClean="0">
                <a:latin typeface="Baskerville Old Face" panose="02020602080505020303" pitchFamily="18" charset="0"/>
                <a:cs typeface="Arial"/>
              </a:rPr>
              <a:t>ffidavit from the sellers when they sign the listing agreement?</a:t>
            </a:r>
            <a:endParaRPr lang="en-US" i="1" dirty="0">
              <a:latin typeface="Baskerville Old Face" panose="02020602080505020303" pitchFamily="18" charset="0"/>
              <a:cs typeface="Arial"/>
            </a:endParaRPr>
          </a:p>
          <a:p>
            <a:pPr marL="0" indent="0">
              <a:buNone/>
            </a:pPr>
            <a:r>
              <a:rPr lang="en-US" u="sng" dirty="0">
                <a:latin typeface="Baskerville Old Face" panose="02020602080505020303" pitchFamily="18" charset="0"/>
                <a:cs typeface="Arial"/>
              </a:rPr>
              <a:t>ANSWER</a:t>
            </a:r>
            <a:r>
              <a:rPr lang="en-US" dirty="0">
                <a:latin typeface="Baskerville Old Face" panose="02020602080505020303" pitchFamily="18" charset="0"/>
                <a:cs typeface="Arial"/>
              </a:rPr>
              <a:t>:</a:t>
            </a:r>
          </a:p>
          <a:p>
            <a:pPr marL="0" indent="0">
              <a:buNone/>
            </a:pPr>
            <a:r>
              <a:rPr lang="en-US" dirty="0" smtClean="0">
                <a:latin typeface="Baskerville Old Face" panose="02020602080505020303" pitchFamily="18" charset="0"/>
                <a:cs typeface="Arial"/>
              </a:rPr>
              <a:t>NO, the sellers’ attorney will provide the affidavit to the buyer at closing.</a:t>
            </a:r>
          </a:p>
          <a:p>
            <a:pPr marL="0" indent="0">
              <a:buNone/>
            </a:pPr>
            <a:r>
              <a:rPr lang="en-US" dirty="0">
                <a:latin typeface="Baskerville Old Face" panose="02020602080505020303" pitchFamily="18" charset="0"/>
                <a:cs typeface="Arial"/>
              </a:rPr>
              <a:t>T</a:t>
            </a:r>
            <a:r>
              <a:rPr lang="en-US" dirty="0" smtClean="0">
                <a:latin typeface="Baskerville Old Face" panose="02020602080505020303" pitchFamily="18" charset="0"/>
                <a:cs typeface="Arial"/>
              </a:rPr>
              <a:t>he affidavit is a sworn statement, and it must be signed before a Connecticut attorney or notary public.</a:t>
            </a:r>
          </a:p>
          <a:p>
            <a:pPr marL="0" indent="0">
              <a:buNone/>
            </a:pPr>
            <a:endParaRPr lang="en-US" sz="2000" i="1" dirty="0" smtClean="0">
              <a:solidFill>
                <a:schemeClr val="tx2">
                  <a:lumMod val="50000"/>
                </a:schemeClr>
              </a:solidFill>
              <a:latin typeface="Arial"/>
              <a:cs typeface="Arial"/>
            </a:endParaRPr>
          </a:p>
          <a:p>
            <a:pPr marL="0" indent="0">
              <a:buNone/>
            </a:pPr>
            <a:endParaRPr lang="en-US" sz="2000" dirty="0">
              <a:solidFill>
                <a:schemeClr val="tx1"/>
              </a:solidFill>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28</a:t>
            </a:fld>
            <a:endParaRPr lang="en-US" sz="2000" dirty="0">
              <a:latin typeface="Baskerville Old Face" panose="02020602080505020303" pitchFamily="18" charset="0"/>
            </a:endParaRPr>
          </a:p>
        </p:txBody>
      </p:sp>
      <p:pic>
        <p:nvPicPr>
          <p:cNvPr id="1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468"/>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96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17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3"/>
          <p:cNvSpPr>
            <a:spLocks noGrp="1" noChangeArrowheads="1"/>
          </p:cNvSpPr>
          <p:nvPr>
            <p:ph idx="1"/>
          </p:nvPr>
        </p:nvSpPr>
        <p:spPr>
          <a:xfrm>
            <a:off x="266700" y="1447800"/>
            <a:ext cx="8610600" cy="4662159"/>
          </a:xfrm>
        </p:spPr>
        <p:txBody>
          <a:bodyPr>
            <a:noAutofit/>
          </a:bodyPr>
          <a:lstStyle/>
          <a:p>
            <a:pPr marL="0" indent="0">
              <a:lnSpc>
                <a:spcPct val="100000"/>
              </a:lnSpc>
              <a:spcBef>
                <a:spcPts val="0"/>
              </a:spcBef>
              <a:buNone/>
            </a:pPr>
            <a:r>
              <a:rPr lang="en-US" u="sng" dirty="0" smtClean="0">
                <a:latin typeface="Baskerville Old Face" panose="02020602080505020303" pitchFamily="18" charset="0"/>
                <a:cs typeface="Arial"/>
              </a:rPr>
              <a:t>QUESTION</a:t>
            </a:r>
            <a:r>
              <a:rPr lang="en-US" dirty="0" smtClean="0">
                <a:latin typeface="Baskerville Old Face" panose="02020602080505020303" pitchFamily="18" charset="0"/>
                <a:cs typeface="Arial"/>
              </a:rPr>
              <a:t>:</a:t>
            </a:r>
          </a:p>
          <a:p>
            <a:pPr marL="0" indent="0">
              <a:lnSpc>
                <a:spcPct val="100000"/>
              </a:lnSpc>
              <a:spcBef>
                <a:spcPts val="0"/>
              </a:spcBef>
              <a:buNone/>
            </a:pPr>
            <a:r>
              <a:rPr lang="en-US" dirty="0" smtClean="0">
                <a:latin typeface="Baskerville Old Face" panose="02020602080505020303" pitchFamily="18" charset="0"/>
                <a:cs typeface="Arial"/>
              </a:rPr>
              <a:t>As a broker representing a bank selling real property acquired by foreclosure, does a bank representative have to provide a smoke and carbon monoxide detector affidavit?</a:t>
            </a:r>
          </a:p>
          <a:p>
            <a:pPr>
              <a:buFont typeface="Wingdings" panose="05000000000000000000" pitchFamily="2" charset="2"/>
              <a:buChar char="Ø"/>
            </a:pPr>
            <a:endParaRPr lang="en-US" i="1" dirty="0">
              <a:latin typeface="Baskerville Old Face" panose="02020602080505020303" pitchFamily="18" charset="0"/>
              <a:cs typeface="Arial"/>
            </a:endParaRPr>
          </a:p>
          <a:p>
            <a:pPr marL="0" indent="0">
              <a:lnSpc>
                <a:spcPct val="100000"/>
              </a:lnSpc>
              <a:spcBef>
                <a:spcPts val="0"/>
              </a:spcBef>
              <a:buNone/>
            </a:pPr>
            <a:r>
              <a:rPr lang="en-US" u="sng" dirty="0" smtClean="0">
                <a:latin typeface="Baskerville Old Face" panose="02020602080505020303" pitchFamily="18" charset="0"/>
                <a:cs typeface="Arial"/>
              </a:rPr>
              <a:t>ANSWER</a:t>
            </a:r>
            <a:r>
              <a:rPr lang="en-US" dirty="0" smtClean="0">
                <a:latin typeface="Baskerville Old Face" panose="02020602080505020303" pitchFamily="18" charset="0"/>
                <a:cs typeface="Arial"/>
              </a:rPr>
              <a:t>:</a:t>
            </a:r>
          </a:p>
          <a:p>
            <a:pPr marL="0" indent="0">
              <a:lnSpc>
                <a:spcPct val="100000"/>
              </a:lnSpc>
              <a:spcBef>
                <a:spcPts val="0"/>
              </a:spcBef>
              <a:buNone/>
            </a:pPr>
            <a:r>
              <a:rPr lang="en-US" dirty="0" smtClean="0">
                <a:latin typeface="Baskerville Old Face" panose="02020602080505020303" pitchFamily="18" charset="0"/>
                <a:cs typeface="Arial"/>
              </a:rPr>
              <a:t>YES.  </a:t>
            </a:r>
            <a:r>
              <a:rPr lang="en-US" dirty="0">
                <a:latin typeface="Baskerville Old Face" panose="02020602080505020303" pitchFamily="18" charset="0"/>
                <a:cs typeface="Arial"/>
              </a:rPr>
              <a:t>A</a:t>
            </a:r>
            <a:r>
              <a:rPr lang="en-US" dirty="0" smtClean="0">
                <a:latin typeface="Baskerville Old Face" panose="02020602080505020303" pitchFamily="18" charset="0"/>
                <a:cs typeface="Arial"/>
              </a:rPr>
              <a:t> bank representative must provide the affidavit at closing.</a:t>
            </a:r>
            <a:r>
              <a:rPr lang="en-US" dirty="0">
                <a:latin typeface="Baskerville Old Face" panose="02020602080505020303" pitchFamily="18" charset="0"/>
                <a:cs typeface="Arial"/>
              </a:rPr>
              <a:t> </a:t>
            </a:r>
            <a:r>
              <a:rPr lang="en-US" dirty="0" smtClean="0">
                <a:latin typeface="Baskerville Old Face" panose="02020602080505020303" pitchFamily="18" charset="0"/>
                <a:cs typeface="Arial"/>
              </a:rPr>
              <a:t> Real Estate Owned (REO) properties are not exempt.  </a:t>
            </a:r>
            <a:r>
              <a:rPr lang="en-US" dirty="0" smtClean="0">
                <a:latin typeface="Baskerville Old Face" panose="02020602080505020303" pitchFamily="18" charset="0"/>
              </a:rPr>
              <a:t>Residential </a:t>
            </a:r>
            <a:r>
              <a:rPr lang="en-US" dirty="0">
                <a:latin typeface="Baskerville Old Face" panose="02020602080505020303" pitchFamily="18" charset="0"/>
              </a:rPr>
              <a:t>properties owned by banks are subject to the same rules as real estate owned by </a:t>
            </a:r>
            <a:r>
              <a:rPr lang="en-US" dirty="0" smtClean="0">
                <a:latin typeface="Baskerville Old Face" panose="02020602080505020303" pitchFamily="18" charset="0"/>
              </a:rPr>
              <a:t>individuals.</a:t>
            </a:r>
            <a:endParaRPr lang="en-US" dirty="0">
              <a:latin typeface="Baskerville Old Face" panose="02020602080505020303" pitchFamily="18" charset="0"/>
              <a:cs typeface="Arial"/>
            </a:endParaRPr>
          </a:p>
          <a:p>
            <a:pPr>
              <a:buFont typeface="Wingdings" panose="05000000000000000000" pitchFamily="2" charset="2"/>
              <a:buChar char="Ø"/>
            </a:pPr>
            <a:endParaRPr lang="en-US" i="1" dirty="0" smtClean="0">
              <a:solidFill>
                <a:schemeClr val="tx2">
                  <a:lumMod val="50000"/>
                </a:schemeClr>
              </a:solidFill>
              <a:latin typeface="Baskerville Old Face" panose="02020602080505020303" pitchFamily="18" charset="0"/>
              <a:cs typeface="Arial"/>
            </a:endParaRPr>
          </a:p>
          <a:p>
            <a:pPr marL="0" indent="0">
              <a:buNone/>
            </a:pPr>
            <a:endParaRPr lang="en-US" sz="2000" dirty="0">
              <a:solidFill>
                <a:schemeClr val="tx2">
                  <a:lumMod val="50000"/>
                </a:schemeClr>
              </a:solidFill>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29</a:t>
            </a:fld>
            <a:endParaRPr lang="en-US" sz="2000" dirty="0">
              <a:latin typeface="Baskerville Old Face" panose="02020602080505020303" pitchFamily="18" charset="0"/>
            </a:endParaRPr>
          </a:p>
        </p:txBody>
      </p:sp>
      <p:pic>
        <p:nvPicPr>
          <p:cNvPr id="9"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219200" y="228600"/>
            <a:ext cx="7772400" cy="523220"/>
          </a:xfrm>
          <a:prstGeom prst="rect">
            <a:avLst/>
          </a:prstGeom>
          <a:noFill/>
        </p:spPr>
        <p:txBody>
          <a:bodyPr wrap="square" rtlCol="0">
            <a:spAutoFit/>
          </a:bodyPr>
          <a:lstStyle/>
          <a:p>
            <a:r>
              <a:rPr lang="en-US" sz="2800" i="1" dirty="0" smtClean="0">
                <a:latin typeface="Baskerville Old Face" panose="02020602080505020303" pitchFamily="18" charset="0"/>
              </a:rPr>
              <a:t>HERE’S THE QUESTION</a:t>
            </a:r>
            <a:r>
              <a:rPr lang="en-US" sz="2800" i="1" dirty="0">
                <a:latin typeface="Baskerville Old Face" panose="02020602080505020303" pitchFamily="18" charset="0"/>
              </a:rPr>
              <a:t>.</a:t>
            </a:r>
            <a:r>
              <a:rPr lang="en-US" sz="2800" i="1" dirty="0" smtClean="0">
                <a:latin typeface="Baskerville Old Face" panose="02020602080505020303" pitchFamily="18" charset="0"/>
              </a:rPr>
              <a:t>  What’s the Answer?</a:t>
            </a:r>
            <a:endParaRPr lang="en-US" sz="2800" i="1" dirty="0">
              <a:latin typeface="Baskerville Old Face" panose="02020602080505020303" pitchFamily="18" charset="0"/>
            </a:endParaRPr>
          </a:p>
        </p:txBody>
      </p:sp>
    </p:spTree>
    <p:extLst>
      <p:ext uri="{BB962C8B-B14F-4D97-AF65-F5344CB8AC3E}">
        <p14:creationId xmlns:p14="http://schemas.microsoft.com/office/powerpoint/2010/main" val="362110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76">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Lucida Bright" panose="02040602050505020304" pitchFamily="18" charset="0"/>
              </a:rPr>
              <a:pPr/>
              <a:t>3</a:t>
            </a:fld>
            <a:endParaRPr lang="en-US" sz="2000" dirty="0">
              <a:solidFill>
                <a:schemeClr val="tx1"/>
              </a:solidFill>
              <a:latin typeface="Lucida Bright" panose="02040602050505020304" pitchFamily="18" charset="0"/>
            </a:endParaRPr>
          </a:p>
        </p:txBody>
      </p:sp>
      <p:sp>
        <p:nvSpPr>
          <p:cNvPr id="5" name="Rectangle 4"/>
          <p:cNvSpPr/>
          <p:nvPr/>
        </p:nvSpPr>
        <p:spPr>
          <a:xfrm>
            <a:off x="957262" y="152400"/>
            <a:ext cx="6781800" cy="861774"/>
          </a:xfrm>
          <a:prstGeom prst="rect">
            <a:avLst/>
          </a:prstGeom>
        </p:spPr>
        <p:txBody>
          <a:bodyPr wrap="square">
            <a:spAutoFit/>
          </a:bodyPr>
          <a:lstStyle/>
          <a:p>
            <a:pPr lvl="0"/>
            <a:r>
              <a:rPr lang="en-US" sz="3200" i="1" dirty="0" smtClean="0">
                <a:solidFill>
                  <a:prstClr val="black"/>
                </a:solidFill>
                <a:latin typeface="Berlin Sans FB" panose="020E0602020502020306" pitchFamily="34" charset="0"/>
                <a:cs typeface="Arial" panose="020B0604020202020204" pitchFamily="34" charset="0"/>
              </a:rPr>
              <a:t>We </a:t>
            </a:r>
            <a:r>
              <a:rPr lang="en-US" sz="3200" i="1" dirty="0">
                <a:solidFill>
                  <a:prstClr val="black"/>
                </a:solidFill>
                <a:latin typeface="Berlin Sans FB" panose="020E0602020502020306" pitchFamily="34" charset="0"/>
                <a:cs typeface="Arial" panose="020B0604020202020204" pitchFamily="34" charset="0"/>
              </a:rPr>
              <a:t>will review the </a:t>
            </a:r>
            <a:r>
              <a:rPr lang="en-US" sz="3200" i="1" dirty="0" smtClean="0">
                <a:solidFill>
                  <a:prstClr val="black"/>
                </a:solidFill>
                <a:latin typeface="Berlin Sans FB" panose="020E0602020502020306" pitchFamily="34" charset="0"/>
                <a:cs typeface="Arial" panose="020B0604020202020204" pitchFamily="34" charset="0"/>
              </a:rPr>
              <a:t>following ten topics</a:t>
            </a:r>
            <a:r>
              <a:rPr lang="en-US" sz="3200" i="1" dirty="0">
                <a:solidFill>
                  <a:prstClr val="black"/>
                </a:solidFill>
                <a:latin typeface="Berlin Sans FB" panose="020E0602020502020306" pitchFamily="34" charset="0"/>
                <a:cs typeface="Arial" panose="020B0604020202020204" pitchFamily="34" charset="0"/>
              </a:rPr>
              <a:t>:</a:t>
            </a:r>
          </a:p>
          <a:p>
            <a:endParaRPr lang="en-US" dirty="0"/>
          </a:p>
        </p:txBody>
      </p:sp>
      <p:sp>
        <p:nvSpPr>
          <p:cNvPr id="4" name="Rectangle 3"/>
          <p:cNvSpPr/>
          <p:nvPr/>
        </p:nvSpPr>
        <p:spPr>
          <a:xfrm>
            <a:off x="1300163" y="1154152"/>
            <a:ext cx="6096000" cy="5206554"/>
          </a:xfrm>
          <a:prstGeom prst="rect">
            <a:avLst/>
          </a:prstGeom>
        </p:spPr>
        <p:txBody>
          <a:bodyPr wrap="square">
            <a:spAutoFit/>
          </a:bodyPr>
          <a:lstStyle/>
          <a:p>
            <a:pPr marL="457200" lvl="0" indent="-457200" fontAlgn="auto">
              <a:lnSpc>
                <a:spcPct val="150000"/>
              </a:lnSpc>
              <a:spcBef>
                <a:spcPct val="20000"/>
              </a:spcBef>
              <a:spcAft>
                <a:spcPts val="0"/>
              </a:spcAft>
              <a:buFont typeface="+mj-lt"/>
              <a:buAutoNum type="arabicPeriod"/>
            </a:pPr>
            <a:r>
              <a:rPr lang="en-US" sz="2000" dirty="0">
                <a:solidFill>
                  <a:srgbClr val="0070C0"/>
                </a:solidFill>
                <a:latin typeface="Berlin Sans FB" panose="020E0602020502020306" pitchFamily="34" charset="0"/>
                <a:cs typeface="Arial" panose="020B0604020202020204" pitchFamily="34" charset="0"/>
              </a:rPr>
              <a:t>Community Association </a:t>
            </a:r>
            <a:r>
              <a:rPr lang="en-US" sz="2000" dirty="0" smtClean="0">
                <a:solidFill>
                  <a:srgbClr val="0070C0"/>
                </a:solidFill>
                <a:latin typeface="Berlin Sans FB" panose="020E0602020502020306" pitchFamily="34" charset="0"/>
                <a:cs typeface="Arial" panose="020B0604020202020204" pitchFamily="34" charset="0"/>
              </a:rPr>
              <a:t>Managers ……………………	 4</a:t>
            </a:r>
          </a:p>
          <a:p>
            <a:pPr marL="457200" lvl="0" indent="-457200" fontAlgn="auto">
              <a:spcBef>
                <a:spcPts val="0"/>
              </a:spcBef>
              <a:spcAft>
                <a:spcPts val="0"/>
              </a:spcAft>
              <a:buFont typeface="+mj-lt"/>
              <a:buAutoNum type="arabicPeriod"/>
            </a:pPr>
            <a:r>
              <a:rPr lang="en-US" sz="2000" dirty="0" smtClean="0">
                <a:solidFill>
                  <a:srgbClr val="00CC99"/>
                </a:solidFill>
                <a:latin typeface="Berlin Sans FB" panose="020E0602020502020306" pitchFamily="34" charset="0"/>
                <a:cs typeface="Arial" panose="020B0604020202020204" pitchFamily="34" charset="0"/>
              </a:rPr>
              <a:t>Residential </a:t>
            </a:r>
            <a:r>
              <a:rPr lang="en-US" sz="2000" dirty="0">
                <a:solidFill>
                  <a:srgbClr val="00CC99"/>
                </a:solidFill>
                <a:latin typeface="Berlin Sans FB" panose="020E0602020502020306" pitchFamily="34" charset="0"/>
                <a:cs typeface="Arial" panose="020B0604020202020204" pitchFamily="34" charset="0"/>
              </a:rPr>
              <a:t>Property </a:t>
            </a:r>
            <a:r>
              <a:rPr lang="en-US" sz="2000" dirty="0" smtClean="0">
                <a:solidFill>
                  <a:srgbClr val="00CC99"/>
                </a:solidFill>
                <a:latin typeface="Berlin Sans FB" panose="020E0602020502020306" pitchFamily="34" charset="0"/>
                <a:cs typeface="Arial" panose="020B0604020202020204" pitchFamily="34" charset="0"/>
              </a:rPr>
              <a:t>Condition Disclosure ………..	15 </a:t>
            </a:r>
          </a:p>
          <a:p>
            <a:pPr lvl="0" fontAlgn="auto">
              <a:spcBef>
                <a:spcPts val="0"/>
              </a:spcBef>
              <a:spcAft>
                <a:spcPts val="0"/>
              </a:spcAft>
            </a:pPr>
            <a:r>
              <a:rPr lang="en-US" sz="2000" dirty="0">
                <a:solidFill>
                  <a:srgbClr val="006600"/>
                </a:solidFill>
                <a:latin typeface="Berlin Sans FB" panose="020E0602020502020306" pitchFamily="34" charset="0"/>
                <a:cs typeface="Arial" panose="020B0604020202020204" pitchFamily="34" charset="0"/>
              </a:rPr>
              <a:t>	</a:t>
            </a:r>
            <a:r>
              <a:rPr lang="en-US" sz="2000" dirty="0" smtClean="0">
                <a:solidFill>
                  <a:srgbClr val="FF3300"/>
                </a:solidFill>
                <a:latin typeface="Berlin Sans FB" panose="020E0602020502020306" pitchFamily="34" charset="0"/>
                <a:cs typeface="Arial" panose="020B0604020202020204" pitchFamily="34" charset="0"/>
              </a:rPr>
              <a:t>&amp; Smoke/Carbon </a:t>
            </a:r>
            <a:r>
              <a:rPr lang="en-US" sz="2000" dirty="0">
                <a:solidFill>
                  <a:srgbClr val="FF3300"/>
                </a:solidFill>
                <a:latin typeface="Berlin Sans FB" panose="020E0602020502020306" pitchFamily="34" charset="0"/>
                <a:cs typeface="Arial" panose="020B0604020202020204" pitchFamily="34" charset="0"/>
              </a:rPr>
              <a:t>Monoxide </a:t>
            </a:r>
            <a:r>
              <a:rPr lang="en-US" sz="2000" dirty="0" smtClean="0">
                <a:solidFill>
                  <a:srgbClr val="FF3300"/>
                </a:solidFill>
                <a:latin typeface="Berlin Sans FB" panose="020E0602020502020306" pitchFamily="34" charset="0"/>
                <a:cs typeface="Arial" panose="020B0604020202020204" pitchFamily="34" charset="0"/>
              </a:rPr>
              <a:t>Detectors</a:t>
            </a:r>
            <a:r>
              <a:rPr lang="en-US" sz="2000" dirty="0">
                <a:solidFill>
                  <a:srgbClr val="FF3300"/>
                </a:solidFill>
                <a:latin typeface="Berlin Sans FB" panose="020E0602020502020306" pitchFamily="34" charset="0"/>
                <a:cs typeface="Arial" panose="020B0604020202020204" pitchFamily="34" charset="0"/>
              </a:rPr>
              <a:t> </a:t>
            </a:r>
            <a:r>
              <a:rPr lang="en-US" sz="2000" dirty="0" smtClean="0">
                <a:solidFill>
                  <a:srgbClr val="FF3300"/>
                </a:solidFill>
                <a:latin typeface="Berlin Sans FB" panose="020E0602020502020306" pitchFamily="34" charset="0"/>
                <a:cs typeface="Arial" panose="020B0604020202020204" pitchFamily="34" charset="0"/>
              </a:rPr>
              <a:t>.….…  26</a:t>
            </a:r>
          </a:p>
          <a:p>
            <a:pPr marL="457200" lvl="0" indent="-457200" fontAlgn="auto">
              <a:lnSpc>
                <a:spcPct val="150000"/>
              </a:lnSpc>
              <a:spcBef>
                <a:spcPts val="0"/>
              </a:spcBef>
              <a:spcAft>
                <a:spcPts val="0"/>
              </a:spcAft>
              <a:buAutoNum type="arabicPeriod" startAt="3"/>
            </a:pPr>
            <a:r>
              <a:rPr lang="en-US" sz="2000" dirty="0" smtClean="0">
                <a:solidFill>
                  <a:srgbClr val="FF00FF"/>
                </a:solidFill>
                <a:latin typeface="Berlin Sans FB" panose="020E0602020502020306" pitchFamily="34" charset="0"/>
                <a:cs typeface="Arial" panose="020B0604020202020204" pitchFamily="34" charset="0"/>
              </a:rPr>
              <a:t>Broker </a:t>
            </a:r>
            <a:r>
              <a:rPr lang="en-US" sz="2000" dirty="0">
                <a:solidFill>
                  <a:srgbClr val="FF00FF"/>
                </a:solidFill>
                <a:latin typeface="Berlin Sans FB" panose="020E0602020502020306" pitchFamily="34" charset="0"/>
                <a:cs typeface="Arial" panose="020B0604020202020204" pitchFamily="34" charset="0"/>
              </a:rPr>
              <a:t>Price </a:t>
            </a:r>
            <a:r>
              <a:rPr lang="en-US" sz="2000" dirty="0" smtClean="0">
                <a:solidFill>
                  <a:srgbClr val="FF00FF"/>
                </a:solidFill>
                <a:latin typeface="Berlin Sans FB" panose="020E0602020502020306" pitchFamily="34" charset="0"/>
                <a:cs typeface="Arial" panose="020B0604020202020204" pitchFamily="34" charset="0"/>
              </a:rPr>
              <a:t>Opinions………………………….………………	31</a:t>
            </a:r>
          </a:p>
          <a:p>
            <a:pPr marL="457200" lvl="0" indent="-457200" fontAlgn="auto">
              <a:lnSpc>
                <a:spcPct val="150000"/>
              </a:lnSpc>
              <a:spcBef>
                <a:spcPts val="0"/>
              </a:spcBef>
              <a:spcAft>
                <a:spcPts val="0"/>
              </a:spcAft>
              <a:buAutoNum type="arabicPeriod" startAt="3"/>
            </a:pPr>
            <a:r>
              <a:rPr lang="en-US" sz="2000" dirty="0" smtClean="0">
                <a:solidFill>
                  <a:schemeClr val="accent2">
                    <a:lumMod val="75000"/>
                  </a:schemeClr>
                </a:solidFill>
                <a:latin typeface="Berlin Sans FB" panose="020E0602020502020306" pitchFamily="34" charset="0"/>
                <a:cs typeface="Arial" panose="020B0604020202020204" pitchFamily="34" charset="0"/>
              </a:rPr>
              <a:t>Dual Agency &amp; Designated Agency …………….……	35</a:t>
            </a:r>
          </a:p>
          <a:p>
            <a:pPr marL="457200" lvl="0" indent="-457200" fontAlgn="auto">
              <a:lnSpc>
                <a:spcPct val="150000"/>
              </a:lnSpc>
              <a:spcBef>
                <a:spcPct val="20000"/>
              </a:spcBef>
              <a:spcAft>
                <a:spcPts val="0"/>
              </a:spcAft>
              <a:buFont typeface="Arial" pitchFamily="34" charset="0"/>
              <a:buAutoNum type="arabicPeriod" startAt="3"/>
            </a:pPr>
            <a:r>
              <a:rPr lang="en-US" sz="2000" dirty="0" smtClean="0">
                <a:solidFill>
                  <a:srgbClr val="663300"/>
                </a:solidFill>
                <a:latin typeface="Berlin Sans FB" panose="020E0602020502020306" pitchFamily="34" charset="0"/>
                <a:cs typeface="Arial" panose="020B0604020202020204" pitchFamily="34" charset="0"/>
              </a:rPr>
              <a:t>Referral Fees ………………………………………….……………</a:t>
            </a:r>
            <a:r>
              <a:rPr lang="en-US" sz="2000" dirty="0">
                <a:solidFill>
                  <a:srgbClr val="663300"/>
                </a:solidFill>
                <a:latin typeface="Berlin Sans FB" panose="020E0602020502020306" pitchFamily="34" charset="0"/>
                <a:cs typeface="Arial" panose="020B0604020202020204" pitchFamily="34" charset="0"/>
              </a:rPr>
              <a:t>	</a:t>
            </a:r>
            <a:r>
              <a:rPr lang="en-US" sz="2000" dirty="0" smtClean="0">
                <a:solidFill>
                  <a:srgbClr val="663300"/>
                </a:solidFill>
                <a:latin typeface="Berlin Sans FB" panose="020E0602020502020306" pitchFamily="34" charset="0"/>
                <a:cs typeface="Arial" panose="020B0604020202020204" pitchFamily="34" charset="0"/>
              </a:rPr>
              <a:t>44</a:t>
            </a:r>
          </a:p>
          <a:p>
            <a:pPr marL="457200" lvl="0" indent="-457200" fontAlgn="auto">
              <a:lnSpc>
                <a:spcPct val="150000"/>
              </a:lnSpc>
              <a:spcBef>
                <a:spcPct val="20000"/>
              </a:spcBef>
              <a:spcAft>
                <a:spcPts val="0"/>
              </a:spcAft>
              <a:buFont typeface="Arial" pitchFamily="34" charset="0"/>
              <a:buAutoNum type="arabicPeriod" startAt="3"/>
            </a:pPr>
            <a:r>
              <a:rPr lang="en-US" sz="2000" dirty="0" smtClean="0">
                <a:solidFill>
                  <a:srgbClr val="CC6600"/>
                </a:solidFill>
                <a:latin typeface="Berlin Sans FB" panose="020E0602020502020306" pitchFamily="34" charset="0"/>
                <a:cs typeface="Arial" panose="020B0604020202020204" pitchFamily="34" charset="0"/>
              </a:rPr>
              <a:t>Continuing Education ………………………………..………	46</a:t>
            </a:r>
          </a:p>
          <a:p>
            <a:pPr marL="457200" lvl="0" indent="-457200" fontAlgn="auto">
              <a:lnSpc>
                <a:spcPct val="150000"/>
              </a:lnSpc>
              <a:spcBef>
                <a:spcPct val="20000"/>
              </a:spcBef>
              <a:spcAft>
                <a:spcPts val="0"/>
              </a:spcAft>
              <a:buFont typeface="Arial" pitchFamily="34" charset="0"/>
              <a:buAutoNum type="arabicPeriod" startAt="3"/>
            </a:pPr>
            <a:r>
              <a:rPr lang="en-US" sz="2000" dirty="0" smtClean="0">
                <a:solidFill>
                  <a:srgbClr val="7030A0"/>
                </a:solidFill>
                <a:latin typeface="Berlin Sans FB" panose="020E0602020502020306" pitchFamily="34" charset="0"/>
                <a:cs typeface="Arial" panose="020B0604020202020204" pitchFamily="34" charset="0"/>
              </a:rPr>
              <a:t>Legal </a:t>
            </a:r>
            <a:r>
              <a:rPr lang="en-US" sz="2000" dirty="0">
                <a:solidFill>
                  <a:srgbClr val="7030A0"/>
                </a:solidFill>
                <a:latin typeface="Berlin Sans FB" panose="020E0602020502020306" pitchFamily="34" charset="0"/>
                <a:cs typeface="Arial" panose="020B0604020202020204" pitchFamily="34" charset="0"/>
              </a:rPr>
              <a:t>Entity </a:t>
            </a:r>
            <a:r>
              <a:rPr lang="en-US" sz="2000" dirty="0" smtClean="0">
                <a:solidFill>
                  <a:srgbClr val="7030A0"/>
                </a:solidFill>
                <a:latin typeface="Berlin Sans FB" panose="020E0602020502020306" pitchFamily="34" charset="0"/>
                <a:cs typeface="Arial" panose="020B0604020202020204" pitchFamily="34" charset="0"/>
              </a:rPr>
              <a:t>Licensing …………………………….……………	51</a:t>
            </a:r>
            <a:endParaRPr lang="en-US" sz="2000" dirty="0">
              <a:solidFill>
                <a:srgbClr val="7030A0"/>
              </a:solidFill>
              <a:latin typeface="Berlin Sans FB" panose="020E0602020502020306" pitchFamily="34" charset="0"/>
              <a:cs typeface="Arial" panose="020B0604020202020204" pitchFamily="34" charset="0"/>
            </a:endParaRPr>
          </a:p>
          <a:p>
            <a:pPr marL="457200" lvl="0" indent="-457200" fontAlgn="auto">
              <a:lnSpc>
                <a:spcPct val="150000"/>
              </a:lnSpc>
              <a:spcBef>
                <a:spcPct val="20000"/>
              </a:spcBef>
              <a:spcAft>
                <a:spcPts val="0"/>
              </a:spcAft>
              <a:buFont typeface="Arial" pitchFamily="34" charset="0"/>
              <a:buAutoNum type="arabicPeriod" startAt="3"/>
            </a:pPr>
            <a:r>
              <a:rPr lang="en-US" sz="2000" dirty="0">
                <a:solidFill>
                  <a:srgbClr val="CC0000"/>
                </a:solidFill>
                <a:latin typeface="Berlin Sans FB" panose="020E0602020502020306" pitchFamily="34" charset="0"/>
                <a:cs typeface="Arial" panose="020B0604020202020204" pitchFamily="34" charset="0"/>
              </a:rPr>
              <a:t>Loan Estimate and Closing Disclosure </a:t>
            </a:r>
            <a:r>
              <a:rPr lang="en-US" sz="2000" dirty="0" smtClean="0">
                <a:solidFill>
                  <a:srgbClr val="CC0000"/>
                </a:solidFill>
                <a:latin typeface="Berlin Sans FB" panose="020E0602020502020306" pitchFamily="34" charset="0"/>
                <a:cs typeface="Arial" panose="020B0604020202020204" pitchFamily="34" charset="0"/>
              </a:rPr>
              <a:t>Form ……	58</a:t>
            </a:r>
            <a:endParaRPr lang="en-US" sz="2000" dirty="0">
              <a:solidFill>
                <a:srgbClr val="CC0000"/>
              </a:solidFill>
              <a:latin typeface="Berlin Sans FB" panose="020E0602020502020306" pitchFamily="34" charset="0"/>
              <a:cs typeface="Arial" panose="020B0604020202020204" pitchFamily="34" charset="0"/>
            </a:endParaRPr>
          </a:p>
          <a:p>
            <a:pPr marL="457200" lvl="0" indent="-457200" fontAlgn="auto">
              <a:lnSpc>
                <a:spcPct val="150000"/>
              </a:lnSpc>
              <a:spcBef>
                <a:spcPct val="20000"/>
              </a:spcBef>
              <a:spcAft>
                <a:spcPts val="0"/>
              </a:spcAft>
              <a:buFont typeface="Arial" pitchFamily="34" charset="0"/>
              <a:buAutoNum type="arabicPeriod" startAt="3"/>
            </a:pPr>
            <a:r>
              <a:rPr lang="en-US" sz="2000" dirty="0" smtClean="0">
                <a:solidFill>
                  <a:srgbClr val="993300"/>
                </a:solidFill>
                <a:latin typeface="Berlin Sans FB" panose="020E0602020502020306" pitchFamily="34" charset="0"/>
                <a:cs typeface="Arial" panose="020B0604020202020204" pitchFamily="34" charset="0"/>
              </a:rPr>
              <a:t>Representation Agreements ………………………………	63</a:t>
            </a:r>
          </a:p>
          <a:p>
            <a:pPr marL="457200" lvl="0" indent="-457200" fontAlgn="auto">
              <a:lnSpc>
                <a:spcPct val="150000"/>
              </a:lnSpc>
              <a:spcBef>
                <a:spcPct val="20000"/>
              </a:spcBef>
              <a:spcAft>
                <a:spcPts val="0"/>
              </a:spcAft>
              <a:buFont typeface="Arial" pitchFamily="34" charset="0"/>
              <a:buAutoNum type="arabicPeriod" startAt="3"/>
            </a:pPr>
            <a:r>
              <a:rPr lang="en-US" sz="2000" dirty="0" smtClean="0">
                <a:solidFill>
                  <a:srgbClr val="002060"/>
                </a:solidFill>
                <a:latin typeface="Berlin Sans FB" panose="020E0602020502020306" pitchFamily="34" charset="0"/>
                <a:cs typeface="Arial" panose="020B0604020202020204" pitchFamily="34" charset="0"/>
              </a:rPr>
              <a:t>Power </a:t>
            </a:r>
            <a:r>
              <a:rPr lang="en-US" sz="2000" dirty="0">
                <a:solidFill>
                  <a:srgbClr val="002060"/>
                </a:solidFill>
                <a:latin typeface="Berlin Sans FB" panose="020E0602020502020306" pitchFamily="34" charset="0"/>
                <a:cs typeface="Arial" panose="020B0604020202020204" pitchFamily="34" charset="0"/>
              </a:rPr>
              <a:t>of </a:t>
            </a:r>
            <a:r>
              <a:rPr lang="en-US" sz="2000" dirty="0" smtClean="0">
                <a:solidFill>
                  <a:srgbClr val="002060"/>
                </a:solidFill>
                <a:latin typeface="Berlin Sans FB" panose="020E0602020502020306" pitchFamily="34" charset="0"/>
                <a:cs typeface="Arial" panose="020B0604020202020204" pitchFamily="34" charset="0"/>
              </a:rPr>
              <a:t>Attorney ………………………………….……………	72</a:t>
            </a:r>
            <a:endParaRPr lang="en-US" sz="2000" dirty="0">
              <a:solidFill>
                <a:srgbClr val="002060"/>
              </a:solidFill>
              <a:latin typeface="Berlin Sans FB" panose="020E0602020502020306" pitchFamily="34" charset="0"/>
              <a:cs typeface="Arial" panose="020B0604020202020204" pitchFamily="34" charset="0"/>
            </a:endParaRPr>
          </a:p>
        </p:txBody>
      </p:sp>
      <p:sp>
        <p:nvSpPr>
          <p:cNvPr id="2" name="Rectangle 1"/>
          <p:cNvSpPr/>
          <p:nvPr/>
        </p:nvSpPr>
        <p:spPr>
          <a:xfrm>
            <a:off x="3313264" y="6321367"/>
            <a:ext cx="2069797" cy="400110"/>
          </a:xfrm>
          <a:prstGeom prst="rect">
            <a:avLst/>
          </a:prstGeom>
        </p:spPr>
        <p:txBody>
          <a:bodyPr wrap="none">
            <a:spAutoFit/>
          </a:bodyPr>
          <a:lstStyle/>
          <a:p>
            <a:pPr lvl="0" algn="ctr"/>
            <a:r>
              <a:rPr lang="en-US" sz="2000" dirty="0">
                <a:solidFill>
                  <a:srgbClr val="000000"/>
                </a:solidFill>
                <a:latin typeface="Baskerville Old Face" panose="02020602080505020303" pitchFamily="18" charset="0"/>
              </a:rPr>
              <a:t>CT 2014-2016 CE</a:t>
            </a:r>
          </a:p>
        </p:txBody>
      </p:sp>
    </p:spTree>
    <p:extLst>
      <p:ext uri="{BB962C8B-B14F-4D97-AF65-F5344CB8AC3E}">
        <p14:creationId xmlns:p14="http://schemas.microsoft.com/office/powerpoint/2010/main" val="1496549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1"/>
          <p:cNvSpPr/>
          <p:nvPr/>
        </p:nvSpPr>
        <p:spPr>
          <a:xfrm>
            <a:off x="662077"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A.</a:t>
            </a:r>
          </a:p>
        </p:txBody>
      </p:sp>
      <p:sp>
        <p:nvSpPr>
          <p:cNvPr id="3" name="Rounded Rectangle 2"/>
          <p:cNvSpPr/>
          <p:nvPr/>
        </p:nvSpPr>
        <p:spPr>
          <a:xfrm>
            <a:off x="2693577"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B.</a:t>
            </a:r>
          </a:p>
        </p:txBody>
      </p:sp>
      <p:sp>
        <p:nvSpPr>
          <p:cNvPr id="4" name="Rounded Rectangle 3"/>
          <p:cNvSpPr/>
          <p:nvPr/>
        </p:nvSpPr>
        <p:spPr>
          <a:xfrm>
            <a:off x="4759713"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C.</a:t>
            </a:r>
          </a:p>
        </p:txBody>
      </p:sp>
      <p:sp>
        <p:nvSpPr>
          <p:cNvPr id="5" name="Rounded Rectangle 4"/>
          <p:cNvSpPr/>
          <p:nvPr/>
        </p:nvSpPr>
        <p:spPr>
          <a:xfrm>
            <a:off x="6777562"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D.</a:t>
            </a:r>
          </a:p>
        </p:txBody>
      </p:sp>
      <p:sp>
        <p:nvSpPr>
          <p:cNvPr id="6" name="Oval 5"/>
          <p:cNvSpPr/>
          <p:nvPr/>
        </p:nvSpPr>
        <p:spPr>
          <a:xfrm>
            <a:off x="1033552" y="2482418"/>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645322" y="3533631"/>
            <a:ext cx="1714500" cy="1262616"/>
          </a:xfrm>
          <a:prstGeom prst="rect">
            <a:avLst/>
          </a:prstGeom>
          <a:noFill/>
        </p:spPr>
        <p:txBody>
          <a:bodyPr wrap="square" rtlCol="0">
            <a:noAutofit/>
          </a:bodyPr>
          <a:lstStyle/>
          <a:p>
            <a:pPr algn="ctr"/>
            <a:r>
              <a:rPr lang="en-US" sz="2800" dirty="0" smtClean="0">
                <a:solidFill>
                  <a:prstClr val="black"/>
                </a:solidFill>
                <a:latin typeface="Baskerville Old Face" panose="02020602080505020303" pitchFamily="18" charset="0"/>
              </a:rPr>
              <a:t>$250</a:t>
            </a:r>
            <a:endParaRPr lang="en-US" sz="2800" dirty="0">
              <a:solidFill>
                <a:prstClr val="black"/>
              </a:solidFill>
              <a:latin typeface="Baskerville Old Face" panose="02020602080505020303" pitchFamily="18" charset="0"/>
            </a:endParaRPr>
          </a:p>
        </p:txBody>
      </p:sp>
      <p:sp>
        <p:nvSpPr>
          <p:cNvPr id="8" name="TextBox 7"/>
          <p:cNvSpPr txBox="1"/>
          <p:nvPr/>
        </p:nvSpPr>
        <p:spPr>
          <a:xfrm>
            <a:off x="2693577" y="3505200"/>
            <a:ext cx="1714500" cy="1262616"/>
          </a:xfrm>
          <a:prstGeom prst="rect">
            <a:avLst/>
          </a:prstGeom>
          <a:noFill/>
        </p:spPr>
        <p:txBody>
          <a:bodyPr wrap="square" rtlCol="0">
            <a:noAutofit/>
          </a:bodyPr>
          <a:lstStyle/>
          <a:p>
            <a:pPr algn="ctr"/>
            <a:r>
              <a:rPr lang="en-US" sz="2800" dirty="0" smtClean="0">
                <a:solidFill>
                  <a:prstClr val="black"/>
                </a:solidFill>
                <a:latin typeface="Baskerville Old Face" panose="02020602080505020303" pitchFamily="18" charset="0"/>
              </a:rPr>
              <a:t>$300</a:t>
            </a:r>
            <a:r>
              <a:rPr lang="en-US" sz="2800" dirty="0">
                <a:solidFill>
                  <a:prstClr val="black"/>
                </a:solidFill>
                <a:latin typeface="Baskerville Old Face" panose="02020602080505020303" pitchFamily="18" charset="0"/>
              </a:rPr>
              <a:t>	</a:t>
            </a:r>
          </a:p>
        </p:txBody>
      </p:sp>
      <p:sp>
        <p:nvSpPr>
          <p:cNvPr id="9" name="TextBox 8"/>
          <p:cNvSpPr txBox="1"/>
          <p:nvPr/>
        </p:nvSpPr>
        <p:spPr>
          <a:xfrm>
            <a:off x="4779440" y="3505200"/>
            <a:ext cx="1714500" cy="1262616"/>
          </a:xfrm>
          <a:prstGeom prst="rect">
            <a:avLst/>
          </a:prstGeom>
          <a:noFill/>
        </p:spPr>
        <p:txBody>
          <a:bodyPr wrap="square" rtlCol="0">
            <a:noAutofit/>
          </a:bodyPr>
          <a:lstStyle/>
          <a:p>
            <a:pPr algn="ctr"/>
            <a:r>
              <a:rPr lang="en-US" sz="2800" dirty="0" smtClean="0">
                <a:solidFill>
                  <a:prstClr val="black"/>
                </a:solidFill>
                <a:latin typeface="Baskerville Old Face" panose="02020602080505020303" pitchFamily="18" charset="0"/>
              </a:rPr>
              <a:t>$350</a:t>
            </a:r>
            <a:endParaRPr lang="en-US" sz="2800" dirty="0">
              <a:solidFill>
                <a:prstClr val="black"/>
              </a:solidFill>
              <a:latin typeface="Baskerville Old Face" panose="02020602080505020303" pitchFamily="18" charset="0"/>
            </a:endParaRPr>
          </a:p>
        </p:txBody>
      </p:sp>
      <p:sp>
        <p:nvSpPr>
          <p:cNvPr id="10" name="TextBox 9"/>
          <p:cNvSpPr txBox="1"/>
          <p:nvPr/>
        </p:nvSpPr>
        <p:spPr>
          <a:xfrm>
            <a:off x="6777562" y="3489614"/>
            <a:ext cx="1714500" cy="1262616"/>
          </a:xfrm>
          <a:prstGeom prst="rect">
            <a:avLst/>
          </a:prstGeom>
          <a:noFill/>
        </p:spPr>
        <p:txBody>
          <a:bodyPr wrap="square" rtlCol="0">
            <a:noAutofit/>
          </a:bodyPr>
          <a:lstStyle/>
          <a:p>
            <a:pPr algn="ctr"/>
            <a:r>
              <a:rPr lang="en-US" sz="2800" dirty="0" smtClean="0">
                <a:solidFill>
                  <a:prstClr val="black"/>
                </a:solidFill>
                <a:latin typeface="Baskerville Old Face" panose="02020602080505020303" pitchFamily="18" charset="0"/>
              </a:rPr>
              <a:t>$400</a:t>
            </a:r>
            <a:endParaRPr lang="en-US" sz="2800" dirty="0">
              <a:solidFill>
                <a:prstClr val="black"/>
              </a:solidFill>
              <a:latin typeface="Baskerville Old Face" panose="02020602080505020303" pitchFamily="18" charset="0"/>
            </a:endParaRPr>
          </a:p>
        </p:txBody>
      </p:sp>
      <p:sp>
        <p:nvSpPr>
          <p:cNvPr id="11" name="TextBox 10"/>
          <p:cNvSpPr txBox="1"/>
          <p:nvPr/>
        </p:nvSpPr>
        <p:spPr>
          <a:xfrm>
            <a:off x="228599" y="1516378"/>
            <a:ext cx="8610600" cy="954107"/>
          </a:xfrm>
          <a:prstGeom prst="rect">
            <a:avLst/>
          </a:prstGeom>
          <a:noFill/>
        </p:spPr>
        <p:txBody>
          <a:bodyPr wrap="square" rtlCol="0">
            <a:spAutoFit/>
          </a:bodyPr>
          <a:lstStyle/>
          <a:p>
            <a:r>
              <a:rPr lang="en-US" sz="2800" i="1" dirty="0" smtClean="0">
                <a:solidFill>
                  <a:prstClr val="black"/>
                </a:solidFill>
                <a:latin typeface="Baskerville Old Face" panose="02020602080505020303" pitchFamily="18" charset="0"/>
              </a:rPr>
              <a:t>Sellers may be fined up to this dollar amount if the smoke and carbon monoxide detectors are not working.</a:t>
            </a:r>
            <a:endParaRPr lang="en-US" sz="2800" i="1" dirty="0">
              <a:solidFill>
                <a:prstClr val="black"/>
              </a:solidFill>
              <a:latin typeface="Baskerville Old Face" panose="02020602080505020303" pitchFamily="18" charset="0"/>
            </a:endParaRPr>
          </a:p>
        </p:txBody>
      </p:sp>
      <p:sp>
        <p:nvSpPr>
          <p:cNvPr id="12" name="Footer Placeholder 11"/>
          <p:cNvSpPr>
            <a:spLocks noGrp="1"/>
          </p:cNvSpPr>
          <p:nvPr>
            <p:ph type="ftr" sz="quarter" idx="11"/>
          </p:nvPr>
        </p:nvSpPr>
        <p:spPr/>
        <p:txBody>
          <a:bodyPr/>
          <a:lstStyle/>
          <a:p>
            <a:r>
              <a:rPr lang="en-US" sz="2000" dirty="0" smtClean="0">
                <a:solidFill>
                  <a:prstClr val="black"/>
                </a:solidFill>
                <a:latin typeface="Baskerville Old Face" panose="02020602080505020303" pitchFamily="18" charset="0"/>
              </a:rPr>
              <a:t>CT 2014-2016 CE</a:t>
            </a:r>
            <a:endParaRPr lang="en-US" sz="2000" dirty="0">
              <a:solidFill>
                <a:prstClr val="black"/>
              </a:solidFill>
              <a:latin typeface="Baskerville Old Face" panose="02020602080505020303" pitchFamily="18" charset="0"/>
            </a:endParaRPr>
          </a:p>
        </p:txBody>
      </p:sp>
      <p:sp>
        <p:nvSpPr>
          <p:cNvPr id="13" name="Slide Number Placeholder 12"/>
          <p:cNvSpPr>
            <a:spLocks noGrp="1"/>
          </p:cNvSpPr>
          <p:nvPr>
            <p:ph type="sldNum" sz="quarter" idx="12"/>
          </p:nvPr>
        </p:nvSpPr>
        <p:spPr/>
        <p:txBody>
          <a:bodyPr/>
          <a:lstStyle/>
          <a:p>
            <a:fld id="{DC292CF3-1079-440B-B83F-1896992D8912}" type="slidenum">
              <a:rPr lang="en-US" sz="2000" smtClean="0">
                <a:solidFill>
                  <a:prstClr val="black"/>
                </a:solidFill>
                <a:latin typeface="Baskerville Old Face" panose="02020602080505020303" pitchFamily="18" charset="0"/>
              </a:rPr>
              <a:pPr/>
              <a:t>30</a:t>
            </a:fld>
            <a:endParaRPr lang="en-US" sz="2000" dirty="0">
              <a:solidFill>
                <a:prstClr val="black"/>
              </a:solidFill>
              <a:latin typeface="Baskerville Old Face" panose="02020602080505020303" pitchFamily="18" charset="0"/>
            </a:endParaRPr>
          </a:p>
        </p:txBody>
      </p:sp>
      <p:sp>
        <p:nvSpPr>
          <p:cNvPr id="14" name="Rectangle 13"/>
          <p:cNvSpPr/>
          <p:nvPr/>
        </p:nvSpPr>
        <p:spPr>
          <a:xfrm>
            <a:off x="3028950" y="170417"/>
            <a:ext cx="2680542" cy="584775"/>
          </a:xfrm>
          <a:prstGeom prst="rect">
            <a:avLst/>
          </a:prstGeom>
        </p:spPr>
        <p:txBody>
          <a:bodyPr wrap="none">
            <a:spAutoFit/>
          </a:bodyPr>
          <a:lstStyle/>
          <a:p>
            <a:pPr lvl="0"/>
            <a:r>
              <a:rPr lang="en-US" sz="3200" dirty="0">
                <a:solidFill>
                  <a:prstClr val="black"/>
                </a:solidFill>
                <a:latin typeface="Baskerville Old Face" panose="02020602080505020303" pitchFamily="18" charset="0"/>
                <a:cs typeface="Aharoni" panose="02010803020104030203" pitchFamily="2" charset="-79"/>
              </a:rPr>
              <a:t>QUICK QUIZ</a:t>
            </a:r>
          </a:p>
        </p:txBody>
      </p:sp>
    </p:spTree>
    <p:extLst>
      <p:ext uri="{BB962C8B-B14F-4D97-AF65-F5344CB8AC3E}">
        <p14:creationId xmlns:p14="http://schemas.microsoft.com/office/powerpoint/2010/main" val="638929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05098" y="6041362"/>
            <a:ext cx="2590801" cy="365125"/>
          </a:xfrm>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rPr>
              <a:pPr fontAlgn="auto">
                <a:spcBef>
                  <a:spcPts val="0"/>
                </a:spcBef>
                <a:spcAft>
                  <a:spcPts val="0"/>
                </a:spcAft>
              </a:pPr>
              <a:t>31</a:t>
            </a:fld>
            <a:endParaRPr lang="en-US" sz="2000" dirty="0">
              <a:solidFill>
                <a:schemeClr val="tx1"/>
              </a:solidFill>
              <a:latin typeface="Baskerville Old Face" panose="02020602080505020303" pitchFamily="18" charset="0"/>
            </a:endParaRPr>
          </a:p>
        </p:txBody>
      </p:sp>
      <p:pic>
        <p:nvPicPr>
          <p:cNvPr id="4"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251"/>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524000" y="173075"/>
            <a:ext cx="6944818" cy="584775"/>
          </a:xfrm>
          <a:prstGeom prst="rect">
            <a:avLst/>
          </a:prstGeom>
        </p:spPr>
        <p:txBody>
          <a:bodyPr wrap="square">
            <a:spAutoFit/>
          </a:bodyPr>
          <a:lstStyle/>
          <a:p>
            <a:r>
              <a:rPr lang="en-US" sz="3200" i="1" u="sng" dirty="0">
                <a:solidFill>
                  <a:prstClr val="black"/>
                </a:solidFill>
                <a:latin typeface="Calisto MT" panose="02040603050505030304" pitchFamily="18" charset="0"/>
                <a:ea typeface="Batang" panose="02030600000101010101" pitchFamily="18" charset="-127"/>
                <a:cs typeface="Arial" panose="020B0604020202020204" pitchFamily="34" charset="0"/>
              </a:rPr>
              <a:t>Section 3</a:t>
            </a:r>
            <a:r>
              <a:rPr lang="en-US" sz="3200" i="1" dirty="0">
                <a:solidFill>
                  <a:prstClr val="black"/>
                </a:solidFill>
                <a:latin typeface="Calisto MT" panose="02040603050505030304" pitchFamily="18" charset="0"/>
                <a:ea typeface="Batang" panose="02030600000101010101" pitchFamily="18" charset="-127"/>
                <a:cs typeface="Arial" panose="020B0604020202020204" pitchFamily="34" charset="0"/>
              </a:rPr>
              <a:t>:  Broker Price Opinions (BPOs)</a:t>
            </a:r>
            <a:endParaRPr lang="en-US" dirty="0"/>
          </a:p>
        </p:txBody>
      </p:sp>
      <p:sp>
        <p:nvSpPr>
          <p:cNvPr id="6" name="TextBox 5"/>
          <p:cNvSpPr txBox="1"/>
          <p:nvPr/>
        </p:nvSpPr>
        <p:spPr>
          <a:xfrm>
            <a:off x="152399" y="1459940"/>
            <a:ext cx="7696200" cy="4585871"/>
          </a:xfrm>
          <a:prstGeom prst="rect">
            <a:avLst/>
          </a:prstGeom>
          <a:noFill/>
        </p:spPr>
        <p:txBody>
          <a:bodyPr wrap="square" rtlCol="0">
            <a:spAutoFit/>
          </a:bodyPr>
          <a:lstStyle/>
          <a:p>
            <a:pPr marL="457200" indent="-457200">
              <a:buFont typeface="Wingdings" panose="05000000000000000000" pitchFamily="2" charset="2"/>
              <a:buChar char="Ø"/>
            </a:pPr>
            <a:r>
              <a:rPr lang="en-US" sz="3200" i="1" dirty="0" smtClean="0">
                <a:latin typeface="Calisto MT" panose="02040603050505030304" pitchFamily="18" charset="0"/>
              </a:rPr>
              <a:t>The law is that you must be a licensed appraiser to estimate the value of real estate for a fee.</a:t>
            </a:r>
          </a:p>
          <a:p>
            <a:endParaRPr lang="en-US" sz="2800" dirty="0">
              <a:latin typeface="Calisto MT" panose="02040603050505030304" pitchFamily="18" charset="0"/>
            </a:endParaRPr>
          </a:p>
          <a:p>
            <a:r>
              <a:rPr lang="en-US" sz="2800" u="sng" dirty="0" smtClean="0">
                <a:latin typeface="Calisto MT" panose="02040603050505030304" pitchFamily="18" charset="0"/>
              </a:rPr>
              <a:t>There are exceptions to this rule</a:t>
            </a:r>
            <a:r>
              <a:rPr lang="en-US" sz="2800" dirty="0" smtClean="0">
                <a:latin typeface="Calisto MT" panose="02040603050505030304" pitchFamily="18" charset="0"/>
              </a:rPr>
              <a:t>: </a:t>
            </a:r>
          </a:p>
          <a:p>
            <a:pPr marL="514350" indent="-514350">
              <a:buFont typeface="+mj-lt"/>
              <a:buAutoNum type="arabicPeriod"/>
            </a:pPr>
            <a:r>
              <a:rPr lang="en-US" sz="2800" dirty="0" smtClean="0">
                <a:latin typeface="Calisto MT" panose="02040603050505030304" pitchFamily="18" charset="0"/>
              </a:rPr>
              <a:t>Licensees can perform a market analysis for a seller in pursuit of a listing agreement, or to </a:t>
            </a:r>
          </a:p>
          <a:p>
            <a:pPr marL="514350" indent="-514350">
              <a:buFont typeface="+mj-lt"/>
              <a:buAutoNum type="arabicPeriod"/>
            </a:pPr>
            <a:r>
              <a:rPr lang="en-US" sz="2800" dirty="0" smtClean="0">
                <a:latin typeface="Calisto MT" panose="02040603050505030304" pitchFamily="18" charset="0"/>
              </a:rPr>
              <a:t>determine value for a prospective buyer.</a:t>
            </a:r>
          </a:p>
          <a:p>
            <a:pPr marL="514350" indent="-514350">
              <a:buFont typeface="+mj-lt"/>
              <a:buAutoNum type="arabicPeriod"/>
            </a:pPr>
            <a:endParaRPr lang="en-US" sz="2800" dirty="0" smtClean="0">
              <a:latin typeface="Calisto MT" panose="02040603050505030304" pitchFamily="18" charset="0"/>
            </a:endParaRPr>
          </a:p>
          <a:p>
            <a:r>
              <a:rPr lang="en-US" sz="2000" i="1" dirty="0">
                <a:latin typeface="Baskerville Old Face" panose="02020602080505020303" pitchFamily="18" charset="0"/>
              </a:rPr>
              <a:t>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20-526</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3461481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696" y="250957"/>
            <a:ext cx="7989752" cy="1083329"/>
          </a:xfrm>
        </p:spPr>
        <p:txBody>
          <a:bodyPr>
            <a:normAutofit/>
          </a:bodyPr>
          <a:lstStyle/>
          <a:p>
            <a:r>
              <a:rPr lang="en-US" sz="3200" b="0" i="1" dirty="0" smtClean="0">
                <a:solidFill>
                  <a:schemeClr val="tx1"/>
                </a:solidFill>
                <a:latin typeface="Calisto MT" panose="02040603050505030304" pitchFamily="18" charset="0"/>
                <a:ea typeface="Batang" panose="02030600000101010101" pitchFamily="18" charset="-127"/>
                <a:cs typeface="Arial" panose="020B0604020202020204" pitchFamily="34" charset="0"/>
              </a:rPr>
              <a:t>What is a Broker Price Opinion?</a:t>
            </a:r>
            <a:endParaRPr lang="en-US" sz="3200" b="0" i="1" dirty="0">
              <a:solidFill>
                <a:schemeClr val="tx1"/>
              </a:solidFill>
              <a:latin typeface="Calisto MT" panose="02040603050505030304" pitchFamily="18" charset="0"/>
              <a:ea typeface="Batang" panose="02030600000101010101" pitchFamily="18" charset="-127"/>
              <a:cs typeface="Arial" panose="020B0604020202020204" pitchFamily="34" charset="0"/>
            </a:endParaRPr>
          </a:p>
        </p:txBody>
      </p:sp>
      <p:sp>
        <p:nvSpPr>
          <p:cNvPr id="3" name="Content Placeholder 2"/>
          <p:cNvSpPr>
            <a:spLocks noGrp="1"/>
          </p:cNvSpPr>
          <p:nvPr>
            <p:ph idx="1"/>
          </p:nvPr>
        </p:nvSpPr>
        <p:spPr>
          <a:xfrm>
            <a:off x="152400" y="1548041"/>
            <a:ext cx="7543800" cy="4495800"/>
          </a:xfrm>
        </p:spPr>
        <p:txBody>
          <a:bodyPr>
            <a:noAutofit/>
          </a:bodyPr>
          <a:lstStyle/>
          <a:p>
            <a:pPr marL="0" indent="0">
              <a:lnSpc>
                <a:spcPct val="110000"/>
              </a:lnSpc>
              <a:spcBef>
                <a:spcPts val="0"/>
              </a:spcBef>
              <a:buNone/>
            </a:pPr>
            <a:endParaRPr lang="en-US" sz="2000" dirty="0" smtClean="0">
              <a:solidFill>
                <a:schemeClr val="tx1"/>
              </a:solidFill>
            </a:endParaRPr>
          </a:p>
          <a:p>
            <a:pPr marL="0" indent="0">
              <a:lnSpc>
                <a:spcPct val="110000"/>
              </a:lnSpc>
              <a:spcBef>
                <a:spcPts val="0"/>
              </a:spcBef>
              <a:buNone/>
            </a:pPr>
            <a:endParaRPr lang="en-US" sz="2000" dirty="0" smtClean="0">
              <a:solidFill>
                <a:schemeClr val="tx1"/>
              </a:solidFill>
            </a:endParaRPr>
          </a:p>
        </p:txBody>
      </p:sp>
      <p:sp>
        <p:nvSpPr>
          <p:cNvPr id="5" name="Footer Placeholder 4"/>
          <p:cNvSpPr>
            <a:spLocks noGrp="1"/>
          </p:cNvSpPr>
          <p:nvPr>
            <p:ph type="ftr" sz="quarter" idx="11"/>
          </p:nvPr>
        </p:nvSpPr>
        <p:spPr>
          <a:xfrm>
            <a:off x="2743198" y="6060749"/>
            <a:ext cx="2362201" cy="365125"/>
          </a:xfrm>
        </p:spPr>
        <p:txBody>
          <a:bodyPr/>
          <a:lstStyle/>
          <a:p>
            <a:pPr>
              <a:defRPr/>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74D56AC0-2181-4BC8-9841-8BF922994E96}" type="slidenum">
              <a:rPr lang="en-US" sz="2000" smtClean="0">
                <a:solidFill>
                  <a:schemeClr val="tx1"/>
                </a:solidFill>
                <a:latin typeface="Baskerville Old Face" panose="02020602080505020303" pitchFamily="18" charset="0"/>
              </a:rPr>
              <a:pPr/>
              <a:t>32</a:t>
            </a:fld>
            <a:endParaRPr lang="en-US" sz="2000" dirty="0">
              <a:solidFill>
                <a:schemeClr val="tx1"/>
              </a:solidFill>
              <a:latin typeface="Baskerville Old Face" panose="02020602080505020303" pitchFamily="18" charset="0"/>
            </a:endParaRPr>
          </a:p>
        </p:txBody>
      </p:sp>
      <p:sp>
        <p:nvSpPr>
          <p:cNvPr id="8" name="TextBox 7"/>
          <p:cNvSpPr txBox="1"/>
          <p:nvPr/>
        </p:nvSpPr>
        <p:spPr>
          <a:xfrm>
            <a:off x="998224" y="1334286"/>
            <a:ext cx="5976507" cy="5847755"/>
          </a:xfrm>
          <a:prstGeom prst="rect">
            <a:avLst/>
          </a:prstGeom>
          <a:noFill/>
        </p:spPr>
        <p:txBody>
          <a:bodyPr wrap="square" rtlCol="0">
            <a:spAutoFit/>
          </a:bodyPr>
          <a:lstStyle/>
          <a:p>
            <a:pPr>
              <a:lnSpc>
                <a:spcPct val="150000"/>
              </a:lnSpc>
              <a:spcBef>
                <a:spcPts val="0"/>
              </a:spcBef>
            </a:pPr>
            <a:r>
              <a:rPr lang="en-US" sz="2800" dirty="0" smtClean="0">
                <a:latin typeface="Calisto MT" panose="02040603050505030304" pitchFamily="18" charset="0"/>
              </a:rPr>
              <a:t>BPOs/CMA/Market Analysis are all interchangeable terms, and cannot </a:t>
            </a:r>
            <a:r>
              <a:rPr lang="en-US" sz="2800" dirty="0">
                <a:latin typeface="Calisto MT" panose="02040603050505030304" pitchFamily="18" charset="0"/>
              </a:rPr>
              <a:t>be referred to as an </a:t>
            </a:r>
            <a:r>
              <a:rPr lang="en-US" sz="2800" dirty="0" smtClean="0">
                <a:latin typeface="Calisto MT" panose="02040603050505030304" pitchFamily="18" charset="0"/>
              </a:rPr>
              <a:t>appraisal.</a:t>
            </a:r>
          </a:p>
          <a:p>
            <a:pPr>
              <a:lnSpc>
                <a:spcPct val="150000"/>
              </a:lnSpc>
              <a:spcBef>
                <a:spcPts val="0"/>
              </a:spcBef>
            </a:pPr>
            <a:endParaRPr lang="en-US" sz="2800" dirty="0" smtClean="0">
              <a:latin typeface="Calisto MT" panose="02040603050505030304" pitchFamily="18" charset="0"/>
            </a:endParaRPr>
          </a:p>
          <a:p>
            <a:pPr>
              <a:lnSpc>
                <a:spcPct val="150000"/>
              </a:lnSpc>
              <a:spcBef>
                <a:spcPts val="0"/>
              </a:spcBef>
            </a:pPr>
            <a:r>
              <a:rPr lang="en-US" sz="2800" dirty="0" smtClean="0">
                <a:latin typeface="Calisto MT" panose="02040603050505030304" pitchFamily="18" charset="0"/>
              </a:rPr>
              <a:t>An “appraisal” is defined as an opinion of value.</a:t>
            </a:r>
          </a:p>
          <a:p>
            <a:pPr>
              <a:lnSpc>
                <a:spcPct val="150000"/>
              </a:lnSpc>
              <a:spcBef>
                <a:spcPts val="0"/>
              </a:spcBef>
            </a:pPr>
            <a:r>
              <a:rPr lang="en-US" sz="2000" i="1" dirty="0" smtClean="0">
                <a:latin typeface="Baskerville Old Face" panose="02020602080505020303" pitchFamily="18" charset="0"/>
              </a:rPr>
              <a:t>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20-501</a:t>
            </a:r>
          </a:p>
          <a:p>
            <a:pPr marL="342900" indent="-342900">
              <a:buAutoNum type="arabicPeriod"/>
            </a:pPr>
            <a:endParaRPr lang="en-US" sz="2400" dirty="0" smtClean="0"/>
          </a:p>
          <a:p>
            <a:endParaRPr lang="en-US" sz="2400" dirty="0"/>
          </a:p>
          <a:p>
            <a:endParaRPr lang="en-US" sz="2000" dirty="0" smtClean="0"/>
          </a:p>
          <a:p>
            <a:endParaRPr lang="en-US" dirty="0"/>
          </a:p>
        </p:txBody>
      </p:sp>
    </p:spTree>
    <p:extLst>
      <p:ext uri="{BB962C8B-B14F-4D97-AF65-F5344CB8AC3E}">
        <p14:creationId xmlns:p14="http://schemas.microsoft.com/office/powerpoint/2010/main" val="39085641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92" y="240271"/>
            <a:ext cx="8252867" cy="644719"/>
          </a:xfrm>
        </p:spPr>
        <p:txBody>
          <a:bodyPr>
            <a:normAutofit fontScale="90000"/>
          </a:bodyPr>
          <a:lstStyle/>
          <a:p>
            <a:r>
              <a:rPr lang="en-US" sz="3200" i="1" dirty="0" smtClean="0">
                <a:solidFill>
                  <a:schemeClr val="tx1"/>
                </a:solidFill>
                <a:latin typeface="Calisto MT" panose="02040603050505030304" pitchFamily="18" charset="0"/>
                <a:cs typeface="Arial" panose="020B0604020202020204" pitchFamily="34" charset="0"/>
              </a:rPr>
              <a:t>May licensees charge for determining Fair Market Value?</a:t>
            </a:r>
            <a:endParaRPr lang="en-US" sz="3200" b="0" i="1" dirty="0">
              <a:solidFill>
                <a:schemeClr val="tx1"/>
              </a:solidFill>
              <a:latin typeface="Calisto MT" panose="02040603050505030304" pitchFamily="18" charset="0"/>
              <a:cs typeface="Arial" panose="020B0604020202020204" pitchFamily="34" charset="0"/>
            </a:endParaRPr>
          </a:p>
        </p:txBody>
      </p:sp>
      <p:sp>
        <p:nvSpPr>
          <p:cNvPr id="3" name="Content Placeholder 2"/>
          <p:cNvSpPr>
            <a:spLocks noGrp="1"/>
          </p:cNvSpPr>
          <p:nvPr>
            <p:ph idx="1"/>
          </p:nvPr>
        </p:nvSpPr>
        <p:spPr>
          <a:xfrm>
            <a:off x="152400" y="1548041"/>
            <a:ext cx="7543800" cy="4495800"/>
          </a:xfrm>
        </p:spPr>
        <p:txBody>
          <a:bodyPr>
            <a:noAutofit/>
          </a:bodyPr>
          <a:lstStyle/>
          <a:p>
            <a:pPr marL="0" indent="0">
              <a:lnSpc>
                <a:spcPct val="110000"/>
              </a:lnSpc>
              <a:spcBef>
                <a:spcPts val="0"/>
              </a:spcBef>
              <a:buNone/>
            </a:pPr>
            <a:endParaRPr lang="en-US" sz="2000" dirty="0" smtClean="0">
              <a:solidFill>
                <a:schemeClr val="tx1"/>
              </a:solidFill>
            </a:endParaRPr>
          </a:p>
          <a:p>
            <a:pPr marL="0" indent="0">
              <a:lnSpc>
                <a:spcPct val="110000"/>
              </a:lnSpc>
              <a:spcBef>
                <a:spcPts val="0"/>
              </a:spcBef>
              <a:buNone/>
            </a:pPr>
            <a:endParaRPr lang="en-US" sz="2000" dirty="0" smtClean="0">
              <a:solidFill>
                <a:schemeClr val="tx1"/>
              </a:solidFill>
            </a:endParaRPr>
          </a:p>
        </p:txBody>
      </p:sp>
      <p:sp>
        <p:nvSpPr>
          <p:cNvPr id="5" name="Footer Placeholder 4"/>
          <p:cNvSpPr>
            <a:spLocks noGrp="1"/>
          </p:cNvSpPr>
          <p:nvPr>
            <p:ph type="ftr" sz="quarter" idx="11"/>
          </p:nvPr>
        </p:nvSpPr>
        <p:spPr>
          <a:xfrm>
            <a:off x="2871849" y="6041363"/>
            <a:ext cx="2286001" cy="365126"/>
          </a:xfrm>
        </p:spPr>
        <p:txBody>
          <a:bodyPr/>
          <a:lstStyle/>
          <a:p>
            <a:pPr>
              <a:defRPr/>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74D56AC0-2181-4BC8-9841-8BF922994E96}" type="slidenum">
              <a:rPr lang="en-US" sz="2000" smtClean="0">
                <a:solidFill>
                  <a:schemeClr val="tx1"/>
                </a:solidFill>
                <a:latin typeface="Baskerville Old Face" panose="02020602080505020303" pitchFamily="18" charset="0"/>
              </a:rPr>
              <a:pPr/>
              <a:t>33</a:t>
            </a:fld>
            <a:endParaRPr lang="en-US" sz="2000" dirty="0">
              <a:solidFill>
                <a:schemeClr val="tx1"/>
              </a:solidFill>
              <a:latin typeface="Baskerville Old Face" panose="02020602080505020303" pitchFamily="18" charset="0"/>
            </a:endParaRPr>
          </a:p>
        </p:txBody>
      </p:sp>
      <p:pic>
        <p:nvPicPr>
          <p:cNvPr id="7"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0" y="45421"/>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30629" y="1790097"/>
            <a:ext cx="7438899" cy="2954655"/>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Calisto MT" panose="02040603050505030304" pitchFamily="18" charset="0"/>
              </a:rPr>
              <a:t>Licensees may charge fees when</a:t>
            </a:r>
            <a:r>
              <a:rPr lang="en-US" sz="2800" dirty="0">
                <a:latin typeface="Calisto MT" panose="02040603050505030304" pitchFamily="18" charset="0"/>
              </a:rPr>
              <a:t> </a:t>
            </a:r>
            <a:r>
              <a:rPr lang="en-US" sz="2800" dirty="0" smtClean="0">
                <a:latin typeface="Calisto MT" panose="02040603050505030304" pitchFamily="18" charset="0"/>
              </a:rPr>
              <a:t>determining Fair </a:t>
            </a:r>
            <a:r>
              <a:rPr lang="en-US" sz="2800" dirty="0">
                <a:latin typeface="Calisto MT" panose="02040603050505030304" pitchFamily="18" charset="0"/>
              </a:rPr>
              <a:t>M</a:t>
            </a:r>
            <a:r>
              <a:rPr lang="en-US" sz="2800" dirty="0" smtClean="0">
                <a:latin typeface="Calisto MT" panose="02040603050505030304" pitchFamily="18" charset="0"/>
              </a:rPr>
              <a:t>arket </a:t>
            </a:r>
            <a:r>
              <a:rPr lang="en-US" sz="2800" dirty="0">
                <a:latin typeface="Calisto MT" panose="02040603050505030304" pitchFamily="18" charset="0"/>
              </a:rPr>
              <a:t>V</a:t>
            </a:r>
            <a:r>
              <a:rPr lang="en-US" sz="2800" dirty="0" smtClean="0">
                <a:latin typeface="Calisto MT" panose="02040603050505030304" pitchFamily="18" charset="0"/>
              </a:rPr>
              <a:t>alue for a prospective seller in pursuit of a listing agreement.</a:t>
            </a:r>
          </a:p>
          <a:p>
            <a:endParaRPr lang="en-US" sz="2800" dirty="0" smtClean="0">
              <a:latin typeface="Calisto MT" panose="02040603050505030304" pitchFamily="18" charset="0"/>
            </a:endParaRPr>
          </a:p>
          <a:p>
            <a:pPr marL="285750" indent="-285750">
              <a:buFont typeface="Arial" panose="020B0604020202020204" pitchFamily="34" charset="0"/>
              <a:buChar char="•"/>
            </a:pPr>
            <a:r>
              <a:rPr lang="en-US" sz="2800" dirty="0" smtClean="0">
                <a:latin typeface="Calisto MT" panose="02040603050505030304" pitchFamily="18" charset="0"/>
              </a:rPr>
              <a:t>If the licensee lists and sells the property, the fee must be returned to the seller at closing.</a:t>
            </a:r>
          </a:p>
          <a:p>
            <a:endParaRPr lang="en-US" dirty="0"/>
          </a:p>
        </p:txBody>
      </p:sp>
      <p:sp>
        <p:nvSpPr>
          <p:cNvPr id="9" name="Rectangle 8"/>
          <p:cNvSpPr/>
          <p:nvPr/>
        </p:nvSpPr>
        <p:spPr>
          <a:xfrm>
            <a:off x="650144" y="5360821"/>
            <a:ext cx="1585690" cy="400110"/>
          </a:xfrm>
          <a:prstGeom prst="rect">
            <a:avLst/>
          </a:prstGeom>
        </p:spPr>
        <p:txBody>
          <a:bodyPr wrap="none">
            <a:spAutoFit/>
          </a:bodyPr>
          <a:lstStyle/>
          <a:p>
            <a:pPr marL="0" indent="0">
              <a:lnSpc>
                <a:spcPct val="100000"/>
              </a:lnSpc>
              <a:spcBef>
                <a:spcPts val="0"/>
              </a:spcBef>
              <a:buNone/>
            </a:pPr>
            <a:r>
              <a:rPr lang="en-US" sz="2000" i="1" dirty="0">
                <a:latin typeface="Baskerville Old Face" panose="02020602080505020303" pitchFamily="18" charset="0"/>
                <a:cs typeface="Arial"/>
              </a:rPr>
              <a:t>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cs typeface="Arial"/>
              </a:rPr>
              <a:t>20-526</a:t>
            </a:r>
            <a:endParaRPr lang="en-US" sz="2000" i="1" dirty="0">
              <a:latin typeface="Baskerville Old Face" panose="02020602080505020303" pitchFamily="18" charset="0"/>
              <a:cs typeface="Arial"/>
            </a:endParaRPr>
          </a:p>
        </p:txBody>
      </p:sp>
    </p:spTree>
    <p:extLst>
      <p:ext uri="{BB962C8B-B14F-4D97-AF65-F5344CB8AC3E}">
        <p14:creationId xmlns:p14="http://schemas.microsoft.com/office/powerpoint/2010/main" val="284281087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5394" y="304800"/>
            <a:ext cx="6629400" cy="421247"/>
          </a:xfrm>
        </p:spPr>
        <p:txBody>
          <a:bodyPr>
            <a:noAutofit/>
          </a:bodyPr>
          <a:lstStyle/>
          <a:p>
            <a:pPr algn="l"/>
            <a:r>
              <a:rPr lang="en-US" sz="2800" i="1" dirty="0" smtClean="0">
                <a:solidFill>
                  <a:schemeClr val="tx1"/>
                </a:solidFill>
                <a:latin typeface="Calisto MT" panose="02040603050505030304" pitchFamily="18" charset="0"/>
                <a:cs typeface="Arial" panose="020B0604020202020204" pitchFamily="34" charset="0"/>
              </a:rPr>
              <a:t>GROUP DISCUSSION:  What do you think? </a:t>
            </a:r>
            <a:endParaRPr lang="en-US" sz="2800" b="0" i="1" dirty="0" smtClean="0">
              <a:solidFill>
                <a:schemeClr val="tx1"/>
              </a:solidFill>
              <a:latin typeface="Calisto MT" panose="02040603050505030304" pitchFamily="18" charset="0"/>
              <a:cs typeface="Arial" panose="020B0604020202020204" pitchFamily="34" charset="0"/>
            </a:endParaRPr>
          </a:p>
          <a:p>
            <a:pPr algn="l"/>
            <a:endParaRPr lang="en-US" sz="2800" b="0" i="1" dirty="0" smtClean="0">
              <a:solidFill>
                <a:schemeClr val="tx1"/>
              </a:solidFill>
              <a:latin typeface="Calisto MT" panose="02040603050505030304" pitchFamily="18" charset="0"/>
            </a:endParaRPr>
          </a:p>
        </p:txBody>
      </p:sp>
      <p:sp>
        <p:nvSpPr>
          <p:cNvPr id="4" name="Footer Placeholder 3"/>
          <p:cNvSpPr>
            <a:spLocks noGrp="1"/>
          </p:cNvSpPr>
          <p:nvPr>
            <p:ph type="ftr" sz="quarter" idx="11"/>
          </p:nvPr>
        </p:nvSpPr>
        <p:spPr>
          <a:xfrm>
            <a:off x="3008475" y="6013587"/>
            <a:ext cx="2282317" cy="3929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34</a:t>
            </a:fld>
            <a:endParaRPr lang="en-US" sz="2000" dirty="0">
              <a:solidFill>
                <a:schemeClr val="tx1"/>
              </a:solidFill>
              <a:latin typeface="Baskerville Old Face" panose="02020602080505020303" pitchFamily="18" charset="0"/>
            </a:endParaRPr>
          </a:p>
        </p:txBody>
      </p:sp>
      <p:sp>
        <p:nvSpPr>
          <p:cNvPr id="7" name="Rectangle 6"/>
          <p:cNvSpPr/>
          <p:nvPr/>
        </p:nvSpPr>
        <p:spPr>
          <a:xfrm>
            <a:off x="701040" y="990600"/>
            <a:ext cx="6522720" cy="4401205"/>
          </a:xfrm>
          <a:prstGeom prst="rect">
            <a:avLst/>
          </a:prstGeom>
        </p:spPr>
        <p:txBody>
          <a:bodyPr wrap="square">
            <a:spAutoFit/>
          </a:bodyPr>
          <a:lstStyle/>
          <a:p>
            <a:pPr marL="0" indent="0">
              <a:buNone/>
            </a:pPr>
            <a:r>
              <a:rPr lang="en-US" sz="2800" u="sng" dirty="0" smtClean="0">
                <a:latin typeface="Calisto MT" panose="02040603050505030304" pitchFamily="18" charset="0"/>
              </a:rPr>
              <a:t>FACTS</a:t>
            </a:r>
            <a:r>
              <a:rPr lang="en-US" sz="2800" dirty="0" smtClean="0">
                <a:latin typeface="Calisto MT" panose="02040603050505030304" pitchFamily="18" charset="0"/>
              </a:rPr>
              <a:t>:</a:t>
            </a:r>
          </a:p>
          <a:p>
            <a:pPr>
              <a:spcBef>
                <a:spcPts val="0"/>
              </a:spcBef>
            </a:pPr>
            <a:r>
              <a:rPr lang="en-US" sz="2800" dirty="0" smtClean="0">
                <a:latin typeface="Calisto MT" panose="02040603050505030304" pitchFamily="18" charset="0"/>
              </a:rPr>
              <a:t>A</a:t>
            </a:r>
            <a:r>
              <a:rPr lang="en-US" sz="2800" dirty="0">
                <a:latin typeface="Calisto MT" panose="02040603050505030304" pitchFamily="18" charset="0"/>
              </a:rPr>
              <a:t> </a:t>
            </a:r>
            <a:r>
              <a:rPr lang="en-US" sz="2800" dirty="0" smtClean="0">
                <a:latin typeface="Calisto MT" panose="02040603050505030304" pitchFamily="18" charset="0"/>
              </a:rPr>
              <a:t>licensee was arrested for giving a low “broker </a:t>
            </a:r>
            <a:r>
              <a:rPr lang="en-US" sz="2800" dirty="0">
                <a:latin typeface="Calisto MT" panose="02040603050505030304" pitchFamily="18" charset="0"/>
              </a:rPr>
              <a:t>price </a:t>
            </a:r>
            <a:r>
              <a:rPr lang="en-US" sz="2800" dirty="0" smtClean="0">
                <a:latin typeface="Calisto MT" panose="02040603050505030304" pitchFamily="18" charset="0"/>
              </a:rPr>
              <a:t>opinion” to a lender considering a short sale.  The house was sold to the licensee’s accomplice, and they flipped the property for a profit.</a:t>
            </a:r>
          </a:p>
          <a:p>
            <a:pPr>
              <a:spcBef>
                <a:spcPts val="0"/>
              </a:spcBef>
            </a:pPr>
            <a:endParaRPr lang="en-US" sz="2800" dirty="0">
              <a:latin typeface="Calisto MT" panose="02040603050505030304" pitchFamily="18" charset="0"/>
            </a:endParaRPr>
          </a:p>
          <a:p>
            <a:pPr>
              <a:spcBef>
                <a:spcPts val="0"/>
              </a:spcBef>
            </a:pPr>
            <a:r>
              <a:rPr lang="en-US" sz="2800" dirty="0" smtClean="0">
                <a:latin typeface="Calisto MT" panose="02040603050505030304" pitchFamily="18" charset="0"/>
              </a:rPr>
              <a:t>This short-sale mortgage fraud scheme is called “flopping.”</a:t>
            </a:r>
            <a:endParaRPr lang="en-US" sz="2800" dirty="0">
              <a:latin typeface="Calisto MT" panose="02040603050505030304" pitchFamily="18" charset="0"/>
            </a:endParaRPr>
          </a:p>
          <a:p>
            <a:pPr>
              <a:spcBef>
                <a:spcPts val="0"/>
              </a:spcBef>
            </a:pPr>
            <a:endParaRPr lang="en-US" sz="2800" dirty="0" smtClean="0">
              <a:latin typeface="Calisto MT" panose="02040603050505030304" pitchFamily="18" charset="0"/>
            </a:endParaRPr>
          </a:p>
        </p:txBody>
      </p:sp>
    </p:spTree>
    <p:extLst>
      <p:ext uri="{BB962C8B-B14F-4D97-AF65-F5344CB8AC3E}">
        <p14:creationId xmlns:p14="http://schemas.microsoft.com/office/powerpoint/2010/main" val="166109647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41697"/>
            <a:ext cx="4114801" cy="644103"/>
          </a:xfrm>
        </p:spPr>
        <p:txBody>
          <a:bodyPr>
            <a:noAutofit/>
          </a:bodyPr>
          <a:lstStyle/>
          <a:p>
            <a:r>
              <a:rPr lang="en-US" sz="3200" u="sng" cap="none" dirty="0" smtClean="0">
                <a:solidFill>
                  <a:schemeClr val="tx1"/>
                </a:solidFill>
                <a:latin typeface="Baskerville Old Face" panose="02020602080505020303" pitchFamily="18" charset="0"/>
                <a:cs typeface="David" panose="020E0502060401010101" pitchFamily="34" charset="-79"/>
              </a:rPr>
              <a:t>Section 4</a:t>
            </a:r>
            <a:r>
              <a:rPr lang="en-US" sz="3200" cap="none" dirty="0" smtClean="0">
                <a:solidFill>
                  <a:schemeClr val="tx1"/>
                </a:solidFill>
                <a:latin typeface="Baskerville Old Face" panose="02020602080505020303" pitchFamily="18" charset="0"/>
                <a:cs typeface="David" panose="020E0502060401010101" pitchFamily="34" charset="-79"/>
              </a:rPr>
              <a:t>:</a:t>
            </a:r>
            <a:r>
              <a:rPr lang="en-US" sz="3200" cap="none" dirty="0" smtClean="0">
                <a:latin typeface="Baskerville Old Face" panose="02020602080505020303" pitchFamily="18" charset="0"/>
                <a:cs typeface="David" panose="020E0502060401010101" pitchFamily="34" charset="-79"/>
              </a:rPr>
              <a:t>  </a:t>
            </a:r>
            <a:r>
              <a:rPr lang="en-US" sz="3200" cap="none" dirty="0" smtClean="0">
                <a:solidFill>
                  <a:schemeClr val="tx1"/>
                </a:solidFill>
                <a:latin typeface="Baskerville Old Face" panose="02020602080505020303" pitchFamily="18" charset="0"/>
                <a:cs typeface="David" panose="020E0502060401010101" pitchFamily="34" charset="-79"/>
              </a:rPr>
              <a:t>D</a:t>
            </a:r>
            <a:r>
              <a:rPr lang="en-US" sz="3200" b="0" cap="none" dirty="0" smtClean="0">
                <a:solidFill>
                  <a:schemeClr val="tx1"/>
                </a:solidFill>
                <a:effectLst/>
                <a:latin typeface="Baskerville Old Face" panose="02020602080505020303" pitchFamily="18" charset="0"/>
                <a:cs typeface="David" panose="020E0502060401010101" pitchFamily="34" charset="-79"/>
              </a:rPr>
              <a:t>ual </a:t>
            </a:r>
            <a:r>
              <a:rPr lang="en-US" sz="3200" cap="none" dirty="0" smtClean="0">
                <a:solidFill>
                  <a:schemeClr val="tx1"/>
                </a:solidFill>
                <a:latin typeface="Baskerville Old Face" panose="02020602080505020303" pitchFamily="18" charset="0"/>
                <a:cs typeface="David" panose="020E0502060401010101" pitchFamily="34" charset="-79"/>
              </a:rPr>
              <a:t>A</a:t>
            </a:r>
            <a:r>
              <a:rPr lang="en-US" sz="3200" b="0" cap="none" dirty="0" smtClean="0">
                <a:solidFill>
                  <a:schemeClr val="tx1"/>
                </a:solidFill>
                <a:effectLst/>
                <a:latin typeface="Baskerville Old Face" panose="02020602080505020303" pitchFamily="18" charset="0"/>
                <a:cs typeface="David" panose="020E0502060401010101" pitchFamily="34" charset="-79"/>
              </a:rPr>
              <a:t>gent</a:t>
            </a:r>
            <a:endParaRPr lang="en-US" b="0" cap="none" dirty="0">
              <a:solidFill>
                <a:schemeClr val="tx1"/>
              </a:solidFill>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557350" y="2590800"/>
            <a:ext cx="7899664" cy="2994596"/>
          </a:xfrm>
        </p:spPr>
        <p:txBody>
          <a:bodyPr>
            <a:noAutofit/>
          </a:bodyPr>
          <a:lstStyle/>
          <a:p>
            <a:pPr>
              <a:spcBef>
                <a:spcPts val="0"/>
              </a:spcBef>
              <a:spcAft>
                <a:spcPts val="0"/>
              </a:spcAft>
              <a:buFont typeface="Wingdings" panose="05000000000000000000" pitchFamily="2" charset="2"/>
              <a:buChar char="ü"/>
            </a:pPr>
            <a:r>
              <a:rPr lang="en-US" sz="2800" dirty="0" smtClean="0">
                <a:solidFill>
                  <a:schemeClr val="tx1"/>
                </a:solidFill>
                <a:latin typeface="David" panose="020E0502060401010101" pitchFamily="34" charset="-79"/>
                <a:cs typeface="David" panose="020E0502060401010101" pitchFamily="34" charset="-79"/>
              </a:rPr>
              <a:t>A broker or salesperson may act as a </a:t>
            </a:r>
            <a:r>
              <a:rPr lang="en-US" sz="2800" u="sng" dirty="0" smtClean="0">
                <a:solidFill>
                  <a:schemeClr val="tx1"/>
                </a:solidFill>
                <a:latin typeface="David" panose="020E0502060401010101" pitchFamily="34" charset="-79"/>
                <a:cs typeface="David" panose="020E0502060401010101" pitchFamily="34" charset="-79"/>
              </a:rPr>
              <a:t>Dual Agent</a:t>
            </a:r>
            <a:r>
              <a:rPr lang="en-US" sz="2800" dirty="0" smtClean="0">
                <a:solidFill>
                  <a:schemeClr val="tx1"/>
                </a:solidFill>
                <a:latin typeface="David" panose="020E0502060401010101" pitchFamily="34" charset="-79"/>
                <a:cs typeface="David" panose="020E0502060401010101" pitchFamily="34" charset="-79"/>
              </a:rPr>
              <a:t> by representing both the buyer and the seller with their informed written consent.</a:t>
            </a:r>
          </a:p>
          <a:p>
            <a:pPr marL="0" indent="0">
              <a:spcBef>
                <a:spcPts val="0"/>
              </a:spcBef>
              <a:spcAft>
                <a:spcPts val="0"/>
              </a:spcAft>
              <a:buNone/>
            </a:pPr>
            <a:r>
              <a:rPr lang="en-US" sz="2800" dirty="0" smtClean="0">
                <a:solidFill>
                  <a:schemeClr val="tx1"/>
                </a:solidFill>
                <a:latin typeface="David" panose="020E0502060401010101" pitchFamily="34" charset="-79"/>
                <a:cs typeface="David" panose="020E0502060401010101" pitchFamily="34" charset="-79"/>
              </a:rPr>
              <a:t>  </a:t>
            </a:r>
          </a:p>
          <a:p>
            <a:pPr>
              <a:spcBef>
                <a:spcPts val="0"/>
              </a:spcBef>
              <a:spcAft>
                <a:spcPts val="0"/>
              </a:spcAft>
              <a:buFont typeface="Wingdings" panose="05000000000000000000" pitchFamily="2" charset="2"/>
              <a:buChar char="ü"/>
            </a:pPr>
            <a:r>
              <a:rPr lang="en-US" sz="2800" dirty="0" smtClean="0">
                <a:solidFill>
                  <a:schemeClr val="tx1"/>
                </a:solidFill>
                <a:latin typeface="David" panose="020E0502060401010101" pitchFamily="34" charset="-79"/>
                <a:cs typeface="David" panose="020E0502060401010101" pitchFamily="34" charset="-79"/>
              </a:rPr>
              <a:t>The licensee shall be neutral with regard to any conflicting interest of the buyer and seller.</a:t>
            </a:r>
          </a:p>
          <a:p>
            <a:pPr marL="0" indent="0">
              <a:buNone/>
            </a:pPr>
            <a:endParaRPr lang="en-US" sz="2800" dirty="0" smtClean="0">
              <a:solidFill>
                <a:schemeClr val="tx1"/>
              </a:solidFill>
              <a:latin typeface="David" panose="020E0502060401010101" pitchFamily="34" charset="-79"/>
              <a:cs typeface="David" panose="020E0502060401010101" pitchFamily="34" charset="-79"/>
            </a:endParaRPr>
          </a:p>
          <a:p>
            <a:pPr marL="0" indent="0">
              <a:buNone/>
            </a:pPr>
            <a:r>
              <a:rPr lang="en-US" sz="2000" i="1" dirty="0" smtClean="0">
                <a:solidFill>
                  <a:schemeClr val="tx1"/>
                </a:solidFill>
                <a:latin typeface="Baskerville Old Face" panose="02020602080505020303" pitchFamily="18" charset="0"/>
                <a:cs typeface="David" panose="020E0502060401010101" pitchFamily="34" charset="-79"/>
              </a:rPr>
              <a:t>CGS </a:t>
            </a:r>
            <a:r>
              <a:rPr lang="en-US" sz="2000" i="1" dirty="0">
                <a:solidFill>
                  <a:schemeClr val="tx1"/>
                </a:solidFill>
                <a:latin typeface="Baskerville Old Face" panose="02020602080505020303" pitchFamily="18" charset="0"/>
                <a:cs typeface="David" panose="020E0502060401010101" pitchFamily="34" charset="-79"/>
              </a:rPr>
              <a:t>§</a:t>
            </a:r>
            <a:r>
              <a:rPr lang="en-US" sz="2000" i="1" dirty="0" smtClean="0">
                <a:solidFill>
                  <a:schemeClr val="tx1"/>
                </a:solidFill>
                <a:latin typeface="Baskerville Old Face" panose="02020602080505020303" pitchFamily="18" charset="0"/>
                <a:cs typeface="David" panose="020E0502060401010101" pitchFamily="34" charset="-79"/>
              </a:rPr>
              <a:t>20-325</a:t>
            </a:r>
            <a:endParaRPr lang="en-US" sz="2000" dirty="0">
              <a:solidFill>
                <a:schemeClr val="tx1"/>
              </a:solidFill>
              <a:latin typeface="Baskerville Old Face" panose="02020602080505020303" pitchFamily="18" charset="0"/>
              <a:cs typeface="David" panose="020E0502060401010101" pitchFamily="34" charset="-79"/>
            </a:endParaRPr>
          </a:p>
          <a:p>
            <a:pPr marL="0" indent="0">
              <a:buNone/>
            </a:pPr>
            <a:r>
              <a:rPr lang="en-US" sz="2000" i="1" dirty="0" smtClean="0">
                <a:solidFill>
                  <a:srgbClr val="3366CC"/>
                </a:solidFill>
                <a:latin typeface="Arial" panose="020B0604020202020204" pitchFamily="34" charset="0"/>
                <a:cs typeface="Arial" panose="020B0604020202020204" pitchFamily="34" charset="0"/>
              </a:rPr>
              <a:t>						</a:t>
            </a:r>
            <a:r>
              <a:rPr lang="en-US" sz="2000" i="1" dirty="0" smtClean="0">
                <a:solidFill>
                  <a:srgbClr val="3366CC"/>
                </a:solidFill>
                <a:latin typeface="Baskerville Old Face" panose="02020602080505020303" pitchFamily="18" charset="0"/>
                <a:cs typeface="Arial" panose="020B0604020202020204" pitchFamily="34" charset="0"/>
              </a:rPr>
              <a:t>	</a:t>
            </a:r>
            <a:r>
              <a:rPr lang="en-US" sz="2000" i="1" dirty="0" smtClean="0">
                <a:solidFill>
                  <a:srgbClr val="3366CC"/>
                </a:solidFill>
                <a:latin typeface="Baskerville Old Face" panose="02020602080505020303" pitchFamily="18" charset="0"/>
                <a:cs typeface="David" panose="020E0502060401010101" pitchFamily="34" charset="-79"/>
              </a:rPr>
              <a:t>			</a:t>
            </a:r>
            <a:r>
              <a:rPr lang="en-US" sz="2000" i="1" dirty="0" smtClean="0">
                <a:solidFill>
                  <a:srgbClr val="3366CC"/>
                </a:solidFill>
                <a:latin typeface="David" panose="020E0502060401010101" pitchFamily="34" charset="-79"/>
                <a:cs typeface="David" panose="020E0502060401010101" pitchFamily="34" charset="-79"/>
              </a:rPr>
              <a:t>	</a:t>
            </a:r>
            <a:r>
              <a:rPr lang="en-US" sz="2000" i="1" dirty="0" smtClean="0">
                <a:solidFill>
                  <a:srgbClr val="3366CC"/>
                </a:solidFill>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a:xfrm>
            <a:off x="3429001" y="5956136"/>
            <a:ext cx="2362200" cy="365125"/>
          </a:xfrm>
        </p:spPr>
        <p:txBody>
          <a:bodyPr/>
          <a:lstStyle/>
          <a:p>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35</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064" y="4835674"/>
            <a:ext cx="2178016" cy="1706398"/>
          </a:xfrm>
          <a:prstGeom prst="rect">
            <a:avLst/>
          </a:prstGeom>
        </p:spPr>
      </p:pic>
      <p:pic>
        <p:nvPicPr>
          <p:cNvPr id="7"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7" y="41697"/>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732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anim calcmode="lin" valueType="num">
                                      <p:cBhvr additive="base">
                                        <p:cTn id="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1" fill="hold">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p:stCondLst>
                              <p:cond delay="4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90"/>
                                          </p:val>
                                        </p:tav>
                                        <p:tav tm="100000">
                                          <p:val>
                                            <p:fltVal val="0"/>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330643" y="5910243"/>
            <a:ext cx="2302279" cy="449704"/>
          </a:xfrm>
        </p:spPr>
        <p:txBody>
          <a:bodyPr/>
          <a:lstStyle/>
          <a:p>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36</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1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60037"/>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81776" y="1905000"/>
            <a:ext cx="8228045" cy="4154984"/>
          </a:xfrm>
          <a:prstGeom prst="rect">
            <a:avLst/>
          </a:prstGeom>
        </p:spPr>
        <p:txBody>
          <a:bodyPr wrap="square">
            <a:spAutoFit/>
          </a:bodyPr>
          <a:lstStyle/>
          <a:p>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Seller signs </a:t>
            </a:r>
            <a:r>
              <a:rPr lang="en-US" sz="2800" dirty="0">
                <a:latin typeface="Baskerville Old Face" panose="02020602080505020303" pitchFamily="18" charset="0"/>
                <a:ea typeface="Times New Roman" panose="02020603050405020304" pitchFamily="18" charset="0"/>
                <a:cs typeface="David" panose="020E0502060401010101" pitchFamily="34" charset="-79"/>
              </a:rPr>
              <a:t>a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listing </a:t>
            </a:r>
            <a:r>
              <a:rPr lang="en-US" sz="2800" dirty="0">
                <a:latin typeface="Baskerville Old Face" panose="02020602080505020303" pitchFamily="18" charset="0"/>
                <a:ea typeface="Times New Roman" panose="02020603050405020304" pitchFamily="18" charset="0"/>
                <a:cs typeface="David" panose="020E0502060401010101" pitchFamily="34" charset="-79"/>
              </a:rPr>
              <a:t>agreement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in a broker’s Simsbury office, and buyer </a:t>
            </a:r>
            <a:r>
              <a:rPr lang="en-US" sz="2800" dirty="0">
                <a:latin typeface="Baskerville Old Face" panose="02020602080505020303" pitchFamily="18" charset="0"/>
                <a:ea typeface="Times New Roman" panose="02020603050405020304" pitchFamily="18" charset="0"/>
                <a:cs typeface="David" panose="020E0502060401010101" pitchFamily="34" charset="-79"/>
              </a:rPr>
              <a:t>signs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a representation </a:t>
            </a:r>
            <a:r>
              <a:rPr lang="en-US" sz="2800" dirty="0">
                <a:latin typeface="Baskerville Old Face" panose="02020602080505020303" pitchFamily="18" charset="0"/>
                <a:ea typeface="Times New Roman" panose="02020603050405020304" pitchFamily="18" charset="0"/>
                <a:cs typeface="David" panose="020E0502060401010101" pitchFamily="34" charset="-79"/>
              </a:rPr>
              <a:t>agreement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in the same broker’s Bristol office.  Agents from all of that broker’s </a:t>
            </a:r>
            <a:r>
              <a:rPr lang="en-US" sz="2800" dirty="0">
                <a:latin typeface="Baskerville Old Face" panose="02020602080505020303" pitchFamily="18" charset="0"/>
                <a:ea typeface="Times New Roman" panose="02020603050405020304" pitchFamily="18" charset="0"/>
                <a:cs typeface="David" panose="020E0502060401010101" pitchFamily="34" charset="-79"/>
              </a:rPr>
              <a:t>offices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represent both the seller </a:t>
            </a:r>
            <a:r>
              <a:rPr lang="en-US" sz="2800" dirty="0">
                <a:latin typeface="Baskerville Old Face" panose="02020602080505020303" pitchFamily="18" charset="0"/>
                <a:ea typeface="Times New Roman" panose="02020603050405020304" pitchFamily="18" charset="0"/>
                <a:cs typeface="David" panose="020E0502060401010101" pitchFamily="34" charset="-79"/>
              </a:rPr>
              <a:t>and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the buyer.</a:t>
            </a:r>
            <a:endParaRPr lang="en-US" sz="2800" dirty="0">
              <a:latin typeface="Baskerville Old Face" panose="02020602080505020303" pitchFamily="18" charset="0"/>
              <a:ea typeface="Times New Roman" panose="02020603050405020304" pitchFamily="18" charset="0"/>
              <a:cs typeface="David" panose="020E0502060401010101" pitchFamily="34" charset="-79"/>
            </a:endParaRPr>
          </a:p>
          <a:p>
            <a:endParaRPr lang="en-US" sz="2800" i="1" dirty="0" smtClean="0">
              <a:solidFill>
                <a:srgbClr val="3366CC"/>
              </a:solidFill>
              <a:latin typeface="Baskerville Old Face" panose="02020602080505020303" pitchFamily="18" charset="0"/>
              <a:cs typeface="David" panose="020E0502060401010101" pitchFamily="34" charset="-79"/>
            </a:endParaRPr>
          </a:p>
          <a:p>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The broker, seller and buyer would all have to consent to and sign a </a:t>
            </a:r>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Dual </a:t>
            </a:r>
            <a:r>
              <a:rPr lang="en-US" sz="2800" i="1" dirty="0">
                <a:latin typeface="Baskerville Old Face" panose="02020602080505020303" pitchFamily="18" charset="0"/>
                <a:ea typeface="Times New Roman" panose="02020603050405020304" pitchFamily="18" charset="0"/>
                <a:cs typeface="David" panose="020E0502060401010101" pitchFamily="34" charset="-79"/>
              </a:rPr>
              <a:t>Agency </a:t>
            </a:r>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Consent</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 </a:t>
            </a:r>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Agreement</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a:t>
            </a:r>
          </a:p>
          <a:p>
            <a:r>
              <a:rPr lang="en-US" sz="2800" dirty="0">
                <a:latin typeface="Baskerville Old Face" panose="02020602080505020303" pitchFamily="18" charset="0"/>
                <a:ea typeface="Times New Roman" panose="02020603050405020304" pitchFamily="18" charset="0"/>
                <a:cs typeface="David" panose="020E0502060401010101" pitchFamily="34" charset="-79"/>
              </a:rPr>
              <a:t/>
            </a:r>
            <a:br>
              <a:rPr lang="en-US" sz="2800" dirty="0">
                <a:latin typeface="Baskerville Old Face" panose="02020602080505020303" pitchFamily="18" charset="0"/>
                <a:ea typeface="Times New Roman" panose="02020603050405020304" pitchFamily="18" charset="0"/>
                <a:cs typeface="David" panose="020E0502060401010101" pitchFamily="34" charset="-79"/>
              </a:rPr>
            </a:br>
            <a:r>
              <a:rPr lang="en-US" sz="2000" i="1" dirty="0">
                <a:latin typeface="Baskerville Old Face" panose="02020602080505020303" pitchFamily="18" charset="0"/>
                <a:cs typeface="David" panose="020E0502060401010101" pitchFamily="34" charset="-79"/>
              </a:rPr>
              <a:t>CGS §</a:t>
            </a:r>
            <a:r>
              <a:rPr lang="en-US" sz="2000" i="1" dirty="0" smtClean="0">
                <a:latin typeface="Baskerville Old Face" panose="02020602080505020303" pitchFamily="18" charset="0"/>
                <a:cs typeface="David" panose="020E0502060401010101" pitchFamily="34" charset="-79"/>
              </a:rPr>
              <a:t>20-325i</a:t>
            </a:r>
            <a:endParaRPr lang="en-US" dirty="0" smtClean="0">
              <a:ea typeface="Times New Roman" panose="02020603050405020304" pitchFamily="18" charset="0"/>
              <a:cs typeface="Arial" panose="020B0604020202020204" pitchFamily="34" charset="0"/>
            </a:endParaRPr>
          </a:p>
          <a:p>
            <a:endParaRPr lang="en-US" sz="2000" dirty="0">
              <a:ea typeface="Times New Roman" panose="02020603050405020304" pitchFamily="18" charset="0"/>
              <a:cs typeface="Arial" panose="020B0604020202020204" pitchFamily="34" charset="0"/>
            </a:endParaRPr>
          </a:p>
        </p:txBody>
      </p:sp>
      <p:sp>
        <p:nvSpPr>
          <p:cNvPr id="2" name="Rectangle 1"/>
          <p:cNvSpPr/>
          <p:nvPr/>
        </p:nvSpPr>
        <p:spPr>
          <a:xfrm>
            <a:off x="2203345" y="67823"/>
            <a:ext cx="4584909" cy="584775"/>
          </a:xfrm>
          <a:prstGeom prst="rect">
            <a:avLst/>
          </a:prstGeom>
        </p:spPr>
        <p:txBody>
          <a:bodyPr wrap="none">
            <a:spAutoFit/>
          </a:bodyPr>
          <a:lstStyle/>
          <a:p>
            <a:r>
              <a:rPr lang="en-US" sz="3200" dirty="0">
                <a:solidFill>
                  <a:prstClr val="black"/>
                </a:solidFill>
                <a:latin typeface="Baskerville Old Face" panose="02020602080505020303" pitchFamily="18" charset="0"/>
                <a:ea typeface="Times New Roman" panose="02020603050405020304" pitchFamily="18" charset="0"/>
                <a:cs typeface="David" panose="020E0502060401010101" pitchFamily="34" charset="-79"/>
              </a:rPr>
              <a:t>Example of Dual Agency: </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314057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535"/>
            <a:ext cx="2162008" cy="365125"/>
          </a:xfrm>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3" name="Slide Number Placeholder 2"/>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fontAlgn="auto">
                <a:spcBef>
                  <a:spcPts val="0"/>
                </a:spcBef>
                <a:spcAft>
                  <a:spcPts val="0"/>
                </a:spcAft>
              </a:pPr>
              <a:t>37</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916" y="1398098"/>
            <a:ext cx="6400800" cy="4553712"/>
          </a:xfrm>
          <a:prstGeom prst="rect">
            <a:avLst/>
          </a:prstGeom>
        </p:spPr>
      </p:pic>
    </p:spTree>
    <p:extLst>
      <p:ext uri="{BB962C8B-B14F-4D97-AF65-F5344CB8AC3E}">
        <p14:creationId xmlns:p14="http://schemas.microsoft.com/office/powerpoint/2010/main" val="3896753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01554" y="5775736"/>
            <a:ext cx="2490704" cy="360799"/>
          </a:xfrm>
        </p:spPr>
        <p:txBody>
          <a:bodyPr/>
          <a:lstStyle/>
          <a:p>
            <a:r>
              <a:rPr lang="en-US" sz="2000" dirty="0" smtClean="0">
                <a:solidFill>
                  <a:schemeClr val="tx1"/>
                </a:solidFill>
                <a:latin typeface="Baskerville Old Face" panose="02020602080505020303" pitchFamily="18" charset="0"/>
              </a:rPr>
              <a:t>CT </a:t>
            </a:r>
            <a:r>
              <a:rPr lang="en-US" sz="2000" dirty="0" smtClean="0">
                <a:solidFill>
                  <a:schemeClr val="tx1"/>
                </a:solidFill>
                <a:latin typeface="Baskerville Old Face" panose="02020602080505020303" pitchFamily="18" charset="0"/>
                <a:cs typeface="David" panose="020E0502060401010101" pitchFamily="34" charset="-79"/>
              </a:rPr>
              <a:t>2014-2016</a:t>
            </a:r>
            <a:r>
              <a:rPr lang="en-US" sz="2000" dirty="0" smtClean="0">
                <a:solidFill>
                  <a:schemeClr val="tx1"/>
                </a:solidFill>
                <a:latin typeface="Baskerville Old Face" panose="02020602080505020303" pitchFamily="18" charset="0"/>
              </a:rPr>
              <a:t>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a:xfrm>
            <a:off x="7667543" y="5771410"/>
            <a:ext cx="770468" cy="365125"/>
          </a:xfrm>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38</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1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60037"/>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457200" y="1295400"/>
            <a:ext cx="8305800" cy="3416320"/>
          </a:xfrm>
          <a:prstGeom prst="rect">
            <a:avLst/>
          </a:prstGeom>
        </p:spPr>
        <p:txBody>
          <a:bodyPr wrap="square">
            <a:spAutoFit/>
          </a:bodyPr>
          <a:lstStyle/>
          <a:p>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400" dirty="0">
              <a:ea typeface="Times New Roman" panose="02020603050405020304" pitchFamily="18" charset="0"/>
              <a:cs typeface="Arial" panose="020B0604020202020204" pitchFamily="34" charset="0"/>
            </a:endParaRPr>
          </a:p>
          <a:p>
            <a:endParaRPr lang="en-US" dirty="0" smtClean="0">
              <a:ea typeface="Times New Roman" panose="02020603050405020304" pitchFamily="18" charset="0"/>
              <a:cs typeface="Arial" panose="020B0604020202020204" pitchFamily="34" charset="0"/>
            </a:endParaRPr>
          </a:p>
          <a:p>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Dual Agency also applies to agents representing both the </a:t>
            </a:r>
            <a:r>
              <a:rPr lang="en-US" sz="2800" b="1" dirty="0" smtClean="0">
                <a:latin typeface="Baskerville Old Face" panose="02020602080505020303" pitchFamily="18" charset="0"/>
                <a:ea typeface="Times New Roman" panose="02020603050405020304" pitchFamily="18" charset="0"/>
                <a:cs typeface="David" panose="020E0502060401010101" pitchFamily="34" charset="-79"/>
              </a:rPr>
              <a:t>landlord and tenant </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in the rental of an apartment.</a:t>
            </a:r>
          </a:p>
          <a:p>
            <a:endParaRPr lang="en-US" sz="2800" b="1" u="sng" dirty="0" smtClean="0">
              <a:latin typeface="Baskerville Old Face" panose="02020602080505020303" pitchFamily="18" charset="0"/>
              <a:ea typeface="Times New Roman" panose="02020603050405020304" pitchFamily="18" charset="0"/>
              <a:cs typeface="David" panose="020E0502060401010101" pitchFamily="34" charset="-79"/>
            </a:endParaRPr>
          </a:p>
          <a:p>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The landlord and tenant would have to sign a </a:t>
            </a:r>
          </a:p>
          <a:p>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Dual </a:t>
            </a:r>
            <a:r>
              <a:rPr lang="en-US" sz="2800" i="1" dirty="0">
                <a:latin typeface="Baskerville Old Face" panose="02020602080505020303" pitchFamily="18" charset="0"/>
                <a:ea typeface="Times New Roman" panose="02020603050405020304" pitchFamily="18" charset="0"/>
                <a:cs typeface="David" panose="020E0502060401010101" pitchFamily="34" charset="-79"/>
              </a:rPr>
              <a:t>Agency </a:t>
            </a:r>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Consent</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 </a:t>
            </a:r>
            <a:r>
              <a:rPr lang="en-US" sz="2800" i="1" dirty="0" smtClean="0">
                <a:latin typeface="Baskerville Old Face" panose="02020602080505020303" pitchFamily="18" charset="0"/>
                <a:ea typeface="Times New Roman" panose="02020603050405020304" pitchFamily="18" charset="0"/>
                <a:cs typeface="David" panose="020E0502060401010101" pitchFamily="34" charset="-79"/>
              </a:rPr>
              <a:t>Agreement</a:t>
            </a:r>
            <a:r>
              <a:rPr lang="en-US" sz="2800" dirty="0" smtClean="0">
                <a:latin typeface="Baskerville Old Face" panose="02020602080505020303" pitchFamily="18" charset="0"/>
                <a:ea typeface="Times New Roman" panose="02020603050405020304" pitchFamily="18" charset="0"/>
                <a:cs typeface="David" panose="020E0502060401010101" pitchFamily="34" charset="-79"/>
              </a:rPr>
              <a:t>.</a:t>
            </a:r>
          </a:p>
          <a:p>
            <a:r>
              <a:rPr lang="en-US" dirty="0">
                <a:ea typeface="Times New Roman" panose="02020603050405020304" pitchFamily="18" charset="0"/>
                <a:cs typeface="Arial" panose="020B0604020202020204" pitchFamily="34" charset="0"/>
              </a:rPr>
              <a:t/>
            </a:r>
            <a:br>
              <a:rPr lang="en-US" dirty="0">
                <a:ea typeface="Times New Roman" panose="02020603050405020304" pitchFamily="18" charset="0"/>
                <a:cs typeface="Arial" panose="020B0604020202020204" pitchFamily="34" charset="0"/>
              </a:rPr>
            </a:br>
            <a:endParaRPr lang="en-US" sz="2000" dirty="0">
              <a:ea typeface="Times New Roman" panose="02020603050405020304" pitchFamily="18" charset="0"/>
              <a:cs typeface="Arial" panose="020B0604020202020204" pitchFamily="34" charset="0"/>
            </a:endParaRPr>
          </a:p>
        </p:txBody>
      </p:sp>
      <p:sp>
        <p:nvSpPr>
          <p:cNvPr id="2" name="TextBox 1"/>
          <p:cNvSpPr txBox="1"/>
          <p:nvPr/>
        </p:nvSpPr>
        <p:spPr>
          <a:xfrm>
            <a:off x="1676400" y="76200"/>
            <a:ext cx="6416394" cy="584775"/>
          </a:xfrm>
          <a:prstGeom prst="rect">
            <a:avLst/>
          </a:prstGeom>
          <a:noFill/>
        </p:spPr>
        <p:txBody>
          <a:bodyPr wrap="square" rtlCol="0">
            <a:spAutoFit/>
          </a:bodyPr>
          <a:lstStyle/>
          <a:p>
            <a:r>
              <a:rPr lang="en-US" sz="3200" dirty="0" smtClean="0">
                <a:latin typeface="Baskerville Old Face" panose="02020602080505020303" pitchFamily="18" charset="0"/>
                <a:cs typeface="David" panose="020E0502060401010101" pitchFamily="34" charset="-79"/>
              </a:rPr>
              <a:t>Landlord and Tenant Dual Agency</a:t>
            </a:r>
            <a:endParaRPr lang="en-US" sz="3200" dirty="0">
              <a:latin typeface="Baskerville Old Face" panose="02020602080505020303" pitchFamily="18" charset="0"/>
              <a:cs typeface="David" panose="020E0502060401010101" pitchFamily="34" charset="-79"/>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724400"/>
            <a:ext cx="2409825" cy="1895475"/>
          </a:xfrm>
          <a:prstGeom prst="rect">
            <a:avLst/>
          </a:prstGeom>
        </p:spPr>
      </p:pic>
    </p:spTree>
    <p:extLst>
      <p:ext uri="{BB962C8B-B14F-4D97-AF65-F5344CB8AC3E}">
        <p14:creationId xmlns:p14="http://schemas.microsoft.com/office/powerpoint/2010/main" val="6957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000" y="60037"/>
            <a:ext cx="6259017" cy="625763"/>
          </a:xfrm>
        </p:spPr>
        <p:txBody>
          <a:bodyPr>
            <a:noAutofit/>
          </a:bodyPr>
          <a:lstStyle/>
          <a:p>
            <a:r>
              <a:rPr lang="en-US" sz="3200" u="sng" cap="none" dirty="0" smtClean="0">
                <a:solidFill>
                  <a:schemeClr val="tx1"/>
                </a:solidFill>
                <a:latin typeface="Baskerville Old Face" panose="02020602080505020303" pitchFamily="18" charset="0"/>
                <a:cs typeface="David" panose="020E0502060401010101" pitchFamily="34" charset="-79"/>
              </a:rPr>
              <a:t>Section 4</a:t>
            </a:r>
            <a:r>
              <a:rPr lang="en-US" sz="3200" dirty="0" smtClean="0">
                <a:solidFill>
                  <a:schemeClr val="tx1"/>
                </a:solidFill>
                <a:latin typeface="Baskerville Old Face" panose="02020602080505020303" pitchFamily="18" charset="0"/>
                <a:cs typeface="David" panose="020E0502060401010101" pitchFamily="34" charset="-79"/>
              </a:rPr>
              <a:t>:</a:t>
            </a:r>
            <a:r>
              <a:rPr lang="en-US" sz="3200" dirty="0" smtClean="0">
                <a:latin typeface="Baskerville Old Face" panose="02020602080505020303" pitchFamily="18" charset="0"/>
                <a:cs typeface="David" panose="020E0502060401010101" pitchFamily="34" charset="-79"/>
              </a:rPr>
              <a:t> </a:t>
            </a:r>
            <a:r>
              <a:rPr lang="en-US" sz="3200" b="0" dirty="0" smtClean="0">
                <a:solidFill>
                  <a:schemeClr val="tx1"/>
                </a:solidFill>
                <a:effectLst/>
                <a:latin typeface="Baskerville Old Face" panose="02020602080505020303" pitchFamily="18" charset="0"/>
                <a:cs typeface="David" panose="020E0502060401010101" pitchFamily="34" charset="-79"/>
              </a:rPr>
              <a:t> </a:t>
            </a:r>
            <a:r>
              <a:rPr lang="en-US" sz="3200" b="0" cap="none" dirty="0" smtClean="0">
                <a:solidFill>
                  <a:schemeClr val="tx1"/>
                </a:solidFill>
                <a:effectLst/>
                <a:latin typeface="Baskerville Old Face" panose="02020602080505020303" pitchFamily="18" charset="0"/>
                <a:cs typeface="David" panose="020E0502060401010101" pitchFamily="34" charset="-79"/>
              </a:rPr>
              <a:t>Designated Agents</a:t>
            </a:r>
            <a:endParaRPr lang="en-US" sz="3200" b="0" cap="none" dirty="0">
              <a:solidFill>
                <a:schemeClr val="tx1"/>
              </a:solidFill>
              <a:latin typeface="Baskerville Old Face" panose="02020602080505020303" pitchFamily="18" charset="0"/>
              <a:cs typeface="David" panose="020E0502060401010101" pitchFamily="34" charset="-79"/>
            </a:endParaRPr>
          </a:p>
        </p:txBody>
      </p:sp>
      <p:sp>
        <p:nvSpPr>
          <p:cNvPr id="3" name="Content Placeholder 2"/>
          <p:cNvSpPr>
            <a:spLocks noGrp="1"/>
          </p:cNvSpPr>
          <p:nvPr>
            <p:ph idx="1"/>
          </p:nvPr>
        </p:nvSpPr>
        <p:spPr>
          <a:xfrm>
            <a:off x="594361" y="1905000"/>
            <a:ext cx="8748713" cy="4736936"/>
          </a:xfrm>
        </p:spPr>
        <p:txBody>
          <a:bodyPr>
            <a:noAutofit/>
          </a:bodyPr>
          <a:lstStyle/>
          <a:p>
            <a:pPr>
              <a:buFont typeface="Wingdings" panose="05000000000000000000" pitchFamily="2" charset="2"/>
              <a:buChar char="ü"/>
            </a:pPr>
            <a:r>
              <a:rPr lang="en-US" sz="2800" dirty="0" smtClean="0">
                <a:solidFill>
                  <a:schemeClr val="tx1"/>
                </a:solidFill>
                <a:latin typeface="Baskerville Old Face" panose="02020602080505020303" pitchFamily="18" charset="0"/>
                <a:cs typeface="David" panose="020E0502060401010101" pitchFamily="34" charset="-79"/>
              </a:rPr>
              <a:t>The broker of record may appoint designated agents to represent each party, but is not required to do so.</a:t>
            </a:r>
          </a:p>
          <a:p>
            <a:pPr marL="0" indent="0">
              <a:buNone/>
            </a:pPr>
            <a:endParaRPr lang="en-US" sz="2800" i="1" dirty="0" smtClean="0">
              <a:solidFill>
                <a:schemeClr val="tx1"/>
              </a:solidFill>
              <a:latin typeface="Baskerville Old Face" panose="02020602080505020303" pitchFamily="18" charset="0"/>
              <a:cs typeface="David" panose="020E0502060401010101" pitchFamily="34" charset="-79"/>
            </a:endParaRPr>
          </a:p>
          <a:p>
            <a:pPr>
              <a:buFont typeface="Wingdings" panose="05000000000000000000" pitchFamily="2" charset="2"/>
              <a:buChar char="ü"/>
            </a:pPr>
            <a:r>
              <a:rPr lang="en-US" sz="2800" dirty="0" smtClean="0">
                <a:solidFill>
                  <a:schemeClr val="tx1"/>
                </a:solidFill>
                <a:latin typeface="Baskerville Old Face" panose="02020602080505020303" pitchFamily="18" charset="0"/>
                <a:cs typeface="David" panose="020E0502060401010101" pitchFamily="34" charset="-79"/>
              </a:rPr>
              <a:t>Both buyer and seller are required to sign a </a:t>
            </a:r>
          </a:p>
          <a:p>
            <a:pPr marL="0" indent="0">
              <a:buNone/>
            </a:pPr>
            <a:r>
              <a:rPr lang="en-US" sz="2800" dirty="0" smtClean="0">
                <a:solidFill>
                  <a:schemeClr val="tx1"/>
                </a:solidFill>
                <a:latin typeface="Baskerville Old Face" panose="02020602080505020303" pitchFamily="18" charset="0"/>
                <a:cs typeface="David" panose="020E0502060401010101" pitchFamily="34" charset="-79"/>
              </a:rPr>
              <a:t>    </a:t>
            </a:r>
            <a:r>
              <a:rPr lang="en-US" sz="2800" i="1" dirty="0" smtClean="0">
                <a:solidFill>
                  <a:schemeClr val="tx1"/>
                </a:solidFill>
                <a:latin typeface="Baskerville Old Face" panose="02020602080505020303" pitchFamily="18" charset="0"/>
                <a:cs typeface="David" panose="020E0502060401010101" pitchFamily="34" charset="-79"/>
              </a:rPr>
              <a:t>Designated </a:t>
            </a:r>
            <a:r>
              <a:rPr lang="en-US" sz="2800" i="1" dirty="0">
                <a:solidFill>
                  <a:schemeClr val="tx1"/>
                </a:solidFill>
                <a:latin typeface="Baskerville Old Face" panose="02020602080505020303" pitchFamily="18" charset="0"/>
                <a:cs typeface="David" panose="020E0502060401010101" pitchFamily="34" charset="-79"/>
              </a:rPr>
              <a:t>A</a:t>
            </a:r>
            <a:r>
              <a:rPr lang="en-US" sz="2800" i="1" dirty="0" smtClean="0">
                <a:solidFill>
                  <a:schemeClr val="tx1"/>
                </a:solidFill>
                <a:latin typeface="Baskerville Old Face" panose="02020602080505020303" pitchFamily="18" charset="0"/>
                <a:cs typeface="David" panose="020E0502060401010101" pitchFamily="34" charset="-79"/>
              </a:rPr>
              <a:t>gency </a:t>
            </a:r>
            <a:r>
              <a:rPr lang="en-US" sz="2800" i="1" dirty="0">
                <a:solidFill>
                  <a:schemeClr val="tx1"/>
                </a:solidFill>
                <a:latin typeface="Baskerville Old Face" panose="02020602080505020303" pitchFamily="18" charset="0"/>
                <a:cs typeface="David" panose="020E0502060401010101" pitchFamily="34" charset="-79"/>
              </a:rPr>
              <a:t>A</a:t>
            </a:r>
            <a:r>
              <a:rPr lang="en-US" sz="2800" i="1" dirty="0" smtClean="0">
                <a:solidFill>
                  <a:schemeClr val="tx1"/>
                </a:solidFill>
                <a:latin typeface="Baskerville Old Face" panose="02020602080505020303" pitchFamily="18" charset="0"/>
                <a:cs typeface="David" panose="020E0502060401010101" pitchFamily="34" charset="-79"/>
              </a:rPr>
              <a:t>greement.</a:t>
            </a:r>
          </a:p>
          <a:p>
            <a:pPr marL="0" indent="0">
              <a:buNone/>
            </a:pPr>
            <a:endParaRPr lang="en-US" sz="2800" dirty="0" smtClean="0">
              <a:solidFill>
                <a:schemeClr val="tx1"/>
              </a:solidFill>
              <a:latin typeface="David" panose="020E0502060401010101" pitchFamily="34" charset="-79"/>
              <a:cs typeface="David" panose="020E0502060401010101" pitchFamily="34" charset="-79"/>
            </a:endParaRPr>
          </a:p>
          <a:p>
            <a:pPr marL="0" indent="0">
              <a:buNone/>
            </a:pPr>
            <a:r>
              <a:rPr lang="en-US" sz="2000" i="1" dirty="0" smtClean="0">
                <a:solidFill>
                  <a:schemeClr val="tx1"/>
                </a:solidFill>
                <a:latin typeface="Baskerville Old Face" panose="02020602080505020303" pitchFamily="18" charset="0"/>
                <a:cs typeface="David" panose="020E0502060401010101" pitchFamily="34" charset="-79"/>
              </a:rPr>
              <a:t>CGS </a:t>
            </a:r>
            <a:r>
              <a:rPr lang="en-US" sz="2000" i="1" dirty="0">
                <a:solidFill>
                  <a:schemeClr val="tx1"/>
                </a:solidFill>
                <a:latin typeface="Baskerville Old Face" panose="02020602080505020303" pitchFamily="18" charset="0"/>
                <a:cs typeface="David" panose="020E0502060401010101" pitchFamily="34" charset="-79"/>
              </a:rPr>
              <a:t>§20-325i</a:t>
            </a:r>
            <a:endParaRPr lang="en-US" sz="2000" dirty="0">
              <a:solidFill>
                <a:schemeClr val="tx1"/>
              </a:solidFill>
              <a:latin typeface="Baskerville Old Face" panose="02020602080505020303" pitchFamily="18" charset="0"/>
              <a:cs typeface="David" panose="020E0502060401010101" pitchFamily="34" charset="-79"/>
            </a:endParaRPr>
          </a:p>
          <a:p>
            <a:pPr marL="0" indent="0">
              <a:buNone/>
            </a:pPr>
            <a:r>
              <a:rPr lang="en-US" sz="2000" i="1" dirty="0" smtClean="0">
                <a:solidFill>
                  <a:srgbClr val="3366CC"/>
                </a:solidFill>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a:xfrm>
            <a:off x="3124201" y="5943600"/>
            <a:ext cx="2667000" cy="377661"/>
          </a:xfrm>
        </p:spPr>
        <p:txBody>
          <a:bodyPr/>
          <a:lstStyle/>
          <a:p>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39</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7"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60037"/>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433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857250" y="162096"/>
            <a:ext cx="7905750" cy="762762"/>
          </a:xfrm>
        </p:spPr>
        <p:txBody>
          <a:bodyPr>
            <a:noAutofit/>
          </a:bodyPr>
          <a:lstStyle/>
          <a:p>
            <a:r>
              <a:rPr lang="en-US" sz="2800" i="1" u="sng" dirty="0" smtClean="0">
                <a:effectLst/>
                <a:latin typeface="Baskerville Old Face" panose="02020602080505020303" pitchFamily="18" charset="0"/>
                <a:cs typeface="Aharoni" panose="02010803020104030203" pitchFamily="2" charset="-79"/>
              </a:rPr>
              <a:t>Section 1</a:t>
            </a:r>
            <a:r>
              <a:rPr lang="en-US" sz="2800" i="1" dirty="0" smtClean="0">
                <a:latin typeface="Baskerville Old Face" panose="02020602080505020303" pitchFamily="18" charset="0"/>
                <a:cs typeface="Aharoni" panose="02010803020104030203" pitchFamily="2" charset="-79"/>
              </a:rPr>
              <a:t>:  C</a:t>
            </a:r>
            <a:r>
              <a:rPr lang="en-US" sz="2800" i="1" dirty="0" smtClean="0">
                <a:effectLst/>
                <a:latin typeface="Baskerville Old Face" panose="02020602080505020303" pitchFamily="18" charset="0"/>
                <a:cs typeface="Aharoni" panose="02010803020104030203" pitchFamily="2" charset="-79"/>
              </a:rPr>
              <a:t>ommunity Association Managers (CAMs)</a:t>
            </a:r>
          </a:p>
        </p:txBody>
      </p:sp>
      <p:sp>
        <p:nvSpPr>
          <p:cNvPr id="7176" name="Rectangle 3"/>
          <p:cNvSpPr>
            <a:spLocks noGrp="1" noChangeArrowheads="1"/>
          </p:cNvSpPr>
          <p:nvPr>
            <p:ph idx="1"/>
          </p:nvPr>
        </p:nvSpPr>
        <p:spPr>
          <a:xfrm>
            <a:off x="669758" y="1899747"/>
            <a:ext cx="8077200" cy="3733750"/>
          </a:xfrm>
        </p:spPr>
        <p:txBody>
          <a:bodyPr>
            <a:noAutofit/>
          </a:bodyPr>
          <a:lstStyle/>
          <a:p>
            <a:pPr>
              <a:buFont typeface="Wingdings" panose="05000000000000000000" pitchFamily="2" charset="2"/>
              <a:buChar char="Ø"/>
            </a:pPr>
            <a:r>
              <a:rPr lang="en-US" sz="2800" dirty="0" smtClean="0">
                <a:solidFill>
                  <a:schemeClr val="accent1">
                    <a:lumMod val="75000"/>
                  </a:schemeClr>
                </a:solidFill>
                <a:latin typeface="Baskerville Old Face" panose="02020602080505020303" pitchFamily="18" charset="0"/>
                <a:cs typeface="Arial" panose="020B0604020202020204" pitchFamily="34" charset="0"/>
              </a:rPr>
              <a:t>CAMs provide services to condominium associations.</a:t>
            </a:r>
          </a:p>
          <a:p>
            <a:pPr marL="0" indent="0">
              <a:buNone/>
            </a:pPr>
            <a:r>
              <a:rPr lang="en-US" sz="2800" i="1" u="sng" dirty="0" smtClean="0">
                <a:solidFill>
                  <a:schemeClr val="accent1">
                    <a:lumMod val="75000"/>
                  </a:schemeClr>
                </a:solidFill>
                <a:latin typeface="Baskerville Old Face" panose="02020602080505020303" pitchFamily="18" charset="0"/>
                <a:cs typeface="Arial" panose="020B0604020202020204" pitchFamily="34" charset="0"/>
              </a:rPr>
              <a:t>The services CAMS provide</a:t>
            </a:r>
            <a:r>
              <a:rPr lang="en-US" sz="2800" i="1" dirty="0" smtClean="0">
                <a:solidFill>
                  <a:schemeClr val="accent1">
                    <a:lumMod val="75000"/>
                  </a:schemeClr>
                </a:solidFill>
                <a:latin typeface="Baskerville Old Face" panose="02020602080505020303" pitchFamily="18" charset="0"/>
                <a:cs typeface="Arial" panose="020B0604020202020204" pitchFamily="34" charset="0"/>
              </a:rPr>
              <a:t>: </a:t>
            </a:r>
          </a:p>
          <a:p>
            <a:pPr marL="457200" indent="-457200">
              <a:buFont typeface="+mj-lt"/>
              <a:buAutoNum type="arabicPeriod"/>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control funds;</a:t>
            </a:r>
          </a:p>
          <a:p>
            <a:pPr marL="457200" indent="-457200">
              <a:buFont typeface="+mj-lt"/>
              <a:buAutoNum type="arabicPeriod"/>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prepare budgets;</a:t>
            </a:r>
          </a:p>
          <a:p>
            <a:pPr marL="457200" indent="-457200">
              <a:buFont typeface="+mj-lt"/>
              <a:buAutoNum type="arabicPeriod"/>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conduct meetings;</a:t>
            </a:r>
          </a:p>
          <a:p>
            <a:pPr marL="457200" indent="-457200">
              <a:buFont typeface="+mj-lt"/>
              <a:buAutoNum type="arabicPeriod"/>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advise in obtaining insurance; and/or</a:t>
            </a:r>
          </a:p>
          <a:p>
            <a:pPr marL="457200" indent="-457200">
              <a:buFont typeface="+mj-lt"/>
              <a:buAutoNum type="arabicPeriod"/>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run the overall operations of the association. </a:t>
            </a:r>
          </a:p>
          <a:p>
            <a:pPr marL="0" indent="0">
              <a:buNone/>
            </a:pPr>
            <a:endParaRPr lang="en-US" sz="1800" i="1" dirty="0" smtClean="0">
              <a:solidFill>
                <a:schemeClr val="tx2"/>
              </a:solidFill>
              <a:latin typeface="Arial" panose="020B0604020202020204" pitchFamily="34" charset="0"/>
              <a:cs typeface="Arial" panose="020B0604020202020204" pitchFamily="34" charset="0"/>
            </a:endParaRPr>
          </a:p>
          <a:p>
            <a:pPr marL="0" indent="0">
              <a:buNone/>
            </a:pPr>
            <a:r>
              <a:rPr lang="en-US" sz="2000" i="1" dirty="0" smtClean="0">
                <a:latin typeface="Baskerville Old Face" panose="02020602080505020303" pitchFamily="18" charset="0"/>
                <a:cs typeface="Arial" panose="020B0604020202020204" pitchFamily="34" charset="0"/>
              </a:rPr>
              <a:t>CGS §20-450 to 20-455</a:t>
            </a:r>
            <a:endParaRPr lang="en-US" sz="2000" i="1" dirty="0">
              <a:latin typeface="Baskerville Old Face" panose="02020602080505020303" pitchFamily="18" charset="0"/>
              <a:cs typeface="Arial" panose="020B0604020202020204" pitchFamily="34" charset="0"/>
            </a:endParaRP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4</a:t>
            </a:fld>
            <a:endParaRPr lang="en-US" sz="2000" dirty="0">
              <a:latin typeface="Baskerville Old Face" panose="02020602080505020303" pitchFamily="18" charset="0"/>
            </a:endParaRPr>
          </a:p>
        </p:txBody>
      </p:sp>
      <p:pic>
        <p:nvPicPr>
          <p:cNvPr id="9"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433"/>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548689" y="1124492"/>
            <a:ext cx="3818021" cy="523220"/>
          </a:xfrm>
          <a:prstGeom prst="rect">
            <a:avLst/>
          </a:prstGeom>
          <a:noFill/>
        </p:spPr>
        <p:txBody>
          <a:bodyPr wrap="square" rtlCol="0">
            <a:spAutoFit/>
          </a:bodyPr>
          <a:lstStyle/>
          <a:p>
            <a:pPr algn="ctr"/>
            <a:r>
              <a:rPr lang="en-US" sz="2800" b="1" u="sng" dirty="0" smtClean="0">
                <a:latin typeface="Baskerville Old Face" panose="02020602080505020303" pitchFamily="18" charset="0"/>
              </a:rPr>
              <a:t>What are CAMs?</a:t>
            </a:r>
            <a:endParaRPr lang="en-US" sz="2800" b="1" u="sng" dirty="0">
              <a:latin typeface="Baskerville Old Face" panose="02020602080505020303" pitchFamily="18" charset="0"/>
            </a:endParaRPr>
          </a:p>
        </p:txBody>
      </p:sp>
    </p:spTree>
    <p:extLst>
      <p:ext uri="{BB962C8B-B14F-4D97-AF65-F5344CB8AC3E}">
        <p14:creationId xmlns:p14="http://schemas.microsoft.com/office/powerpoint/2010/main" val="26950039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5791200"/>
            <a:ext cx="2314408" cy="606261"/>
          </a:xfrm>
        </p:spPr>
        <p:txBody>
          <a:bodyPr/>
          <a:lstStyle/>
          <a:p>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40</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1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60037"/>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71864" y="2111921"/>
            <a:ext cx="8199080" cy="3954929"/>
          </a:xfrm>
          <a:prstGeom prst="rect">
            <a:avLst/>
          </a:prstGeom>
        </p:spPr>
        <p:txBody>
          <a:bodyPr wrap="square">
            <a:spAutoFit/>
          </a:bodyPr>
          <a:lstStyle/>
          <a:p>
            <a:pPr>
              <a:lnSpc>
                <a:spcPct val="150000"/>
              </a:lnSpc>
            </a:pPr>
            <a:r>
              <a:rPr lang="en-US" sz="2800" dirty="0" smtClean="0">
                <a:latin typeface="David" panose="020E0502060401010101" pitchFamily="34" charset="-79"/>
                <a:ea typeface="Times New Roman" panose="02020603050405020304" pitchFamily="18" charset="0"/>
                <a:cs typeface="David" panose="020E0502060401010101" pitchFamily="34" charset="-79"/>
              </a:rPr>
              <a:t>If the broker of record designates one agent to represent the seller and another to represent the buyer, they would have to sign a </a:t>
            </a:r>
            <a:r>
              <a:rPr lang="en-US" sz="2800" i="1" dirty="0" smtClean="0">
                <a:latin typeface="David" panose="020E0502060401010101" pitchFamily="34" charset="-79"/>
                <a:ea typeface="Times New Roman" panose="02020603050405020304" pitchFamily="18" charset="0"/>
                <a:cs typeface="David" panose="020E0502060401010101" pitchFamily="34" charset="-79"/>
              </a:rPr>
              <a:t>Dual Agency /</a:t>
            </a:r>
            <a:r>
              <a:rPr lang="en-US" sz="2800" i="1" dirty="0">
                <a:latin typeface="David" panose="020E0502060401010101" pitchFamily="34" charset="-79"/>
                <a:ea typeface="Times New Roman" panose="02020603050405020304" pitchFamily="18" charset="0"/>
                <a:cs typeface="David" panose="020E0502060401010101" pitchFamily="34" charset="-79"/>
              </a:rPr>
              <a:t> </a:t>
            </a:r>
            <a:r>
              <a:rPr lang="en-US" sz="2800" i="1" dirty="0" smtClean="0">
                <a:latin typeface="David" panose="020E0502060401010101" pitchFamily="34" charset="-79"/>
                <a:ea typeface="Times New Roman" panose="02020603050405020304" pitchFamily="18" charset="0"/>
                <a:cs typeface="David" panose="020E0502060401010101" pitchFamily="34" charset="-79"/>
              </a:rPr>
              <a:t>Designated Agency Notice and Consent Agreement</a:t>
            </a:r>
            <a:r>
              <a:rPr lang="en-US" sz="2800" dirty="0" smtClean="0">
                <a:latin typeface="David" panose="020E0502060401010101" pitchFamily="34" charset="-79"/>
                <a:ea typeface="Times New Roman" panose="02020603050405020304" pitchFamily="18" charset="0"/>
                <a:cs typeface="David" panose="020E0502060401010101" pitchFamily="34" charset="-79"/>
              </a:rPr>
              <a:t>. </a:t>
            </a:r>
            <a:endParaRPr lang="en-US" sz="2800" dirty="0">
              <a:latin typeface="David" panose="020E0502060401010101" pitchFamily="34" charset="-79"/>
              <a:ea typeface="Times New Roman" panose="02020603050405020304" pitchFamily="18" charset="0"/>
              <a:cs typeface="David" panose="020E0502060401010101" pitchFamily="34" charset="-79"/>
            </a:endParaRPr>
          </a:p>
          <a:p>
            <a:pPr>
              <a:lnSpc>
                <a:spcPct val="150000"/>
              </a:lnSpc>
            </a:pPr>
            <a:r>
              <a:rPr lang="en-US" sz="2400" dirty="0">
                <a:ea typeface="Times New Roman" panose="02020603050405020304" pitchFamily="18" charset="0"/>
                <a:cs typeface="Arial" panose="020B0604020202020204" pitchFamily="34" charset="0"/>
              </a:rPr>
              <a:t/>
            </a:r>
            <a:br>
              <a:rPr lang="en-US" sz="2400" dirty="0">
                <a:ea typeface="Times New Roman" panose="02020603050405020304" pitchFamily="18" charset="0"/>
                <a:cs typeface="Arial" panose="020B0604020202020204" pitchFamily="34" charset="0"/>
              </a:rPr>
            </a:br>
            <a:endParaRPr lang="en-US" dirty="0" smtClean="0">
              <a:ea typeface="Times New Roman" panose="02020603050405020304" pitchFamily="18" charset="0"/>
              <a:cs typeface="Arial" panose="020B0604020202020204" pitchFamily="34" charset="0"/>
            </a:endParaRPr>
          </a:p>
          <a:p>
            <a:endParaRPr lang="en-US" sz="2000" dirty="0">
              <a:ea typeface="Times New Roman" panose="02020603050405020304" pitchFamily="18" charset="0"/>
              <a:cs typeface="Arial" panose="020B0604020202020204" pitchFamily="34" charset="0"/>
            </a:endParaRPr>
          </a:p>
        </p:txBody>
      </p:sp>
      <p:sp>
        <p:nvSpPr>
          <p:cNvPr id="2" name="Rectangle 1"/>
          <p:cNvSpPr/>
          <p:nvPr/>
        </p:nvSpPr>
        <p:spPr>
          <a:xfrm>
            <a:off x="1868862" y="60037"/>
            <a:ext cx="5634876" cy="584775"/>
          </a:xfrm>
          <a:prstGeom prst="rect">
            <a:avLst/>
          </a:prstGeom>
        </p:spPr>
        <p:txBody>
          <a:bodyPr wrap="none">
            <a:spAutoFit/>
          </a:bodyPr>
          <a:lstStyle/>
          <a:p>
            <a:r>
              <a:rPr lang="en-US" sz="3200" u="sng" dirty="0">
                <a:solidFill>
                  <a:prstClr val="black"/>
                </a:solidFill>
                <a:latin typeface="David" panose="020E0502060401010101" pitchFamily="34" charset="-79"/>
                <a:ea typeface="Times New Roman" panose="02020603050405020304" pitchFamily="18" charset="0"/>
                <a:cs typeface="David" panose="020E0502060401010101" pitchFamily="34" charset="-79"/>
              </a:rPr>
              <a:t>Example of Designated Agency</a:t>
            </a:r>
            <a:r>
              <a:rPr lang="en-US" sz="3200" dirty="0">
                <a:solidFill>
                  <a:prstClr val="black"/>
                </a:solidFill>
                <a:latin typeface="David" panose="020E0502060401010101" pitchFamily="34" charset="-79"/>
                <a:ea typeface="Times New Roman" panose="02020603050405020304" pitchFamily="18" charset="0"/>
                <a:cs typeface="David" panose="020E0502060401010101" pitchFamily="34" charset="-79"/>
              </a:rPr>
              <a:t>: </a:t>
            </a:r>
            <a:endParaRPr lang="en-US"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05113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lvl="0" defTabSz="914400" fontAlgn="base">
              <a:spcAft>
                <a:spcPct val="0"/>
              </a:spcAft>
            </a:pPr>
            <a:r>
              <a:rPr lang="en-US" i="1" cap="none" dirty="0" smtClean="0">
                <a:solidFill>
                  <a:srgbClr val="696464">
                    <a:lumMod val="50000"/>
                  </a:srgbClr>
                </a:solidFill>
                <a:latin typeface="Arial" panose="020B0604020202020204" pitchFamily="34" charset="0"/>
                <a:ea typeface="+mn-ea"/>
                <a:cs typeface="Arial" panose="020B0604020202020204" pitchFamily="34" charset="0"/>
              </a:rPr>
              <a:t/>
            </a:r>
            <a:br>
              <a:rPr lang="en-US" i="1" cap="none" dirty="0" smtClean="0">
                <a:solidFill>
                  <a:srgbClr val="696464">
                    <a:lumMod val="50000"/>
                  </a:srgbClr>
                </a:solidFill>
                <a:latin typeface="Arial" panose="020B0604020202020204" pitchFamily="34" charset="0"/>
                <a:ea typeface="+mn-ea"/>
                <a:cs typeface="Arial" panose="020B0604020202020204" pitchFamily="34" charset="0"/>
              </a:rPr>
            </a:br>
            <a:r>
              <a:rPr lang="en-US" i="1" cap="none" dirty="0" smtClean="0">
                <a:solidFill>
                  <a:schemeClr val="tx1"/>
                </a:solidFill>
                <a:latin typeface="David" panose="020E0502060401010101" pitchFamily="34" charset="-79"/>
                <a:ea typeface="+mn-ea"/>
                <a:cs typeface="David" panose="020E0502060401010101" pitchFamily="34" charset="-79"/>
              </a:rPr>
              <a:t>HERE’S </a:t>
            </a:r>
            <a:r>
              <a:rPr lang="en-US" i="1" cap="none" dirty="0">
                <a:solidFill>
                  <a:schemeClr val="tx1"/>
                </a:solidFill>
                <a:latin typeface="David" panose="020E0502060401010101" pitchFamily="34" charset="-79"/>
                <a:ea typeface="+mn-ea"/>
                <a:cs typeface="David" panose="020E0502060401010101" pitchFamily="34" charset="-79"/>
              </a:rPr>
              <a:t>THE QUESTION.  What’s the Answer?</a:t>
            </a:r>
            <a:r>
              <a:rPr lang="en-US" cap="none" dirty="0">
                <a:solidFill>
                  <a:schemeClr val="tx1"/>
                </a:solidFill>
                <a:latin typeface="David" panose="020E0502060401010101" pitchFamily="34" charset="-79"/>
                <a:ea typeface="+mn-ea"/>
                <a:cs typeface="David" panose="020E0502060401010101" pitchFamily="34" charset="-79"/>
              </a:rPr>
              <a:t/>
            </a:r>
            <a:br>
              <a:rPr lang="en-US" cap="none" dirty="0">
                <a:solidFill>
                  <a:schemeClr val="tx1"/>
                </a:solidFill>
                <a:latin typeface="David" panose="020E0502060401010101" pitchFamily="34" charset="-79"/>
                <a:ea typeface="+mn-ea"/>
                <a:cs typeface="David" panose="020E0502060401010101" pitchFamily="34" charset="-79"/>
              </a:rPr>
            </a:br>
            <a:endParaRPr lang="en-US" i="1" dirty="0">
              <a:solidFill>
                <a:schemeClr val="tx1"/>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533400" y="1981200"/>
            <a:ext cx="7868194" cy="2326106"/>
          </a:xfrm>
        </p:spPr>
        <p:txBody>
          <a:bodyPr>
            <a:noAutofit/>
          </a:bodyPr>
          <a:lstStyle/>
          <a:p>
            <a:pPr marL="0" indent="0">
              <a:spcBef>
                <a:spcPts val="0"/>
              </a:spcBef>
              <a:spcAft>
                <a:spcPts val="0"/>
              </a:spcAft>
              <a:buNone/>
            </a:pPr>
            <a:r>
              <a:rPr lang="en-US" sz="2000" dirty="0" smtClean="0">
                <a:solidFill>
                  <a:schemeClr val="tx1"/>
                </a:solidFill>
                <a:latin typeface="Arial" panose="020B0604020202020204" pitchFamily="34" charset="0"/>
                <a:cs typeface="Arial" panose="020B0604020202020204" pitchFamily="34" charset="0"/>
              </a:rPr>
              <a:t/>
            </a:r>
            <a:br>
              <a:rPr lang="en-US" sz="2000" dirty="0" smtClean="0">
                <a:solidFill>
                  <a:schemeClr val="tx1"/>
                </a:solidFill>
                <a:latin typeface="Arial" panose="020B0604020202020204" pitchFamily="34" charset="0"/>
                <a:cs typeface="Arial" panose="020B0604020202020204" pitchFamily="34" charset="0"/>
              </a:rPr>
            </a:br>
            <a:r>
              <a:rPr lang="en-US" sz="2400" u="sng" dirty="0" smtClean="0">
                <a:solidFill>
                  <a:schemeClr val="tx1"/>
                </a:solidFill>
                <a:latin typeface="David" panose="020E0502060401010101" pitchFamily="34" charset="-79"/>
                <a:cs typeface="David" panose="020E0502060401010101" pitchFamily="34" charset="-79"/>
              </a:rPr>
              <a:t>QUESTION</a:t>
            </a:r>
            <a:r>
              <a:rPr lang="en-US" sz="2400" dirty="0" smtClean="0">
                <a:solidFill>
                  <a:schemeClr val="tx1"/>
                </a:solidFill>
                <a:latin typeface="David" panose="020E0502060401010101" pitchFamily="34" charset="-79"/>
                <a:cs typeface="David" panose="020E0502060401010101" pitchFamily="34" charset="-79"/>
              </a:rPr>
              <a:t>:</a:t>
            </a:r>
          </a:p>
          <a:p>
            <a:pPr marL="0" indent="0">
              <a:spcBef>
                <a:spcPts val="0"/>
              </a:spcBef>
              <a:spcAft>
                <a:spcPts val="0"/>
              </a:spcAft>
              <a:buNone/>
            </a:pPr>
            <a:r>
              <a:rPr lang="en-US" sz="2400" dirty="0" smtClean="0">
                <a:solidFill>
                  <a:schemeClr val="tx1"/>
                </a:solidFill>
                <a:latin typeface="David" panose="020E0502060401010101" pitchFamily="34" charset="-79"/>
                <a:cs typeface="David" panose="020E0502060401010101" pitchFamily="34" charset="-79"/>
              </a:rPr>
              <a:t>The seller and buyer are represented by licensees in different offices of the same real estate brokerage business.  Are the licensees required </a:t>
            </a:r>
            <a:r>
              <a:rPr lang="en-US" sz="2400" dirty="0">
                <a:solidFill>
                  <a:schemeClr val="tx1"/>
                </a:solidFill>
                <a:latin typeface="David" panose="020E0502060401010101" pitchFamily="34" charset="-79"/>
                <a:cs typeface="David" panose="020E0502060401010101" pitchFamily="34" charset="-79"/>
              </a:rPr>
              <a:t>to have </a:t>
            </a:r>
            <a:r>
              <a:rPr lang="en-US" sz="2400" dirty="0" smtClean="0">
                <a:solidFill>
                  <a:schemeClr val="tx1"/>
                </a:solidFill>
                <a:latin typeface="David" panose="020E0502060401010101" pitchFamily="34" charset="-79"/>
                <a:cs typeface="David" panose="020E0502060401010101" pitchFamily="34" charset="-79"/>
              </a:rPr>
              <a:t>the parties consent to and sign a </a:t>
            </a:r>
            <a:r>
              <a:rPr lang="en-US" sz="2400" i="1" dirty="0">
                <a:solidFill>
                  <a:schemeClr val="tx1"/>
                </a:solidFill>
                <a:latin typeface="David" panose="020E0502060401010101" pitchFamily="34" charset="-79"/>
                <a:cs typeface="David" panose="020E0502060401010101" pitchFamily="34" charset="-79"/>
              </a:rPr>
              <a:t>D</a:t>
            </a:r>
            <a:r>
              <a:rPr lang="en-US" sz="2400" i="1" dirty="0" smtClean="0">
                <a:solidFill>
                  <a:schemeClr val="tx1"/>
                </a:solidFill>
                <a:latin typeface="David" panose="020E0502060401010101" pitchFamily="34" charset="-79"/>
                <a:cs typeface="David" panose="020E0502060401010101" pitchFamily="34" charset="-79"/>
              </a:rPr>
              <a:t>esignated Agency Notice and Consent </a:t>
            </a:r>
            <a:r>
              <a:rPr lang="en-US" sz="2400" i="1" dirty="0">
                <a:solidFill>
                  <a:schemeClr val="tx1"/>
                </a:solidFill>
                <a:latin typeface="David" panose="020E0502060401010101" pitchFamily="34" charset="-79"/>
                <a:cs typeface="David" panose="020E0502060401010101" pitchFamily="34" charset="-79"/>
              </a:rPr>
              <a:t>A</a:t>
            </a:r>
            <a:r>
              <a:rPr lang="en-US" sz="2400" i="1" dirty="0" smtClean="0">
                <a:solidFill>
                  <a:schemeClr val="tx1"/>
                </a:solidFill>
                <a:latin typeface="David" panose="020E0502060401010101" pitchFamily="34" charset="-79"/>
                <a:cs typeface="David" panose="020E0502060401010101" pitchFamily="34" charset="-79"/>
              </a:rPr>
              <a:t>greement</a:t>
            </a:r>
            <a:r>
              <a:rPr lang="en-US" sz="2400" dirty="0" smtClean="0">
                <a:solidFill>
                  <a:schemeClr val="tx1"/>
                </a:solidFill>
                <a:latin typeface="David" panose="020E0502060401010101" pitchFamily="34" charset="-79"/>
                <a:cs typeface="David" panose="020E0502060401010101" pitchFamily="34" charset="-79"/>
              </a:rPr>
              <a:t>?</a:t>
            </a:r>
            <a:r>
              <a:rPr lang="en-US" sz="2400" dirty="0">
                <a:solidFill>
                  <a:schemeClr val="tx1"/>
                </a:solidFill>
                <a:latin typeface="David" panose="020E0502060401010101" pitchFamily="34" charset="-79"/>
                <a:cs typeface="David" panose="020E0502060401010101" pitchFamily="34" charset="-79"/>
              </a:rPr>
              <a:t/>
            </a:r>
            <a:br>
              <a:rPr lang="en-US" sz="2400" dirty="0">
                <a:solidFill>
                  <a:schemeClr val="tx1"/>
                </a:solidFill>
                <a:latin typeface="David" panose="020E0502060401010101" pitchFamily="34" charset="-79"/>
                <a:cs typeface="David" panose="020E0502060401010101" pitchFamily="34" charset="-79"/>
              </a:rPr>
            </a:br>
            <a:r>
              <a:rPr lang="en-US" sz="2400" dirty="0">
                <a:solidFill>
                  <a:schemeClr val="tx1"/>
                </a:solidFill>
                <a:latin typeface="David" panose="020E0502060401010101" pitchFamily="34" charset="-79"/>
                <a:cs typeface="David" panose="020E0502060401010101" pitchFamily="34" charset="-79"/>
              </a:rPr>
              <a:t/>
            </a:r>
            <a:br>
              <a:rPr lang="en-US" sz="2400" dirty="0">
                <a:solidFill>
                  <a:schemeClr val="tx1"/>
                </a:solidFill>
                <a:latin typeface="David" panose="020E0502060401010101" pitchFamily="34" charset="-79"/>
                <a:cs typeface="David" panose="020E0502060401010101" pitchFamily="34" charset="-79"/>
              </a:rPr>
            </a:br>
            <a:endParaRPr lang="en-US" sz="2400" b="1" dirty="0" smtClean="0">
              <a:solidFill>
                <a:schemeClr val="tx1"/>
              </a:solidFill>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a:xfrm>
            <a:off x="3505200" y="6019800"/>
            <a:ext cx="2438400" cy="399860"/>
          </a:xfrm>
        </p:spPr>
        <p:txBody>
          <a:bodyPr/>
          <a:lstStyle/>
          <a:p>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a:t>41</a:t>
            </a:fld>
            <a:endParaRPr lang="en-US" sz="2000" dirty="0">
              <a:solidFill>
                <a:schemeClr val="tx1"/>
              </a:solidFill>
              <a:latin typeface="Baskerville Old Face" panose="02020602080505020303" pitchFamily="18" charset="0"/>
              <a:cs typeface="David" panose="020E0502060401010101" pitchFamily="34" charset="-79"/>
            </a:endParaRPr>
          </a:p>
        </p:txBody>
      </p:sp>
      <p:pic>
        <p:nvPicPr>
          <p:cNvPr id="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4376"/>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533400" y="4114800"/>
            <a:ext cx="5504784" cy="1938992"/>
          </a:xfrm>
          <a:prstGeom prst="rect">
            <a:avLst/>
          </a:prstGeom>
          <a:noFill/>
        </p:spPr>
        <p:txBody>
          <a:bodyPr wrap="square" rtlCol="0">
            <a:spAutoFit/>
          </a:bodyPr>
          <a:lstStyle/>
          <a:p>
            <a:r>
              <a:rPr lang="en-US" sz="2400" u="sng" dirty="0" smtClean="0">
                <a:latin typeface="David" panose="020E0502060401010101" pitchFamily="34" charset="-79"/>
                <a:cs typeface="David" panose="020E0502060401010101" pitchFamily="34" charset="-79"/>
              </a:rPr>
              <a:t>ANSWER</a:t>
            </a:r>
            <a:r>
              <a:rPr lang="en-US" sz="2400" dirty="0" smtClean="0">
                <a:latin typeface="David" panose="020E0502060401010101" pitchFamily="34" charset="-79"/>
                <a:cs typeface="David" panose="020E0502060401010101" pitchFamily="34" charset="-79"/>
              </a:rPr>
              <a:t>:</a:t>
            </a:r>
          </a:p>
          <a:p>
            <a:r>
              <a:rPr lang="en-US" sz="2400" dirty="0" smtClean="0">
                <a:latin typeface="David" panose="020E0502060401010101" pitchFamily="34" charset="-79"/>
                <a:cs typeface="David" panose="020E0502060401010101" pitchFamily="34" charset="-79"/>
              </a:rPr>
              <a:t>Under the circumstances, it could be considered a dual or designated agency.  This decision would be based on the broker’s office policy.</a:t>
            </a:r>
            <a:endParaRPr lang="en-US" sz="2400" dirty="0">
              <a:latin typeface="David" panose="020E0502060401010101" pitchFamily="34" charset="-79"/>
              <a:cs typeface="David" panose="020E0502060401010101" pitchFamily="34" charset="-79"/>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81" y="4093946"/>
            <a:ext cx="1714500" cy="1714500"/>
          </a:xfrm>
          <a:prstGeom prst="rect">
            <a:avLst/>
          </a:prstGeom>
        </p:spPr>
      </p:pic>
    </p:spTree>
    <p:extLst>
      <p:ext uri="{BB962C8B-B14F-4D97-AF65-F5344CB8AC3E}">
        <p14:creationId xmlns:p14="http://schemas.microsoft.com/office/powerpoint/2010/main" val="285595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26" presetClass="entr" presetSubtype="0" fill="hold"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535"/>
            <a:ext cx="2162008" cy="365125"/>
          </a:xfrm>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3" name="Slide Number Placeholder 2"/>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fontAlgn="auto">
                <a:spcBef>
                  <a:spcPts val="0"/>
                </a:spcBef>
                <a:spcAft>
                  <a:spcPts val="0"/>
                </a:spcAft>
              </a:pPr>
              <a:t>42</a:t>
            </a:fld>
            <a:endParaRPr lang="en-US" sz="2000" dirty="0">
              <a:solidFill>
                <a:schemeClr val="tx1"/>
              </a:solidFill>
              <a:latin typeface="Baskerville Old Face" panose="02020602080505020303" pitchFamily="18" charset="0"/>
              <a:cs typeface="David" panose="020E0502060401010101" pitchFamily="34" charset="-79"/>
            </a:endParaRPr>
          </a:p>
        </p:txBody>
      </p:sp>
      <p:sp>
        <p:nvSpPr>
          <p:cNvPr id="4" name="Rectangle 3"/>
          <p:cNvSpPr/>
          <p:nvPr/>
        </p:nvSpPr>
        <p:spPr>
          <a:xfrm>
            <a:off x="3398333" y="152400"/>
            <a:ext cx="2680542" cy="584775"/>
          </a:xfrm>
          <a:prstGeom prst="rect">
            <a:avLst/>
          </a:prstGeom>
        </p:spPr>
        <p:txBody>
          <a:bodyPr wrap="none">
            <a:spAutoFit/>
          </a:bodyPr>
          <a:lstStyle/>
          <a:p>
            <a:pPr lvl="0"/>
            <a:r>
              <a:rPr lang="en-US" sz="3200" dirty="0">
                <a:solidFill>
                  <a:prstClr val="black"/>
                </a:solidFill>
                <a:latin typeface="Baskerville Old Face" panose="02020602080505020303" pitchFamily="18" charset="0"/>
                <a:cs typeface="Aharoni" panose="02010803020104030203" pitchFamily="2" charset="-79"/>
              </a:rPr>
              <a:t>QUICK QUIZ</a:t>
            </a:r>
          </a:p>
        </p:txBody>
      </p:sp>
      <p:sp>
        <p:nvSpPr>
          <p:cNvPr id="6" name="Rectangle 5"/>
          <p:cNvSpPr/>
          <p:nvPr/>
        </p:nvSpPr>
        <p:spPr>
          <a:xfrm>
            <a:off x="990766" y="1594652"/>
            <a:ext cx="7495676" cy="3785652"/>
          </a:xfrm>
          <a:prstGeom prst="rect">
            <a:avLst/>
          </a:prstGeom>
        </p:spPr>
        <p:txBody>
          <a:bodyPr wrap="square">
            <a:spAutoFit/>
          </a:bodyPr>
          <a:lstStyle/>
          <a:p>
            <a:pPr lvl="0" fontAlgn="auto">
              <a:lnSpc>
                <a:spcPct val="200000"/>
              </a:lnSpc>
              <a:spcBef>
                <a:spcPts val="0"/>
              </a:spcBef>
              <a:spcAft>
                <a:spcPts val="0"/>
              </a:spcAft>
            </a:pPr>
            <a:r>
              <a:rPr lang="en-US" sz="2400" dirty="0">
                <a:solidFill>
                  <a:prstClr val="black"/>
                </a:solidFill>
                <a:latin typeface="Baskerville Old Face" panose="02020602080505020303" pitchFamily="18" charset="0"/>
                <a:cs typeface="Arial" panose="020B0604020202020204" pitchFamily="34" charset="0"/>
              </a:rPr>
              <a:t>Which of the following is an example of Dual Agency?</a:t>
            </a:r>
          </a:p>
          <a:p>
            <a:pPr marL="342900" lvl="0" indent="-342900" fontAlgn="auto">
              <a:lnSpc>
                <a:spcPct val="200000"/>
              </a:lnSpc>
              <a:spcBef>
                <a:spcPts val="0"/>
              </a:spcBef>
              <a:spcAft>
                <a:spcPts val="0"/>
              </a:spcAft>
              <a:buFontTx/>
              <a:buAutoNum type="alphaUcPeriod"/>
            </a:pPr>
            <a:r>
              <a:rPr lang="en-US" sz="2400" dirty="0" smtClean="0">
                <a:solidFill>
                  <a:prstClr val="black"/>
                </a:solidFill>
                <a:latin typeface="Baskerville Old Face" panose="02020602080505020303" pitchFamily="18" charset="0"/>
                <a:cs typeface="Arial" panose="020B0604020202020204" pitchFamily="34" charset="0"/>
              </a:rPr>
              <a:t> </a:t>
            </a:r>
            <a:r>
              <a:rPr lang="en-US" sz="2400" dirty="0">
                <a:solidFill>
                  <a:prstClr val="black"/>
                </a:solidFill>
                <a:latin typeface="Baskerville Old Face" panose="02020602080505020303" pitchFamily="18" charset="0"/>
                <a:cs typeface="Arial" panose="020B0604020202020204" pitchFamily="34" charset="0"/>
              </a:rPr>
              <a:t>representing landlord and tenant in an apartment rental</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representing ex-spouses in the sale of their real property</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representing the seller of an apartment building</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representing husband and wife in the sale of their home</a:t>
            </a:r>
          </a:p>
        </p:txBody>
      </p:sp>
      <p:sp>
        <p:nvSpPr>
          <p:cNvPr id="7" name="Right Arrow 6"/>
          <p:cNvSpPr/>
          <p:nvPr/>
        </p:nvSpPr>
        <p:spPr>
          <a:xfrm>
            <a:off x="228600" y="26670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6034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535"/>
            <a:ext cx="2162008" cy="365125"/>
          </a:xfrm>
        </p:spPr>
        <p:txBody>
          <a:bodyPr/>
          <a:lstStyle/>
          <a:p>
            <a:pPr fontAlgn="auto">
              <a:spcBef>
                <a:spcPts val="0"/>
              </a:spcBef>
              <a:spcAft>
                <a:spcPts val="0"/>
              </a:spcAft>
            </a:pPr>
            <a:r>
              <a:rPr lang="en-US" sz="2000" dirty="0" smtClean="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3" name="Slide Number Placeholder 2"/>
          <p:cNvSpPr>
            <a:spLocks noGrp="1"/>
          </p:cNvSpPr>
          <p:nvPr>
            <p:ph type="sldNum" sz="quarter" idx="12"/>
          </p:nvPr>
        </p:nvSpPr>
        <p:spPr/>
        <p:txBody>
          <a:bodyPr/>
          <a:lstStyle/>
          <a:p>
            <a:pPr fontAlgn="auto">
              <a:spcBef>
                <a:spcPts val="0"/>
              </a:spcBef>
              <a:spcAft>
                <a:spcPts val="0"/>
              </a:spcAft>
            </a:pPr>
            <a:fld id="{DC292CF3-1079-440B-B83F-1896992D8912}" type="slidenum">
              <a:rPr lang="en-US" sz="2000" smtClean="0">
                <a:solidFill>
                  <a:schemeClr val="tx1"/>
                </a:solidFill>
                <a:latin typeface="Baskerville Old Face" panose="02020602080505020303" pitchFamily="18" charset="0"/>
                <a:cs typeface="David" panose="020E0502060401010101" pitchFamily="34" charset="-79"/>
              </a:rPr>
              <a:pPr fontAlgn="auto">
                <a:spcBef>
                  <a:spcPts val="0"/>
                </a:spcBef>
                <a:spcAft>
                  <a:spcPts val="0"/>
                </a:spcAft>
              </a:pPr>
              <a:t>43</a:t>
            </a:fld>
            <a:endParaRPr lang="en-US" sz="2000" dirty="0">
              <a:solidFill>
                <a:schemeClr val="tx1"/>
              </a:solidFill>
              <a:latin typeface="Baskerville Old Face" panose="02020602080505020303" pitchFamily="18" charset="0"/>
              <a:cs typeface="David" panose="020E0502060401010101" pitchFamily="34" charset="-79"/>
            </a:endParaRPr>
          </a:p>
        </p:txBody>
      </p:sp>
      <p:sp>
        <p:nvSpPr>
          <p:cNvPr id="4" name="Rectangle 3"/>
          <p:cNvSpPr/>
          <p:nvPr/>
        </p:nvSpPr>
        <p:spPr>
          <a:xfrm>
            <a:off x="3398333" y="152400"/>
            <a:ext cx="2680542" cy="584775"/>
          </a:xfrm>
          <a:prstGeom prst="rect">
            <a:avLst/>
          </a:prstGeom>
        </p:spPr>
        <p:txBody>
          <a:bodyPr wrap="none">
            <a:spAutoFit/>
          </a:bodyPr>
          <a:lstStyle/>
          <a:p>
            <a:pPr lvl="0"/>
            <a:r>
              <a:rPr lang="en-US" sz="3200" dirty="0">
                <a:solidFill>
                  <a:prstClr val="black"/>
                </a:solidFill>
                <a:latin typeface="Baskerville Old Face" panose="02020602080505020303" pitchFamily="18" charset="0"/>
                <a:cs typeface="Aharoni" panose="02010803020104030203" pitchFamily="2" charset="-79"/>
              </a:rPr>
              <a:t>QUICK QUIZ</a:t>
            </a:r>
          </a:p>
        </p:txBody>
      </p:sp>
      <p:sp>
        <p:nvSpPr>
          <p:cNvPr id="7" name="Right Arrow 6"/>
          <p:cNvSpPr/>
          <p:nvPr/>
        </p:nvSpPr>
        <p:spPr>
          <a:xfrm>
            <a:off x="327968" y="51816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Rectangle 4"/>
          <p:cNvSpPr/>
          <p:nvPr/>
        </p:nvSpPr>
        <p:spPr>
          <a:xfrm>
            <a:off x="914400" y="1890338"/>
            <a:ext cx="8077200" cy="3785652"/>
          </a:xfrm>
          <a:prstGeom prst="rect">
            <a:avLst/>
          </a:prstGeom>
        </p:spPr>
        <p:txBody>
          <a:bodyPr wrap="square">
            <a:spAutoFit/>
          </a:bodyPr>
          <a:lstStyle/>
          <a:p>
            <a:pPr lvl="0" fontAlgn="auto">
              <a:lnSpc>
                <a:spcPct val="200000"/>
              </a:lnSpc>
              <a:spcBef>
                <a:spcPts val="0"/>
              </a:spcBef>
              <a:spcAft>
                <a:spcPts val="0"/>
              </a:spcAft>
            </a:pPr>
            <a:r>
              <a:rPr lang="en-US" sz="2400" dirty="0">
                <a:solidFill>
                  <a:prstClr val="black"/>
                </a:solidFill>
                <a:latin typeface="Baskerville Old Face" panose="02020602080505020303" pitchFamily="18" charset="0"/>
                <a:cs typeface="Arial" panose="020B0604020202020204" pitchFamily="34" charset="0"/>
              </a:rPr>
              <a:t>Designated Agents may be appointed:</a:t>
            </a:r>
          </a:p>
          <a:p>
            <a:pPr marL="342900" lvl="0" indent="-342900" fontAlgn="auto">
              <a:lnSpc>
                <a:spcPct val="200000"/>
              </a:lnSpc>
              <a:spcBef>
                <a:spcPts val="0"/>
              </a:spcBef>
              <a:spcAft>
                <a:spcPts val="0"/>
              </a:spcAft>
              <a:buFontTx/>
              <a:buAutoNum type="alphaUcPeriod"/>
            </a:pPr>
            <a:r>
              <a:rPr lang="en-US" sz="2400" dirty="0" smtClean="0">
                <a:solidFill>
                  <a:prstClr val="black"/>
                </a:solidFill>
                <a:latin typeface="Baskerville Old Face" panose="02020602080505020303" pitchFamily="18" charset="0"/>
                <a:cs typeface="Arial" panose="020B0604020202020204" pitchFamily="34" charset="0"/>
              </a:rPr>
              <a:t> </a:t>
            </a:r>
            <a:r>
              <a:rPr lang="en-US" sz="2400" dirty="0">
                <a:solidFill>
                  <a:prstClr val="black"/>
                </a:solidFill>
                <a:latin typeface="Baskerville Old Face" panose="02020602080505020303" pitchFamily="18" charset="0"/>
                <a:cs typeface="Arial" panose="020B0604020202020204" pitchFamily="34" charset="0"/>
              </a:rPr>
              <a:t>by the broker as an additional agent for a buyer. </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by the broker as an additional agent for a seller.</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to represent both the buyer and seller of the same property.</a:t>
            </a:r>
          </a:p>
          <a:p>
            <a:pPr marL="342900" lvl="0" indent="-342900" fontAlgn="auto">
              <a:lnSpc>
                <a:spcPct val="200000"/>
              </a:lnSpc>
              <a:spcBef>
                <a:spcPts val="0"/>
              </a:spcBef>
              <a:spcAft>
                <a:spcPts val="0"/>
              </a:spcAft>
              <a:buFontTx/>
              <a:buAutoNum type="alphaUcPeriod"/>
            </a:pPr>
            <a:r>
              <a:rPr lang="en-US" sz="2400" dirty="0">
                <a:solidFill>
                  <a:prstClr val="black"/>
                </a:solidFill>
                <a:latin typeface="Baskerville Old Face" panose="02020602080505020303" pitchFamily="18" charset="0"/>
                <a:cs typeface="Arial" panose="020B0604020202020204" pitchFamily="34" charset="0"/>
              </a:rPr>
              <a:t> to represent either the buyer or seller of the same property. </a:t>
            </a:r>
          </a:p>
        </p:txBody>
      </p:sp>
    </p:spTree>
    <p:extLst>
      <p:ext uri="{BB962C8B-B14F-4D97-AF65-F5344CB8AC3E}">
        <p14:creationId xmlns:p14="http://schemas.microsoft.com/office/powerpoint/2010/main" val="96255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029200" cy="914400"/>
          </a:xfrm>
        </p:spPr>
        <p:txBody>
          <a:bodyPr>
            <a:noAutofit/>
          </a:bodyPr>
          <a:lstStyle/>
          <a:p>
            <a:pPr>
              <a:spcBef>
                <a:spcPts val="1000"/>
              </a:spcBef>
            </a:pPr>
            <a:r>
              <a:rPr lang="en-US" sz="2800" i="1" u="sng" dirty="0" smtClean="0">
                <a:solidFill>
                  <a:schemeClr val="tx1"/>
                </a:solidFill>
                <a:latin typeface="Baskerville Old Face" panose="02020602080505020303" pitchFamily="18" charset="0"/>
                <a:cs typeface="Arial" panose="020B0604020202020204" pitchFamily="34" charset="0"/>
              </a:rPr>
              <a:t>Section 5</a:t>
            </a:r>
            <a:r>
              <a:rPr lang="en-US" sz="2800" i="1" dirty="0" smtClean="0">
                <a:solidFill>
                  <a:schemeClr val="tx1"/>
                </a:solidFill>
                <a:latin typeface="Baskerville Old Face" panose="02020602080505020303" pitchFamily="18" charset="0"/>
                <a:cs typeface="Arial" panose="020B0604020202020204" pitchFamily="34" charset="0"/>
              </a:rPr>
              <a:t>:  Referral </a:t>
            </a:r>
            <a:r>
              <a:rPr lang="en-US" sz="2800" i="1" dirty="0">
                <a:solidFill>
                  <a:schemeClr val="tx1"/>
                </a:solidFill>
                <a:latin typeface="Baskerville Old Face" panose="02020602080505020303" pitchFamily="18" charset="0"/>
                <a:cs typeface="Arial" panose="020B0604020202020204" pitchFamily="34" charset="0"/>
              </a:rPr>
              <a:t>Fees</a:t>
            </a:r>
            <a:r>
              <a:rPr lang="en-US" sz="2800" i="1" dirty="0">
                <a:latin typeface="Baskerville Old Face" panose="02020602080505020303" pitchFamily="18" charset="0"/>
                <a:cs typeface="Arial" panose="020B0604020202020204" pitchFamily="34" charset="0"/>
              </a:rPr>
              <a:t/>
            </a:r>
            <a:br>
              <a:rPr lang="en-US" sz="2800" i="1" dirty="0">
                <a:latin typeface="Baskerville Old Face" panose="02020602080505020303" pitchFamily="18" charset="0"/>
                <a:cs typeface="Arial" panose="020B0604020202020204" pitchFamily="34" charset="0"/>
              </a:rPr>
            </a:br>
            <a:endParaRPr lang="en-US" sz="2800" i="1" dirty="0">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533400" y="1524000"/>
            <a:ext cx="8153400" cy="4495800"/>
          </a:xfrm>
        </p:spPr>
        <p:txBody>
          <a:bodyPr>
            <a:noAutofit/>
          </a:bodyPr>
          <a:lstStyle/>
          <a:p>
            <a:pPr marL="0" indent="0">
              <a:lnSpc>
                <a:spcPct val="110000"/>
              </a:lnSpc>
              <a:spcBef>
                <a:spcPts val="0"/>
              </a:spcBef>
              <a:buNone/>
            </a:pPr>
            <a:r>
              <a:rPr lang="en-US" sz="2400" dirty="0" smtClean="0">
                <a:solidFill>
                  <a:schemeClr val="tx1"/>
                </a:solidFill>
                <a:latin typeface="Baskerville Old Face" panose="02020602080505020303" pitchFamily="18" charset="0"/>
                <a:cs typeface="Arial"/>
              </a:rPr>
              <a:t>Brokers and salespersons </a:t>
            </a:r>
            <a:r>
              <a:rPr lang="en-US" sz="2400" dirty="0">
                <a:solidFill>
                  <a:schemeClr val="tx1"/>
                </a:solidFill>
                <a:latin typeface="Baskerville Old Face" panose="02020602080505020303" pitchFamily="18" charset="0"/>
                <a:cs typeface="Arial"/>
              </a:rPr>
              <a:t>are prohibited from receiving compensation for referring clients to a </a:t>
            </a:r>
            <a:r>
              <a:rPr lang="en-US" sz="2400" dirty="0" smtClean="0">
                <a:latin typeface="Baskerville Old Face" panose="02020602080505020303" pitchFamily="18" charset="0"/>
                <a:cs typeface="Arial"/>
              </a:rPr>
              <a:t>ba</a:t>
            </a:r>
            <a:r>
              <a:rPr lang="en-US" sz="2400" dirty="0" smtClean="0">
                <a:solidFill>
                  <a:schemeClr val="tx1"/>
                </a:solidFill>
                <a:latin typeface="Baskerville Old Face" panose="02020602080505020303" pitchFamily="18" charset="0"/>
                <a:cs typeface="Arial"/>
              </a:rPr>
              <a:t>nk </a:t>
            </a:r>
            <a:r>
              <a:rPr lang="en-US" sz="2400" dirty="0">
                <a:solidFill>
                  <a:schemeClr val="tx1"/>
                </a:solidFill>
                <a:latin typeface="Baskerville Old Face" panose="02020602080505020303" pitchFamily="18" charset="0"/>
                <a:cs typeface="Arial"/>
              </a:rPr>
              <a:t>or attorney</a:t>
            </a:r>
            <a:r>
              <a:rPr lang="en-US" sz="2400" dirty="0" smtClean="0">
                <a:solidFill>
                  <a:schemeClr val="tx1"/>
                </a:solidFill>
                <a:latin typeface="Baskerville Old Face" panose="02020602080505020303" pitchFamily="18" charset="0"/>
                <a:cs typeface="Arial"/>
              </a:rPr>
              <a:t>.</a:t>
            </a:r>
          </a:p>
          <a:p>
            <a:pPr marL="0" indent="0">
              <a:lnSpc>
                <a:spcPct val="110000"/>
              </a:lnSpc>
              <a:spcBef>
                <a:spcPts val="0"/>
              </a:spcBef>
              <a:buNone/>
            </a:pPr>
            <a:endParaRPr lang="en-US" sz="2400" dirty="0">
              <a:solidFill>
                <a:schemeClr val="tx1"/>
              </a:solidFill>
              <a:latin typeface="Baskerville Old Face" panose="02020602080505020303" pitchFamily="18" charset="0"/>
              <a:cs typeface="Arial"/>
            </a:endParaRPr>
          </a:p>
          <a:p>
            <a:pPr marL="0" indent="0">
              <a:lnSpc>
                <a:spcPct val="110000"/>
              </a:lnSpc>
              <a:spcBef>
                <a:spcPts val="0"/>
              </a:spcBef>
              <a:buNone/>
            </a:pPr>
            <a:r>
              <a:rPr lang="en-US" sz="2400" dirty="0" smtClean="0">
                <a:solidFill>
                  <a:schemeClr val="tx1"/>
                </a:solidFill>
                <a:latin typeface="Baskerville Old Face" panose="02020602080505020303" pitchFamily="18" charset="0"/>
                <a:cs typeface="Arial"/>
              </a:rPr>
              <a:t>Referral fees are prohibited when any portion of a real estate commission is paid to someone engaging in the real estate business without a license.</a:t>
            </a:r>
          </a:p>
          <a:p>
            <a:pPr marL="0" indent="0">
              <a:lnSpc>
                <a:spcPct val="110000"/>
              </a:lnSpc>
              <a:spcBef>
                <a:spcPts val="0"/>
              </a:spcBef>
              <a:buNone/>
            </a:pPr>
            <a:endParaRPr lang="en-US" sz="2400" dirty="0">
              <a:solidFill>
                <a:schemeClr val="tx1"/>
              </a:solidFill>
              <a:latin typeface="Felix Titling" panose="04060505060202020A04" pitchFamily="82" charset="0"/>
              <a:cs typeface="Arial"/>
            </a:endParaRPr>
          </a:p>
          <a:p>
            <a:pPr marL="0" indent="0">
              <a:lnSpc>
                <a:spcPct val="110000"/>
              </a:lnSpc>
              <a:spcBef>
                <a:spcPts val="0"/>
              </a:spcBef>
              <a:buNone/>
            </a:pPr>
            <a:r>
              <a:rPr lang="en-US" sz="2000" i="1" dirty="0">
                <a:latin typeface="Baskerville Old Face" panose="02020602080505020303" pitchFamily="18" charset="0"/>
              </a:rPr>
              <a:t>CGS </a:t>
            </a:r>
            <a:r>
              <a:rPr lang="en-US" sz="2000" i="1" dirty="0" smtClean="0">
                <a:latin typeface="Baskerville Old Face" panose="02020602080505020303" pitchFamily="18" charset="0"/>
              </a:rPr>
              <a:t>§20-320</a:t>
            </a:r>
          </a:p>
        </p:txBody>
      </p:sp>
      <p:sp>
        <p:nvSpPr>
          <p:cNvPr id="5" name="Footer Placeholder 4"/>
          <p:cNvSpPr>
            <a:spLocks noGrp="1"/>
          </p:cNvSpPr>
          <p:nvPr>
            <p:ph type="ftr" sz="quarter" idx="11"/>
          </p:nvPr>
        </p:nvSpPr>
        <p:spPr>
          <a:xfrm>
            <a:off x="3028950" y="6294437"/>
            <a:ext cx="3086100" cy="365125"/>
          </a:xfrm>
        </p:spPr>
        <p:txBody>
          <a:bodyPr/>
          <a:lstStyle/>
          <a:p>
            <a:pPr>
              <a:defRPr/>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a:xfrm>
            <a:off x="7696200" y="6294437"/>
            <a:ext cx="819150" cy="427039"/>
          </a:xfrm>
        </p:spPr>
        <p:txBody>
          <a:bodyPr/>
          <a:lstStyle/>
          <a:p>
            <a:fld id="{74D56AC0-2181-4BC8-9841-8BF922994E96}" type="slidenum">
              <a:rPr lang="en-US" sz="2000" smtClean="0">
                <a:solidFill>
                  <a:schemeClr val="tx1"/>
                </a:solidFill>
                <a:latin typeface="Baskerville Old Face" panose="02020602080505020303" pitchFamily="18" charset="0"/>
              </a:rPr>
              <a:pPr/>
              <a:t>44</a:t>
            </a:fld>
            <a:endParaRPr lang="en-US" sz="2000" dirty="0">
              <a:solidFill>
                <a:schemeClr val="tx1"/>
              </a:solidFill>
              <a:latin typeface="Baskerville Old Face" panose="02020602080505020303" pitchFamily="18" charset="0"/>
            </a:endParaRPr>
          </a:p>
        </p:txBody>
      </p:sp>
      <p:pic>
        <p:nvPicPr>
          <p:cNvPr id="8"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5181600" y="4322538"/>
            <a:ext cx="2834886" cy="1865538"/>
          </a:xfrm>
          <a:prstGeom prst="rect">
            <a:avLst/>
          </a:prstGeom>
        </p:spPr>
      </p:pic>
    </p:spTree>
    <p:extLst>
      <p:ext uri="{BB962C8B-B14F-4D97-AF65-F5344CB8AC3E}">
        <p14:creationId xmlns:p14="http://schemas.microsoft.com/office/powerpoint/2010/main" val="4402331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28" y="1392565"/>
            <a:ext cx="8333072" cy="4495800"/>
          </a:xfrm>
        </p:spPr>
        <p:txBody>
          <a:bodyPr>
            <a:noAutofit/>
          </a:bodyPr>
          <a:lstStyle/>
          <a:p>
            <a:pPr marL="0" lvl="0" indent="0">
              <a:lnSpc>
                <a:spcPct val="100000"/>
              </a:lnSpc>
              <a:spcBef>
                <a:spcPts val="0"/>
              </a:spcBef>
              <a:buNone/>
            </a:pPr>
            <a:r>
              <a:rPr lang="en-US" sz="2400" u="sng" dirty="0" smtClean="0">
                <a:solidFill>
                  <a:prstClr val="black"/>
                </a:solidFill>
                <a:latin typeface="Baskerville Old Face" panose="02020602080505020303" pitchFamily="18" charset="0"/>
                <a:cs typeface="Arial" panose="020B0604020202020204" pitchFamily="34" charset="0"/>
              </a:rPr>
              <a:t>QUESTION</a:t>
            </a:r>
            <a:r>
              <a:rPr lang="en-US" sz="2400" dirty="0" smtClean="0">
                <a:solidFill>
                  <a:prstClr val="black"/>
                </a:solidFill>
                <a:latin typeface="Baskerville Old Face" panose="02020602080505020303" pitchFamily="18" charset="0"/>
                <a:cs typeface="Arial" panose="020B0604020202020204" pitchFamily="34" charset="0"/>
              </a:rPr>
              <a:t>:</a:t>
            </a:r>
            <a:endParaRPr lang="en-US" sz="2400" dirty="0">
              <a:solidFill>
                <a:prstClr val="black"/>
              </a:solidFill>
              <a:latin typeface="Baskerville Old Face" panose="02020602080505020303" pitchFamily="18" charset="0"/>
              <a:cs typeface="Arial" panose="020B0604020202020204" pitchFamily="34" charset="0"/>
            </a:endParaRPr>
          </a:p>
          <a:p>
            <a:pPr marL="0" lvl="0" indent="0">
              <a:lnSpc>
                <a:spcPct val="100000"/>
              </a:lnSpc>
              <a:spcBef>
                <a:spcPts val="0"/>
              </a:spcBef>
              <a:buNone/>
            </a:pPr>
            <a:r>
              <a:rPr lang="en-US" sz="2400" dirty="0" smtClean="0">
                <a:solidFill>
                  <a:prstClr val="black"/>
                </a:solidFill>
                <a:latin typeface="Baskerville Old Face" panose="02020602080505020303" pitchFamily="18" charset="0"/>
                <a:cs typeface="Arial" panose="020B0604020202020204" pitchFamily="34" charset="0"/>
              </a:rPr>
              <a:t>A real estate attorney and a broker have offices next door to each other.  The attorney pays $100 for every new client referred from the broker.  Is this okay?</a:t>
            </a:r>
          </a:p>
          <a:p>
            <a:pPr marL="0" lvl="0" indent="0">
              <a:lnSpc>
                <a:spcPct val="100000"/>
              </a:lnSpc>
              <a:spcBef>
                <a:spcPts val="0"/>
              </a:spcBef>
              <a:buNone/>
            </a:pPr>
            <a:endParaRPr lang="en-US" sz="2400" dirty="0" smtClean="0">
              <a:solidFill>
                <a:prstClr val="black"/>
              </a:solidFill>
              <a:latin typeface="Baskerville Old Face" panose="02020602080505020303" pitchFamily="18" charset="0"/>
              <a:cs typeface="Arial" panose="020B0604020202020204" pitchFamily="34" charset="0"/>
            </a:endParaRPr>
          </a:p>
          <a:p>
            <a:pPr marL="0" lvl="0" indent="0">
              <a:lnSpc>
                <a:spcPct val="100000"/>
              </a:lnSpc>
              <a:spcBef>
                <a:spcPts val="0"/>
              </a:spcBef>
              <a:buNone/>
            </a:pPr>
            <a:r>
              <a:rPr lang="en-US" sz="2400" u="sng" dirty="0" smtClean="0">
                <a:solidFill>
                  <a:prstClr val="black"/>
                </a:solidFill>
                <a:latin typeface="Baskerville Old Face" panose="02020602080505020303" pitchFamily="18" charset="0"/>
                <a:cs typeface="Arial" panose="020B0604020202020204" pitchFamily="34" charset="0"/>
              </a:rPr>
              <a:t>ANSWER</a:t>
            </a:r>
            <a:r>
              <a:rPr lang="en-US" sz="2400" dirty="0" smtClean="0">
                <a:solidFill>
                  <a:prstClr val="black"/>
                </a:solidFill>
                <a:latin typeface="Baskerville Old Face" panose="02020602080505020303" pitchFamily="18" charset="0"/>
                <a:cs typeface="Arial" panose="020B0604020202020204" pitchFamily="34" charset="0"/>
              </a:rPr>
              <a:t>:</a:t>
            </a:r>
          </a:p>
          <a:p>
            <a:pPr marL="0" lvl="0" indent="0">
              <a:lnSpc>
                <a:spcPct val="100000"/>
              </a:lnSpc>
              <a:spcBef>
                <a:spcPts val="0"/>
              </a:spcBef>
              <a:buNone/>
            </a:pPr>
            <a:r>
              <a:rPr lang="en-US" sz="2400" dirty="0" smtClean="0">
                <a:solidFill>
                  <a:prstClr val="black"/>
                </a:solidFill>
                <a:latin typeface="Baskerville Old Face" panose="02020602080505020303" pitchFamily="18" charset="0"/>
                <a:cs typeface="Arial" panose="020B0604020202020204" pitchFamily="34" charset="0"/>
              </a:rPr>
              <a:t>NO!  It is against the law for attorneys to pay referral fees to brokers.  Also, salespersons and brokers are prohibited from giving a “thing of value” to attorneys for referring clients.</a:t>
            </a:r>
            <a:endParaRPr lang="en-US" sz="2400" dirty="0">
              <a:solidFill>
                <a:prstClr val="black"/>
              </a:solidFill>
              <a:latin typeface="Baskerville Old Face" panose="02020602080505020303" pitchFamily="18" charset="0"/>
              <a:cs typeface="Arial" panose="020B0604020202020204" pitchFamily="34" charset="0"/>
            </a:endParaRPr>
          </a:p>
        </p:txBody>
      </p:sp>
      <p:sp>
        <p:nvSpPr>
          <p:cNvPr id="5" name="Footer Placeholder 4"/>
          <p:cNvSpPr>
            <a:spLocks noGrp="1"/>
          </p:cNvSpPr>
          <p:nvPr>
            <p:ph type="ftr" sz="quarter" idx="11"/>
          </p:nvPr>
        </p:nvSpPr>
        <p:spPr/>
        <p:txBody>
          <a:bodyPr/>
          <a:lstStyle/>
          <a:p>
            <a:pPr>
              <a:defRPr/>
            </a:pPr>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74D56AC0-2181-4BC8-9841-8BF922994E96}" type="slidenum">
              <a:rPr lang="en-US" sz="2000" smtClean="0">
                <a:solidFill>
                  <a:schemeClr val="tx1"/>
                </a:solidFill>
                <a:latin typeface="Baskerville Old Face" panose="02020602080505020303" pitchFamily="18" charset="0"/>
              </a:rPr>
              <a:pPr/>
              <a:t>45</a:t>
            </a:fld>
            <a:endParaRPr lang="en-US" sz="2000" dirty="0">
              <a:solidFill>
                <a:schemeClr val="tx1"/>
              </a:solidFill>
              <a:latin typeface="Baskerville Old Face" panose="02020602080505020303" pitchFamily="18" charset="0"/>
            </a:endParaRPr>
          </a:p>
        </p:txBody>
      </p:sp>
      <p:sp>
        <p:nvSpPr>
          <p:cNvPr id="4" name="Rectangle 3"/>
          <p:cNvSpPr/>
          <p:nvPr/>
        </p:nvSpPr>
        <p:spPr>
          <a:xfrm>
            <a:off x="685800" y="254706"/>
            <a:ext cx="8520479" cy="523220"/>
          </a:xfrm>
          <a:prstGeom prst="rect">
            <a:avLst/>
          </a:prstGeom>
        </p:spPr>
        <p:txBody>
          <a:bodyPr wrap="square">
            <a:spAutoFit/>
          </a:bodyPr>
          <a:lstStyle/>
          <a:p>
            <a:r>
              <a:rPr lang="en-US" sz="2800" i="1" dirty="0">
                <a:solidFill>
                  <a:prstClr val="black"/>
                </a:solidFill>
                <a:cs typeface="Arial" panose="020B0604020202020204" pitchFamily="34" charset="0"/>
              </a:rPr>
              <a:t> </a:t>
            </a:r>
            <a:r>
              <a:rPr lang="en-US" sz="2800" i="1" dirty="0">
                <a:latin typeface="Baskerville Old Face" panose="02020602080505020303" pitchFamily="18" charset="0"/>
                <a:cs typeface="Arial" panose="020B0604020202020204" pitchFamily="34" charset="0"/>
              </a:rPr>
              <a:t>HERE’S THE QUESTION.  </a:t>
            </a:r>
            <a:r>
              <a:rPr lang="en-US" sz="2800" i="1" dirty="0" smtClean="0">
                <a:latin typeface="Baskerville Old Face" panose="02020602080505020303" pitchFamily="18" charset="0"/>
                <a:cs typeface="Arial" panose="020B0604020202020204" pitchFamily="34" charset="0"/>
              </a:rPr>
              <a:t>What’s the </a:t>
            </a:r>
            <a:r>
              <a:rPr lang="en-US" sz="2800" i="1" dirty="0">
                <a:latin typeface="Baskerville Old Face" panose="02020602080505020303" pitchFamily="18" charset="0"/>
                <a:cs typeface="Arial" panose="020B0604020202020204" pitchFamily="34" charset="0"/>
              </a:rPr>
              <a:t>Answer?</a:t>
            </a:r>
            <a:endParaRPr lang="en-US" sz="2800" dirty="0">
              <a:latin typeface="Baskerville Old Face" panose="02020602080505020303" pitchFamily="18" charset="0"/>
              <a:cs typeface="Arial" panose="020B0604020202020204" pitchFamily="34" charset="0"/>
            </a:endParaRPr>
          </a:p>
        </p:txBody>
      </p:sp>
      <p:pic>
        <p:nvPicPr>
          <p:cNvPr id="9"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21" y="76200"/>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43796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82" y="102040"/>
            <a:ext cx="7173418" cy="685800"/>
          </a:xfrm>
        </p:spPr>
        <p:txBody>
          <a:bodyPr>
            <a:noAutofit/>
          </a:bodyPr>
          <a:lstStyle/>
          <a:p>
            <a:r>
              <a:rPr lang="en-US" sz="2800" b="0" i="1" u="sng" dirty="0">
                <a:solidFill>
                  <a:srgbClr val="000000"/>
                </a:solidFill>
                <a:effectLst/>
                <a:latin typeface="Baskerville Old Face" panose="02020602080505020303" pitchFamily="18" charset="0"/>
                <a:ea typeface="+mn-ea"/>
              </a:rPr>
              <a:t>Section </a:t>
            </a:r>
            <a:r>
              <a:rPr lang="en-US" sz="2800" b="0" i="1" u="sng" dirty="0" smtClean="0">
                <a:solidFill>
                  <a:srgbClr val="000000"/>
                </a:solidFill>
                <a:effectLst/>
                <a:latin typeface="Baskerville Old Face" panose="02020602080505020303" pitchFamily="18" charset="0"/>
                <a:ea typeface="+mn-ea"/>
              </a:rPr>
              <a:t>6</a:t>
            </a:r>
            <a:r>
              <a:rPr lang="en-US" sz="2800" b="0" i="1" dirty="0" smtClean="0">
                <a:solidFill>
                  <a:srgbClr val="000000"/>
                </a:solidFill>
                <a:effectLst/>
                <a:latin typeface="Baskerville Old Face" panose="02020602080505020303" pitchFamily="18" charset="0"/>
                <a:ea typeface="+mn-ea"/>
              </a:rPr>
              <a:t>:  </a:t>
            </a:r>
            <a:r>
              <a:rPr lang="en-US" sz="2800" b="0" i="1" dirty="0" smtClean="0">
                <a:solidFill>
                  <a:prstClr val="black"/>
                </a:solidFill>
                <a:effectLst/>
                <a:latin typeface="Baskerville Old Face" panose="02020602080505020303" pitchFamily="18" charset="0"/>
              </a:rPr>
              <a:t>Continuing </a:t>
            </a:r>
            <a:r>
              <a:rPr lang="en-US" sz="2800" b="0" i="1" dirty="0">
                <a:solidFill>
                  <a:prstClr val="black"/>
                </a:solidFill>
                <a:effectLst/>
                <a:latin typeface="Baskerville Old Face" panose="02020602080505020303" pitchFamily="18" charset="0"/>
              </a:rPr>
              <a:t>Education (CE</a:t>
            </a:r>
            <a:r>
              <a:rPr lang="en-US" sz="2800" b="0" i="1" dirty="0" smtClean="0">
                <a:solidFill>
                  <a:prstClr val="black"/>
                </a:solidFill>
                <a:effectLst/>
                <a:latin typeface="Baskerville Old Face" panose="02020602080505020303" pitchFamily="18" charset="0"/>
              </a:rPr>
              <a:t>)</a:t>
            </a:r>
            <a:endParaRPr lang="en-US" sz="2800" dirty="0">
              <a:latin typeface="Baskerville Old Face" panose="02020602080505020303" pitchFamily="18" charset="0"/>
            </a:endParaRPr>
          </a:p>
        </p:txBody>
      </p:sp>
      <p:sp>
        <p:nvSpPr>
          <p:cNvPr id="4" name="Content Placeholder 3"/>
          <p:cNvSpPr>
            <a:spLocks noGrp="1"/>
          </p:cNvSpPr>
          <p:nvPr>
            <p:ph sz="half" idx="1"/>
          </p:nvPr>
        </p:nvSpPr>
        <p:spPr>
          <a:xfrm>
            <a:off x="413791" y="1666929"/>
            <a:ext cx="8730209" cy="4494020"/>
          </a:xfrm>
        </p:spPr>
        <p:txBody>
          <a:bodyPr>
            <a:noAutofit/>
          </a:bodyPr>
          <a:lstStyle/>
          <a:p>
            <a:pPr marL="0" indent="0">
              <a:buNone/>
            </a:pPr>
            <a:r>
              <a:rPr lang="en-US" sz="2400" dirty="0" smtClean="0">
                <a:latin typeface="Baskerville Old Face" panose="02020602080505020303" pitchFamily="18" charset="0"/>
                <a:cs typeface="Arial"/>
              </a:rPr>
              <a:t>Licensees are required to</a:t>
            </a:r>
            <a:r>
              <a:rPr lang="en-US" sz="2400" dirty="0">
                <a:latin typeface="Baskerville Old Face" panose="02020602080505020303" pitchFamily="18" charset="0"/>
                <a:cs typeface="Arial"/>
              </a:rPr>
              <a:t> </a:t>
            </a:r>
            <a:r>
              <a:rPr lang="en-US" sz="2400" dirty="0" smtClean="0">
                <a:latin typeface="Baskerville Old Face" panose="02020602080505020303" pitchFamily="18" charset="0"/>
                <a:cs typeface="Arial"/>
              </a:rPr>
              <a:t>complete twelve (12) hours of CE before renewing their license every two years</a:t>
            </a:r>
            <a:r>
              <a:rPr lang="en-US" sz="2400" dirty="0">
                <a:latin typeface="Baskerville Old Face" panose="02020602080505020303" pitchFamily="18" charset="0"/>
                <a:cs typeface="Arial"/>
              </a:rPr>
              <a:t> </a:t>
            </a:r>
            <a:r>
              <a:rPr lang="en-US" sz="2400" dirty="0" smtClean="0">
                <a:latin typeface="Baskerville Old Face" panose="02020602080505020303" pitchFamily="18" charset="0"/>
                <a:cs typeface="Arial"/>
              </a:rPr>
              <a:t>in the even</a:t>
            </a:r>
            <a:r>
              <a:rPr lang="en-US" sz="2400" b="1" dirty="0" smtClean="0">
                <a:latin typeface="Baskerville Old Face" panose="02020602080505020303" pitchFamily="18" charset="0"/>
                <a:cs typeface="Arial"/>
              </a:rPr>
              <a:t> </a:t>
            </a:r>
            <a:r>
              <a:rPr lang="en-US" sz="2400" dirty="0" smtClean="0">
                <a:latin typeface="Baskerville Old Face" panose="02020602080505020303" pitchFamily="18" charset="0"/>
                <a:cs typeface="Arial"/>
              </a:rPr>
              <a:t>year.</a:t>
            </a:r>
          </a:p>
          <a:p>
            <a:pPr>
              <a:buFont typeface="Wingdings" panose="05000000000000000000" pitchFamily="2" charset="2"/>
              <a:buChar char="v"/>
            </a:pPr>
            <a:r>
              <a:rPr lang="en-US" sz="2400" dirty="0" smtClean="0">
                <a:latin typeface="Baskerville Old Face" panose="02020602080505020303" pitchFamily="18" charset="0"/>
                <a:cs typeface="Arial"/>
              </a:rPr>
              <a:t> The current requirement is to complete three (3) hours </a:t>
            </a:r>
            <a:r>
              <a:rPr lang="en-US" sz="2400" dirty="0">
                <a:latin typeface="Baskerville Old Face" panose="02020602080505020303" pitchFamily="18" charset="0"/>
                <a:cs typeface="Arial"/>
              </a:rPr>
              <a:t>of </a:t>
            </a:r>
            <a:r>
              <a:rPr lang="en-US" sz="2400" dirty="0" smtClean="0">
                <a:latin typeface="Baskerville Old Face" panose="02020602080505020303" pitchFamily="18" charset="0"/>
                <a:cs typeface="Arial"/>
              </a:rPr>
              <a:t>this mandatory course </a:t>
            </a:r>
            <a:r>
              <a:rPr lang="en-US" sz="2400" i="1" dirty="0" smtClean="0">
                <a:latin typeface="Baskerville Old Face" panose="02020602080505020303" pitchFamily="18" charset="0"/>
                <a:cs typeface="Arial"/>
              </a:rPr>
              <a:t>“Connecticut </a:t>
            </a:r>
            <a:r>
              <a:rPr lang="en-US" sz="2400" i="1" dirty="0">
                <a:latin typeface="Baskerville Old Face" panose="02020602080505020303" pitchFamily="18" charset="0"/>
                <a:cs typeface="Arial"/>
              </a:rPr>
              <a:t>Real Estate </a:t>
            </a:r>
            <a:r>
              <a:rPr lang="en-US" sz="2400" i="1" dirty="0" smtClean="0">
                <a:latin typeface="Baskerville Old Face" panose="02020602080505020303" pitchFamily="18" charset="0"/>
                <a:cs typeface="Arial"/>
              </a:rPr>
              <a:t>Legal </a:t>
            </a:r>
            <a:r>
              <a:rPr lang="en-US" sz="2400" i="1" dirty="0">
                <a:latin typeface="Baskerville Old Face" panose="02020602080505020303" pitchFamily="18" charset="0"/>
                <a:cs typeface="Arial"/>
              </a:rPr>
              <a:t>Review and </a:t>
            </a:r>
            <a:r>
              <a:rPr lang="en-US" sz="2400" i="1" dirty="0" smtClean="0">
                <a:latin typeface="Baskerville Old Face" panose="02020602080505020303" pitchFamily="18" charset="0"/>
                <a:cs typeface="Arial"/>
              </a:rPr>
              <a:t>Update” </a:t>
            </a:r>
            <a:r>
              <a:rPr lang="en-US" sz="2400" dirty="0" smtClean="0">
                <a:latin typeface="Baskerville Old Face" panose="02020602080505020303" pitchFamily="18" charset="0"/>
                <a:cs typeface="Arial"/>
              </a:rPr>
              <a:t>plus </a:t>
            </a:r>
            <a:r>
              <a:rPr lang="en-US" sz="2400" dirty="0">
                <a:latin typeface="Baskerville Old Face" panose="02020602080505020303" pitchFamily="18" charset="0"/>
                <a:cs typeface="Arial"/>
              </a:rPr>
              <a:t>n</a:t>
            </a:r>
            <a:r>
              <a:rPr lang="en-US" sz="2400" dirty="0" smtClean="0">
                <a:latin typeface="Baskerville Old Face" panose="02020602080505020303" pitchFamily="18" charset="0"/>
                <a:cs typeface="Arial"/>
              </a:rPr>
              <a:t>ine (9) hours of real estate elective courses.</a:t>
            </a:r>
          </a:p>
          <a:p>
            <a:pPr marL="0" indent="0">
              <a:buNone/>
            </a:pPr>
            <a:r>
              <a:rPr lang="en-US" sz="2400" b="1" dirty="0" smtClean="0">
                <a:latin typeface="Baskerville Old Face" panose="02020602080505020303" pitchFamily="18" charset="0"/>
                <a:cs typeface="Arial"/>
              </a:rPr>
              <a:t>	</a:t>
            </a:r>
            <a:r>
              <a:rPr lang="en-US" sz="2400" dirty="0" smtClean="0">
                <a:latin typeface="Baskerville Old Face" panose="02020602080505020303" pitchFamily="18" charset="0"/>
                <a:cs typeface="Arial"/>
              </a:rPr>
              <a:t>OR</a:t>
            </a:r>
          </a:p>
          <a:p>
            <a:pPr>
              <a:spcBef>
                <a:spcPts val="0"/>
              </a:spcBef>
              <a:buFont typeface="Wingdings" panose="05000000000000000000" pitchFamily="2" charset="2"/>
              <a:buChar char="v"/>
            </a:pPr>
            <a:r>
              <a:rPr lang="en-US" sz="2400" dirty="0" smtClean="0">
                <a:latin typeface="Baskerville Old Face" panose="02020602080505020303" pitchFamily="18" charset="0"/>
                <a:cs typeface="Arial"/>
              </a:rPr>
              <a:t> pass the 40-question Connecticut</a:t>
            </a:r>
          </a:p>
          <a:p>
            <a:pPr marL="0" indent="0">
              <a:spcBef>
                <a:spcPts val="0"/>
              </a:spcBef>
              <a:buNone/>
            </a:pPr>
            <a:r>
              <a:rPr lang="en-US" sz="2400" dirty="0" smtClean="0">
                <a:latin typeface="Baskerville Old Face" panose="02020602080505020303" pitchFamily="18" charset="0"/>
                <a:cs typeface="Arial"/>
              </a:rPr>
              <a:t>   Continuing Education Examination.</a:t>
            </a:r>
          </a:p>
          <a:p>
            <a:pPr marL="0" indent="0">
              <a:buNone/>
            </a:pPr>
            <a:endParaRPr lang="en-US" sz="2400" dirty="0">
              <a:latin typeface="Baskerville Old Face" panose="02020602080505020303" pitchFamily="18" charset="0"/>
              <a:cs typeface="Arial"/>
            </a:endParaRPr>
          </a:p>
          <a:p>
            <a:pPr marL="0" indent="0">
              <a:buNone/>
            </a:pPr>
            <a:endParaRPr lang="en-US" sz="2400" dirty="0">
              <a:latin typeface="Arial"/>
              <a:cs typeface="Arial"/>
            </a:endParaRPr>
          </a:p>
        </p:txBody>
      </p:sp>
      <p:sp>
        <p:nvSpPr>
          <p:cNvPr id="6" name="Slide Number Placeholder 5"/>
          <p:cNvSpPr>
            <a:spLocks noGrp="1"/>
          </p:cNvSpPr>
          <p:nvPr>
            <p:ph type="sldNum" sz="quarter" idx="12"/>
          </p:nvPr>
        </p:nvSpPr>
        <p:spPr>
          <a:xfrm>
            <a:off x="8077200" y="6208463"/>
            <a:ext cx="609600" cy="396877"/>
          </a:xfrm>
        </p:spPr>
        <p:txBody>
          <a:bodyPr/>
          <a:lstStyle/>
          <a:p>
            <a:fld id="{DC292CF3-1079-440B-B83F-1896992D8912}" type="slidenum">
              <a:rPr lang="en-US" sz="2000" smtClean="0">
                <a:solidFill>
                  <a:schemeClr val="tx1"/>
                </a:solidFill>
                <a:latin typeface="Baskerville Old Face" panose="02020602080505020303" pitchFamily="18" charset="0"/>
              </a:rPr>
              <a:pPr/>
              <a:t>46</a:t>
            </a:fld>
            <a:endParaRPr lang="en-US" sz="2000" dirty="0">
              <a:solidFill>
                <a:schemeClr val="tx1"/>
              </a:solidFill>
              <a:latin typeface="Baskerville Old Face" panose="02020602080505020303" pitchFamily="18" charset="0"/>
            </a:endParaRPr>
          </a:p>
        </p:txBody>
      </p:sp>
      <p:sp>
        <p:nvSpPr>
          <p:cNvPr id="10" name="Rectangle 9"/>
          <p:cNvSpPr/>
          <p:nvPr/>
        </p:nvSpPr>
        <p:spPr>
          <a:xfrm>
            <a:off x="3429000" y="6205230"/>
            <a:ext cx="2069798" cy="400110"/>
          </a:xfrm>
          <a:prstGeom prst="rect">
            <a:avLst/>
          </a:prstGeom>
        </p:spPr>
        <p:txBody>
          <a:bodyPr wrap="none">
            <a:spAutoFit/>
          </a:bodyPr>
          <a:lstStyle/>
          <a:p>
            <a:pPr algn="ctr" fontAlgn="auto">
              <a:spcBef>
                <a:spcPts val="0"/>
              </a:spcBef>
              <a:spcAft>
                <a:spcPts val="0"/>
              </a:spcAft>
            </a:pPr>
            <a:r>
              <a:rPr lang="en-US" sz="2000" dirty="0">
                <a:latin typeface="Baskerville Old Face" panose="02020602080505020303" pitchFamily="18" charset="0"/>
              </a:rPr>
              <a:t>CT 2014-2016 CE</a:t>
            </a:r>
          </a:p>
        </p:txBody>
      </p:sp>
      <p:pic>
        <p:nvPicPr>
          <p:cNvPr id="7"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099"/>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171157"/>
            <a:ext cx="2590800" cy="2015918"/>
          </a:xfrm>
          <a:prstGeom prst="rect">
            <a:avLst/>
          </a:prstGeom>
        </p:spPr>
      </p:pic>
    </p:spTree>
    <p:extLst>
      <p:ext uri="{BB962C8B-B14F-4D97-AF65-F5344CB8AC3E}">
        <p14:creationId xmlns:p14="http://schemas.microsoft.com/office/powerpoint/2010/main" val="911084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85138" cy="685800"/>
          </a:xfrm>
        </p:spPr>
        <p:txBody>
          <a:bodyPr>
            <a:noAutofit/>
          </a:bodyPr>
          <a:lstStyle/>
          <a:p>
            <a:r>
              <a:rPr lang="en-US" sz="3200" b="0" i="1" dirty="0">
                <a:solidFill>
                  <a:prstClr val="black"/>
                </a:solidFill>
                <a:effectLst/>
                <a:latin typeface="Baskerville Old Face" panose="02020602080505020303" pitchFamily="18" charset="0"/>
              </a:rPr>
              <a:t>Continuing </a:t>
            </a:r>
            <a:r>
              <a:rPr lang="en-US" sz="3200" b="0" i="1" dirty="0" smtClean="0">
                <a:solidFill>
                  <a:prstClr val="black"/>
                </a:solidFill>
                <a:effectLst/>
                <a:latin typeface="Baskerville Old Face" panose="02020602080505020303" pitchFamily="18" charset="0"/>
              </a:rPr>
              <a:t>Education Deadlines </a:t>
            </a:r>
            <a:endParaRPr lang="en-US" sz="3200" dirty="0">
              <a:latin typeface="Baskerville Old Face" panose="02020602080505020303" pitchFamily="18" charset="0"/>
            </a:endParaRPr>
          </a:p>
        </p:txBody>
      </p:sp>
      <p:sp>
        <p:nvSpPr>
          <p:cNvPr id="4" name="Content Placeholder 3"/>
          <p:cNvSpPr>
            <a:spLocks noGrp="1"/>
          </p:cNvSpPr>
          <p:nvPr>
            <p:ph sz="half" idx="1"/>
          </p:nvPr>
        </p:nvSpPr>
        <p:spPr>
          <a:xfrm>
            <a:off x="206707" y="2085975"/>
            <a:ext cx="8923750" cy="3937602"/>
          </a:xfrm>
        </p:spPr>
        <p:txBody>
          <a:bodyPr>
            <a:normAutofit fontScale="25000" lnSpcReduction="20000"/>
          </a:bodyPr>
          <a:lstStyle/>
          <a:p>
            <a:pPr>
              <a:lnSpc>
                <a:spcPct val="120000"/>
              </a:lnSpc>
              <a:spcBef>
                <a:spcPts val="0"/>
              </a:spcBef>
              <a:buFont typeface="Wingdings" panose="05000000000000000000" pitchFamily="2" charset="2"/>
              <a:buChar char="ü"/>
            </a:pPr>
            <a:r>
              <a:rPr lang="en-US" sz="9600" dirty="0" smtClean="0">
                <a:latin typeface="Baskerville Old Face" panose="02020602080505020303" pitchFamily="18" charset="0"/>
                <a:cs typeface="Arial" panose="020B0604020202020204" pitchFamily="34" charset="0"/>
              </a:rPr>
              <a:t>CE must be completed prior to the license renewal date</a:t>
            </a:r>
            <a:r>
              <a:rPr lang="en-US" sz="9600" dirty="0">
                <a:latin typeface="Baskerville Old Face" panose="02020602080505020303" pitchFamily="18" charset="0"/>
                <a:cs typeface="Arial" panose="020B0604020202020204" pitchFamily="34" charset="0"/>
              </a:rPr>
              <a:t> </a:t>
            </a:r>
            <a:r>
              <a:rPr lang="en-US" sz="9600" dirty="0" smtClean="0">
                <a:latin typeface="Baskerville Old Face" panose="02020602080505020303" pitchFamily="18" charset="0"/>
                <a:cs typeface="Arial" panose="020B0604020202020204" pitchFamily="34" charset="0"/>
              </a:rPr>
              <a:t>of:	</a:t>
            </a:r>
          </a:p>
          <a:p>
            <a:pPr marL="0" indent="0">
              <a:lnSpc>
                <a:spcPct val="120000"/>
              </a:lnSpc>
              <a:spcBef>
                <a:spcPts val="0"/>
              </a:spcBef>
              <a:buNone/>
            </a:pPr>
            <a:r>
              <a:rPr lang="en-US" sz="9600" dirty="0" smtClean="0">
                <a:latin typeface="Baskerville Old Face" panose="02020602080505020303" pitchFamily="18" charset="0"/>
                <a:cs typeface="Arial" panose="020B0604020202020204" pitchFamily="34" charset="0"/>
              </a:rPr>
              <a:t>	</a:t>
            </a:r>
            <a:r>
              <a:rPr lang="en-US" sz="11200" i="1" u="sng" dirty="0" smtClean="0">
                <a:latin typeface="Baskerville Old Face" panose="02020602080505020303" pitchFamily="18" charset="0"/>
                <a:cs typeface="Arial" panose="020B0604020202020204" pitchFamily="34" charset="0"/>
              </a:rPr>
              <a:t>March 31 for Brokers and May 31 for Salespersons</a:t>
            </a:r>
          </a:p>
          <a:p>
            <a:pPr>
              <a:lnSpc>
                <a:spcPct val="120000"/>
              </a:lnSpc>
              <a:buFont typeface="Wingdings" panose="05000000000000000000" pitchFamily="2" charset="2"/>
              <a:buChar char="ü"/>
            </a:pPr>
            <a:r>
              <a:rPr lang="en-US" sz="9600" dirty="0" smtClean="0">
                <a:latin typeface="Baskerville Old Face" panose="02020602080505020303" pitchFamily="18" charset="0"/>
                <a:cs typeface="Arial" panose="020B0604020202020204" pitchFamily="34" charset="0"/>
              </a:rPr>
              <a:t>Real </a:t>
            </a:r>
            <a:r>
              <a:rPr lang="en-US" sz="9600" dirty="0">
                <a:latin typeface="Baskerville Old Face" panose="02020602080505020303" pitchFamily="18" charset="0"/>
                <a:cs typeface="Arial" panose="020B0604020202020204" pitchFamily="34" charset="0"/>
              </a:rPr>
              <a:t>estate schools are required to report CE attendance rosters to </a:t>
            </a:r>
            <a:r>
              <a:rPr lang="en-US" sz="9600" dirty="0" smtClean="0">
                <a:latin typeface="Baskerville Old Face" panose="02020602080505020303" pitchFamily="18" charset="0"/>
                <a:cs typeface="Arial" panose="020B0604020202020204" pitchFamily="34" charset="0"/>
              </a:rPr>
              <a:t>PSI within 30 days of completion of the course, and provide a certificate of completion to the licensees.</a:t>
            </a:r>
          </a:p>
          <a:p>
            <a:pPr>
              <a:lnSpc>
                <a:spcPct val="120000"/>
              </a:lnSpc>
              <a:buFont typeface="Wingdings" panose="05000000000000000000" pitchFamily="2" charset="2"/>
              <a:buChar char="ü"/>
            </a:pPr>
            <a:r>
              <a:rPr lang="en-US" sz="9600" dirty="0" smtClean="0">
                <a:latin typeface="Baskerville Old Face" panose="02020602080505020303" pitchFamily="18" charset="0"/>
                <a:cs typeface="Arial" panose="020B0604020202020204" pitchFamily="34" charset="0"/>
              </a:rPr>
              <a:t>The Department of Consumer Protection </a:t>
            </a:r>
            <a:r>
              <a:rPr lang="en-US" sz="9600" dirty="0">
                <a:latin typeface="Baskerville Old Face" panose="02020602080505020303" pitchFamily="18" charset="0"/>
                <a:cs typeface="Arial" panose="020B0604020202020204" pitchFamily="34" charset="0"/>
              </a:rPr>
              <a:t>does </a:t>
            </a:r>
            <a:r>
              <a:rPr lang="en-US" sz="9600" b="1" u="sng" dirty="0" smtClean="0">
                <a:latin typeface="Baskerville Old Face" panose="02020602080505020303" pitchFamily="18" charset="0"/>
                <a:cs typeface="Arial" panose="020B0604020202020204" pitchFamily="34" charset="0"/>
              </a:rPr>
              <a:t>NOT</a:t>
            </a:r>
            <a:r>
              <a:rPr lang="en-US" sz="9600" dirty="0" smtClean="0">
                <a:latin typeface="Baskerville Old Face" panose="02020602080505020303" pitchFamily="18" charset="0"/>
                <a:cs typeface="Arial" panose="020B0604020202020204" pitchFamily="34" charset="0"/>
              </a:rPr>
              <a:t> </a:t>
            </a:r>
            <a:r>
              <a:rPr lang="en-US" sz="9600" dirty="0">
                <a:latin typeface="Baskerville Old Face" panose="02020602080505020303" pitchFamily="18" charset="0"/>
                <a:cs typeface="Arial" panose="020B0604020202020204" pitchFamily="34" charset="0"/>
              </a:rPr>
              <a:t>maintain </a:t>
            </a:r>
            <a:r>
              <a:rPr lang="en-US" sz="9600" dirty="0" smtClean="0">
                <a:latin typeface="Baskerville Old Face" panose="02020602080505020303" pitchFamily="18" charset="0"/>
                <a:cs typeface="Arial" panose="020B0604020202020204" pitchFamily="34" charset="0"/>
              </a:rPr>
              <a:t>Continuing Education </a:t>
            </a:r>
            <a:r>
              <a:rPr lang="en-US" sz="9600" dirty="0">
                <a:latin typeface="Baskerville Old Face" panose="02020602080505020303" pitchFamily="18" charset="0"/>
                <a:cs typeface="Arial" panose="020B0604020202020204" pitchFamily="34" charset="0"/>
              </a:rPr>
              <a:t>records for </a:t>
            </a:r>
            <a:r>
              <a:rPr lang="en-US" sz="9600" dirty="0" smtClean="0">
                <a:latin typeface="Baskerville Old Face" panose="02020602080505020303" pitchFamily="18" charset="0"/>
                <a:cs typeface="Arial" panose="020B0604020202020204" pitchFamily="34" charset="0"/>
              </a:rPr>
              <a:t>licensees.</a:t>
            </a:r>
          </a:p>
          <a:p>
            <a:pPr marL="0" indent="0">
              <a:lnSpc>
                <a:spcPct val="120000"/>
              </a:lnSpc>
              <a:buNone/>
            </a:pPr>
            <a:endParaRPr lang="en-US" sz="9600" dirty="0">
              <a:latin typeface="Baskerville Old Face" panose="02020602080505020303" pitchFamily="18" charset="0"/>
              <a:cs typeface="Arial" panose="020B0604020202020204" pitchFamily="34" charset="0"/>
            </a:endParaRPr>
          </a:p>
          <a:p>
            <a:pPr marL="0" indent="0" fontAlgn="base">
              <a:lnSpc>
                <a:spcPct val="170000"/>
              </a:lnSpc>
              <a:spcBef>
                <a:spcPct val="0"/>
              </a:spcBef>
              <a:spcAft>
                <a:spcPct val="0"/>
              </a:spcAft>
              <a:buNone/>
            </a:pPr>
            <a:r>
              <a:rPr lang="en-US" sz="8000" i="1" dirty="0">
                <a:solidFill>
                  <a:schemeClr val="tx1">
                    <a:lumMod val="85000"/>
                    <a:lumOff val="15000"/>
                  </a:schemeClr>
                </a:solidFill>
                <a:latin typeface="Baskerville Old Face" panose="02020602080505020303" pitchFamily="18" charset="0"/>
              </a:rPr>
              <a:t> </a:t>
            </a:r>
            <a:r>
              <a:rPr lang="en-US" sz="8000" i="1" dirty="0" smtClean="0">
                <a:solidFill>
                  <a:schemeClr val="tx1">
                    <a:lumMod val="85000"/>
                    <a:lumOff val="15000"/>
                  </a:schemeClr>
                </a:solidFill>
                <a:latin typeface="Baskerville Old Face" panose="02020602080505020303" pitchFamily="18" charset="0"/>
              </a:rPr>
              <a:t>  CGS §20-319(b</a:t>
            </a:r>
            <a:r>
              <a:rPr lang="en-US" sz="8000" i="1" dirty="0">
                <a:solidFill>
                  <a:schemeClr val="tx1">
                    <a:lumMod val="85000"/>
                    <a:lumOff val="15000"/>
                  </a:schemeClr>
                </a:solidFill>
                <a:latin typeface="Baskerville Old Face" panose="02020602080505020303" pitchFamily="18" charset="0"/>
              </a:rPr>
              <a:t>)</a:t>
            </a:r>
            <a:endParaRPr lang="en-US" sz="8000" dirty="0">
              <a:solidFill>
                <a:schemeClr val="tx1">
                  <a:lumMod val="85000"/>
                  <a:lumOff val="15000"/>
                </a:schemeClr>
              </a:solidFill>
              <a:latin typeface="Baskerville Old Face" panose="02020602080505020303" pitchFamily="18" charset="0"/>
            </a:endParaRPr>
          </a:p>
          <a:p>
            <a:pPr marL="0" indent="0">
              <a:lnSpc>
                <a:spcPct val="170000"/>
              </a:lnSpc>
              <a:buNone/>
            </a:pPr>
            <a:endParaRPr lang="en-US" dirty="0"/>
          </a:p>
        </p:txBody>
      </p:sp>
      <p:sp>
        <p:nvSpPr>
          <p:cNvPr id="6" name="Slide Number Placeholder 5"/>
          <p:cNvSpPr>
            <a:spLocks noGrp="1"/>
          </p:cNvSpPr>
          <p:nvPr>
            <p:ph type="sldNum" sz="quarter" idx="12"/>
          </p:nvPr>
        </p:nvSpPr>
        <p:spPr>
          <a:xfrm>
            <a:off x="6553200" y="6297418"/>
            <a:ext cx="2133600" cy="365125"/>
          </a:xfrm>
        </p:spPr>
        <p:txBody>
          <a:bodyPr/>
          <a:lstStyle/>
          <a:p>
            <a:fld id="{DC292CF3-1079-440B-B83F-1896992D8912}" type="slidenum">
              <a:rPr lang="en-US" sz="2000" smtClean="0">
                <a:solidFill>
                  <a:schemeClr val="tx1"/>
                </a:solidFill>
                <a:latin typeface="Baskerville Old Face" panose="02020602080505020303" pitchFamily="18" charset="0"/>
              </a:rPr>
              <a:pPr/>
              <a:t>47</a:t>
            </a:fld>
            <a:endParaRPr lang="en-US" sz="2000" dirty="0">
              <a:solidFill>
                <a:schemeClr val="tx1"/>
              </a:solidFill>
              <a:latin typeface="Baskerville Old Face" panose="02020602080505020303" pitchFamily="18" charset="0"/>
            </a:endParaRPr>
          </a:p>
        </p:txBody>
      </p:sp>
      <p:sp>
        <p:nvSpPr>
          <p:cNvPr id="10" name="Rectangle 9"/>
          <p:cNvSpPr/>
          <p:nvPr/>
        </p:nvSpPr>
        <p:spPr>
          <a:xfrm>
            <a:off x="3633684" y="6297418"/>
            <a:ext cx="2069797" cy="400110"/>
          </a:xfrm>
          <a:prstGeom prst="rect">
            <a:avLst/>
          </a:prstGeom>
        </p:spPr>
        <p:txBody>
          <a:bodyPr wrap="none">
            <a:spAutoFit/>
          </a:bodyPr>
          <a:lstStyle/>
          <a:p>
            <a:pPr algn="ctr"/>
            <a:r>
              <a:rPr lang="en-US" sz="2000" dirty="0">
                <a:latin typeface="Baskerville Old Face" panose="02020602080505020303" pitchFamily="18" charset="0"/>
              </a:rPr>
              <a:t>CT 2014-2016 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14400" cy="1933575"/>
          </a:xfrm>
          <a:prstGeom prst="rect">
            <a:avLst/>
          </a:prstGeom>
        </p:spPr>
      </p:pic>
    </p:spTree>
    <p:extLst>
      <p:ext uri="{BB962C8B-B14F-4D97-AF65-F5344CB8AC3E}">
        <p14:creationId xmlns:p14="http://schemas.microsoft.com/office/powerpoint/2010/main" val="3886386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49" y="152400"/>
            <a:ext cx="7379006" cy="685800"/>
          </a:xfrm>
        </p:spPr>
        <p:txBody>
          <a:bodyPr>
            <a:noAutofit/>
          </a:bodyPr>
          <a:lstStyle/>
          <a:p>
            <a:r>
              <a:rPr lang="en-US" sz="3200" b="0" i="1" dirty="0">
                <a:solidFill>
                  <a:prstClr val="black"/>
                </a:solidFill>
                <a:effectLst/>
                <a:latin typeface="Baskerville Old Face" panose="02020602080505020303" pitchFamily="18" charset="0"/>
              </a:rPr>
              <a:t>Continuing Education </a:t>
            </a:r>
            <a:r>
              <a:rPr lang="en-US" sz="3200" b="0" i="1" dirty="0" smtClean="0">
                <a:solidFill>
                  <a:prstClr val="black"/>
                </a:solidFill>
                <a:effectLst/>
                <a:latin typeface="Baskerville Old Face" panose="02020602080505020303" pitchFamily="18" charset="0"/>
              </a:rPr>
              <a:t>Certificates</a:t>
            </a:r>
            <a:endParaRPr lang="en-US" sz="3200" dirty="0">
              <a:latin typeface="Baskerville Old Face" panose="02020602080505020303" pitchFamily="18" charset="0"/>
            </a:endParaRPr>
          </a:p>
        </p:txBody>
      </p:sp>
      <p:sp>
        <p:nvSpPr>
          <p:cNvPr id="4" name="Content Placeholder 3"/>
          <p:cNvSpPr>
            <a:spLocks noGrp="1"/>
          </p:cNvSpPr>
          <p:nvPr>
            <p:ph sz="half" idx="1"/>
          </p:nvPr>
        </p:nvSpPr>
        <p:spPr>
          <a:xfrm>
            <a:off x="838200" y="1925554"/>
            <a:ext cx="7848600" cy="3256046"/>
          </a:xfrm>
        </p:spPr>
        <p:txBody>
          <a:bodyPr>
            <a:noAutofit/>
          </a:bodyPr>
          <a:lstStyle/>
          <a:p>
            <a:pPr marL="0" indent="0">
              <a:lnSpc>
                <a:spcPct val="170000"/>
              </a:lnSpc>
              <a:buNone/>
            </a:pPr>
            <a:r>
              <a:rPr lang="en-US" sz="2400" dirty="0" smtClean="0">
                <a:latin typeface="Baskerville Old Face" panose="02020602080505020303" pitchFamily="18" charset="0"/>
                <a:cs typeface="Arial" panose="020B0604020202020204" pitchFamily="34" charset="0"/>
              </a:rPr>
              <a:t>Real estate licensees are responsible for keeping copies of continuing education certificates to prove compliance with requirements.</a:t>
            </a:r>
          </a:p>
          <a:p>
            <a:pPr marL="0" indent="0">
              <a:lnSpc>
                <a:spcPct val="170000"/>
              </a:lnSpc>
              <a:buNone/>
            </a:pPr>
            <a:r>
              <a:rPr lang="en-US" sz="2400" dirty="0" smtClean="0">
                <a:latin typeface="Baskerville Old Face" panose="02020602080505020303" pitchFamily="18" charset="0"/>
                <a:cs typeface="Arial" panose="020B0604020202020204" pitchFamily="34" charset="0"/>
              </a:rPr>
              <a:t>Proof </a:t>
            </a:r>
            <a:r>
              <a:rPr lang="en-US" sz="2400" dirty="0">
                <a:latin typeface="Baskerville Old Face" panose="02020602080505020303" pitchFamily="18" charset="0"/>
                <a:cs typeface="Arial" panose="020B0604020202020204" pitchFamily="34" charset="0"/>
              </a:rPr>
              <a:t>of compliance </a:t>
            </a:r>
            <a:r>
              <a:rPr lang="en-US" sz="2400" dirty="0" smtClean="0">
                <a:latin typeface="Baskerville Old Face" panose="02020602080505020303" pitchFamily="18" charset="0"/>
                <a:cs typeface="Arial" panose="020B0604020202020204" pitchFamily="34" charset="0"/>
              </a:rPr>
              <a:t>should be </a:t>
            </a:r>
            <a:r>
              <a:rPr lang="en-US" sz="2400" dirty="0">
                <a:latin typeface="Baskerville Old Face" panose="02020602080505020303" pitchFamily="18" charset="0"/>
                <a:cs typeface="Arial" panose="020B0604020202020204" pitchFamily="34" charset="0"/>
              </a:rPr>
              <a:t>submitted to the Real Estate Commission </a:t>
            </a:r>
            <a:r>
              <a:rPr lang="en-US" sz="2400" b="1" u="sng" dirty="0" smtClean="0">
                <a:latin typeface="Baskerville Old Face" panose="02020602080505020303" pitchFamily="18" charset="0"/>
                <a:cs typeface="Arial" panose="020B0604020202020204" pitchFamily="34" charset="0"/>
              </a:rPr>
              <a:t>ONLY</a:t>
            </a:r>
            <a:r>
              <a:rPr lang="en-US" sz="2400" dirty="0" smtClean="0">
                <a:latin typeface="Baskerville Old Face" panose="02020602080505020303" pitchFamily="18" charset="0"/>
                <a:cs typeface="Arial" panose="020B0604020202020204" pitchFamily="34" charset="0"/>
              </a:rPr>
              <a:t> </a:t>
            </a:r>
            <a:r>
              <a:rPr lang="en-US" sz="2400" dirty="0">
                <a:latin typeface="Baskerville Old Face" panose="02020602080505020303" pitchFamily="18" charset="0"/>
                <a:cs typeface="Arial" panose="020B0604020202020204" pitchFamily="34" charset="0"/>
              </a:rPr>
              <a:t>in response to an audit.</a:t>
            </a:r>
          </a:p>
          <a:p>
            <a:pPr marL="0" indent="0">
              <a:lnSpc>
                <a:spcPct val="170000"/>
              </a:lnSpc>
              <a:buNone/>
            </a:pPr>
            <a:endParaRPr lang="en-US" sz="2400" dirty="0">
              <a:latin typeface="Arial" panose="020B0604020202020204" pitchFamily="34" charset="0"/>
              <a:cs typeface="Arial" panose="020B0604020202020204" pitchFamily="34" charset="0"/>
            </a:endParaRPr>
          </a:p>
          <a:p>
            <a:pPr marL="0" indent="0">
              <a:lnSpc>
                <a:spcPct val="170000"/>
              </a:lnSpc>
              <a:buNone/>
            </a:pPr>
            <a:endParaRPr lang="en-US" sz="2400" dirty="0"/>
          </a:p>
        </p:txBody>
      </p:sp>
      <p:sp>
        <p:nvSpPr>
          <p:cNvPr id="6" name="Slide Number Placeholder 5"/>
          <p:cNvSpPr>
            <a:spLocks noGrp="1"/>
          </p:cNvSpPr>
          <p:nvPr>
            <p:ph type="sldNum" sz="quarter" idx="12"/>
          </p:nvPr>
        </p:nvSpPr>
        <p:spPr>
          <a:xfrm>
            <a:off x="7936355" y="6202261"/>
            <a:ext cx="533400" cy="452523"/>
          </a:xfrm>
        </p:spPr>
        <p:txBody>
          <a:bodyPr/>
          <a:lstStyle/>
          <a:p>
            <a:fld id="{DC292CF3-1079-440B-B83F-1896992D8912}" type="slidenum">
              <a:rPr lang="en-US" sz="2000" smtClean="0">
                <a:solidFill>
                  <a:schemeClr val="tx1"/>
                </a:solidFill>
                <a:latin typeface="Baskerville Old Face" panose="02020602080505020303" pitchFamily="18" charset="0"/>
              </a:rPr>
              <a:pPr/>
              <a:t>48</a:t>
            </a:fld>
            <a:endParaRPr lang="en-US" sz="2000" dirty="0">
              <a:solidFill>
                <a:schemeClr val="tx1"/>
              </a:solidFill>
              <a:latin typeface="Baskerville Old Face" panose="02020602080505020303" pitchFamily="18" charset="0"/>
            </a:endParaRPr>
          </a:p>
        </p:txBody>
      </p:sp>
      <p:sp>
        <p:nvSpPr>
          <p:cNvPr id="10" name="Rectangle 9"/>
          <p:cNvSpPr/>
          <p:nvPr/>
        </p:nvSpPr>
        <p:spPr>
          <a:xfrm>
            <a:off x="3394892" y="6255891"/>
            <a:ext cx="2069798" cy="400110"/>
          </a:xfrm>
          <a:prstGeom prst="rect">
            <a:avLst/>
          </a:prstGeom>
        </p:spPr>
        <p:txBody>
          <a:bodyPr wrap="none">
            <a:spAutoFit/>
          </a:bodyPr>
          <a:lstStyle/>
          <a:p>
            <a:pPr algn="ctr"/>
            <a:r>
              <a:rPr lang="en-US" sz="2000" dirty="0">
                <a:latin typeface="Baskerville Old Face" panose="02020602080505020303" pitchFamily="18" charset="0"/>
              </a:rPr>
              <a:t>CT 2014-2016 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914400" cy="1933575"/>
          </a:xfrm>
          <a:prstGeom prst="rect">
            <a:avLst/>
          </a:prstGeom>
        </p:spPr>
      </p:pic>
    </p:spTree>
    <p:extLst>
      <p:ext uri="{BB962C8B-B14F-4D97-AF65-F5344CB8AC3E}">
        <p14:creationId xmlns:p14="http://schemas.microsoft.com/office/powerpoint/2010/main" val="945501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14" y="102040"/>
            <a:ext cx="8151986" cy="685800"/>
          </a:xfrm>
        </p:spPr>
        <p:txBody>
          <a:bodyPr>
            <a:noAutofit/>
          </a:bodyPr>
          <a:lstStyle/>
          <a:p>
            <a:r>
              <a:rPr lang="en-US" sz="3200" b="0" i="1" dirty="0" smtClean="0">
                <a:solidFill>
                  <a:prstClr val="black"/>
                </a:solidFill>
                <a:effectLst/>
                <a:latin typeface="Baskerville Old Face" panose="02020602080505020303" pitchFamily="18" charset="0"/>
              </a:rPr>
              <a:t>May CE </a:t>
            </a:r>
            <a:r>
              <a:rPr lang="en-US" sz="3200" b="0" i="1" dirty="0">
                <a:solidFill>
                  <a:prstClr val="black"/>
                </a:solidFill>
                <a:effectLst/>
                <a:latin typeface="Baskerville Old Face" panose="02020602080505020303" pitchFamily="18" charset="0"/>
              </a:rPr>
              <a:t>c</a:t>
            </a:r>
            <a:r>
              <a:rPr lang="en-US" sz="3200" b="0" i="1" dirty="0" smtClean="0">
                <a:solidFill>
                  <a:prstClr val="black"/>
                </a:solidFill>
                <a:effectLst/>
                <a:latin typeface="Baskerville Old Face" panose="02020602080505020303" pitchFamily="18" charset="0"/>
              </a:rPr>
              <a:t>ourses be held in a broker’s office?</a:t>
            </a:r>
            <a:endParaRPr lang="en-US" sz="3200" dirty="0">
              <a:latin typeface="Baskerville Old Face" panose="02020602080505020303" pitchFamily="18" charset="0"/>
            </a:endParaRPr>
          </a:p>
        </p:txBody>
      </p:sp>
      <p:sp>
        <p:nvSpPr>
          <p:cNvPr id="4" name="Content Placeholder 3"/>
          <p:cNvSpPr>
            <a:spLocks noGrp="1"/>
          </p:cNvSpPr>
          <p:nvPr>
            <p:ph sz="half" idx="1"/>
          </p:nvPr>
        </p:nvSpPr>
        <p:spPr>
          <a:xfrm>
            <a:off x="567471" y="1655957"/>
            <a:ext cx="7814529" cy="3830443"/>
          </a:xfrm>
        </p:spPr>
        <p:txBody>
          <a:bodyPr>
            <a:noAutofit/>
          </a:bodyPr>
          <a:lstStyle/>
          <a:p>
            <a:pPr marL="0" indent="0">
              <a:buNone/>
            </a:pPr>
            <a:endParaRPr lang="en-US" sz="2400" dirty="0">
              <a:latin typeface="Arial"/>
              <a:cs typeface="Arial"/>
            </a:endParaRPr>
          </a:p>
          <a:p>
            <a:pPr marL="0" indent="0">
              <a:lnSpc>
                <a:spcPct val="150000"/>
              </a:lnSpc>
              <a:buNone/>
            </a:pPr>
            <a:r>
              <a:rPr lang="en-US" sz="2800" dirty="0" smtClean="0">
                <a:latin typeface="Baskerville Old Face" panose="02020602080505020303" pitchFamily="18" charset="0"/>
                <a:cs typeface="Arial"/>
              </a:rPr>
              <a:t>Continuing education courses cannot be taught in a real estate or appraisal office.  </a:t>
            </a:r>
            <a:r>
              <a:rPr lang="en-US" sz="2800" dirty="0">
                <a:latin typeface="Baskerville Old Face" panose="02020602080505020303" pitchFamily="18" charset="0"/>
                <a:cs typeface="Arial"/>
              </a:rPr>
              <a:t>T</a:t>
            </a:r>
            <a:r>
              <a:rPr lang="en-US" sz="2800" dirty="0" smtClean="0">
                <a:latin typeface="Baskerville Old Face" panose="02020602080505020303" pitchFamily="18" charset="0"/>
                <a:cs typeface="Arial"/>
              </a:rPr>
              <a:t>here must be a separate entrance, leading to a separate room, where the course will be taught.</a:t>
            </a:r>
          </a:p>
          <a:p>
            <a:pPr marL="0" indent="0">
              <a:buNone/>
            </a:pPr>
            <a:endParaRPr lang="en-US" sz="2400" dirty="0">
              <a:latin typeface="Arial"/>
              <a:cs typeface="Arial"/>
            </a:endParaRPr>
          </a:p>
        </p:txBody>
      </p:sp>
      <p:sp>
        <p:nvSpPr>
          <p:cNvPr id="6" name="Slide Number Placeholder 5"/>
          <p:cNvSpPr>
            <a:spLocks noGrp="1"/>
          </p:cNvSpPr>
          <p:nvPr>
            <p:ph type="sldNum" sz="quarter" idx="12"/>
          </p:nvPr>
        </p:nvSpPr>
        <p:spPr>
          <a:xfrm>
            <a:off x="8153400" y="6301210"/>
            <a:ext cx="457200" cy="359867"/>
          </a:xfrm>
        </p:spPr>
        <p:txBody>
          <a:bodyPr/>
          <a:lstStyle/>
          <a:p>
            <a:fld id="{DC292CF3-1079-440B-B83F-1896992D8912}" type="slidenum">
              <a:rPr lang="en-US" sz="2000" smtClean="0">
                <a:solidFill>
                  <a:schemeClr val="tx1"/>
                </a:solidFill>
                <a:latin typeface="Baskerville Old Face" panose="02020602080505020303" pitchFamily="18" charset="0"/>
              </a:rPr>
              <a:pPr/>
              <a:t>49</a:t>
            </a:fld>
            <a:endParaRPr lang="en-US" sz="2000" dirty="0">
              <a:solidFill>
                <a:schemeClr val="tx1"/>
              </a:solidFill>
              <a:latin typeface="Baskerville Old Face" panose="02020602080505020303" pitchFamily="18" charset="0"/>
            </a:endParaRPr>
          </a:p>
        </p:txBody>
      </p:sp>
      <p:sp>
        <p:nvSpPr>
          <p:cNvPr id="10" name="Rectangle 9"/>
          <p:cNvSpPr/>
          <p:nvPr/>
        </p:nvSpPr>
        <p:spPr>
          <a:xfrm>
            <a:off x="3439836" y="6321367"/>
            <a:ext cx="2069798" cy="400110"/>
          </a:xfrm>
          <a:prstGeom prst="rect">
            <a:avLst/>
          </a:prstGeom>
        </p:spPr>
        <p:txBody>
          <a:bodyPr wrap="none">
            <a:spAutoFit/>
          </a:bodyPr>
          <a:lstStyle/>
          <a:p>
            <a:pPr algn="ctr" fontAlgn="auto">
              <a:spcBef>
                <a:spcPts val="0"/>
              </a:spcBef>
              <a:spcAft>
                <a:spcPts val="0"/>
              </a:spcAft>
            </a:pPr>
            <a:r>
              <a:rPr lang="en-US" sz="2000" dirty="0">
                <a:latin typeface="Baskerville Old Face" panose="02020602080505020303" pitchFamily="18" charset="0"/>
              </a:rPr>
              <a:t>CT 2014-2016 CE</a:t>
            </a:r>
          </a:p>
        </p:txBody>
      </p:sp>
      <p:pic>
        <p:nvPicPr>
          <p:cNvPr id="7"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 y="102040"/>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7328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790700" y="149269"/>
            <a:ext cx="5562600" cy="799498"/>
          </a:xfrm>
        </p:spPr>
        <p:txBody>
          <a:bodyPr>
            <a:noAutofit/>
          </a:bodyPr>
          <a:lstStyle/>
          <a:p>
            <a:r>
              <a:rPr lang="en-US" sz="3200" i="1" dirty="0" smtClean="0">
                <a:latin typeface="Baskerville Old Face" panose="02020602080505020303" pitchFamily="18" charset="0"/>
                <a:cs typeface="Arial" panose="020B0604020202020204" pitchFamily="34" charset="0"/>
              </a:rPr>
              <a:t>CAMS Must </a:t>
            </a:r>
            <a:r>
              <a:rPr lang="en-US" sz="3200" i="1" dirty="0" smtClean="0">
                <a:effectLst/>
                <a:latin typeface="Baskerville Old Face" panose="02020602080505020303" pitchFamily="18" charset="0"/>
                <a:cs typeface="Arial" panose="020B0604020202020204" pitchFamily="34" charset="0"/>
              </a:rPr>
              <a:t>Register with DCP</a:t>
            </a:r>
          </a:p>
        </p:txBody>
      </p:sp>
      <p:sp>
        <p:nvSpPr>
          <p:cNvPr id="7176" name="Rectangle 3"/>
          <p:cNvSpPr>
            <a:spLocks noGrp="1" noChangeArrowheads="1"/>
          </p:cNvSpPr>
          <p:nvPr>
            <p:ph idx="1"/>
          </p:nvPr>
        </p:nvSpPr>
        <p:spPr>
          <a:xfrm>
            <a:off x="481069" y="1611942"/>
            <a:ext cx="8181862" cy="2631361"/>
          </a:xfrm>
          <a:solidFill>
            <a:schemeClr val="bg1"/>
          </a:solidFill>
        </p:spPr>
        <p:txBody>
          <a:bodyPr>
            <a:noAutofit/>
          </a:bodyPr>
          <a:lstStyle/>
          <a:p>
            <a:pPr marL="0" indent="0">
              <a:lnSpc>
                <a:spcPct val="100000"/>
              </a:lnSpc>
              <a:spcBef>
                <a:spcPts val="0"/>
              </a:spcBef>
              <a:buNone/>
            </a:pPr>
            <a:r>
              <a:rPr lang="en-US" sz="2800" b="1" i="1" u="sng" dirty="0" smtClean="0">
                <a:solidFill>
                  <a:srgbClr val="0070C0"/>
                </a:solidFill>
                <a:latin typeface="Baskerville Old Face" panose="02020602080505020303" pitchFamily="18" charset="0"/>
                <a:cs typeface="Arial" panose="020B0604020202020204" pitchFamily="34" charset="0"/>
              </a:rPr>
              <a:t>CAMs are required to </a:t>
            </a:r>
            <a:r>
              <a:rPr lang="en-US" sz="2800" dirty="0" smtClean="0">
                <a:solidFill>
                  <a:srgbClr val="0070C0"/>
                </a:solidFill>
                <a:latin typeface="Baskerville Old Face" panose="02020602080505020303" pitchFamily="18" charset="0"/>
                <a:cs typeface="Arial" panose="020B0604020202020204" pitchFamily="34" charset="0"/>
              </a:rPr>
              <a:t>:</a:t>
            </a:r>
          </a:p>
          <a:p>
            <a:pPr marL="0" indent="0">
              <a:lnSpc>
                <a:spcPct val="100000"/>
              </a:lnSpc>
              <a:spcBef>
                <a:spcPts val="0"/>
              </a:spcBef>
              <a:buNone/>
            </a:pPr>
            <a:endParaRPr lang="en-US" sz="2800" dirty="0">
              <a:solidFill>
                <a:srgbClr val="0070C0"/>
              </a:solidFill>
              <a:latin typeface="Baskerville Old Face" panose="02020602080505020303" pitchFamily="18" charset="0"/>
              <a:cs typeface="Arial" panose="020B0604020202020204" pitchFamily="34" charset="0"/>
            </a:endParaRPr>
          </a:p>
          <a:p>
            <a:pPr marL="457200" indent="-457200">
              <a:lnSpc>
                <a:spcPct val="100000"/>
              </a:lnSpc>
              <a:spcBef>
                <a:spcPts val="0"/>
              </a:spcBef>
              <a:buFont typeface="+mj-lt"/>
              <a:buAutoNum type="arabicPeriod"/>
            </a:pPr>
            <a:r>
              <a:rPr lang="en-US" sz="2800" dirty="0" smtClean="0">
                <a:solidFill>
                  <a:srgbClr val="0070C0"/>
                </a:solidFill>
                <a:latin typeface="Baskerville Old Face" panose="02020602080505020303" pitchFamily="18" charset="0"/>
                <a:cs typeface="Arial" panose="020B0604020202020204" pitchFamily="34" charset="0"/>
              </a:rPr>
              <a:t>submit an application for registration to DCP</a:t>
            </a:r>
          </a:p>
          <a:p>
            <a:pPr marL="457200" indent="-457200">
              <a:lnSpc>
                <a:spcPct val="100000"/>
              </a:lnSpc>
              <a:spcBef>
                <a:spcPts val="0"/>
              </a:spcBef>
              <a:buFont typeface="+mj-lt"/>
              <a:buAutoNum type="arabicPeriod"/>
            </a:pPr>
            <a:r>
              <a:rPr lang="en-US" sz="2800" dirty="0" smtClean="0">
                <a:solidFill>
                  <a:srgbClr val="0070C0"/>
                </a:solidFill>
                <a:latin typeface="Baskerville Old Face" panose="02020602080505020303" pitchFamily="18" charset="0"/>
                <a:cs typeface="Arial" panose="020B0604020202020204" pitchFamily="34" charset="0"/>
              </a:rPr>
              <a:t>along with a state and national criminal record check and</a:t>
            </a:r>
          </a:p>
          <a:p>
            <a:pPr marL="457200" lvl="0" indent="-457200">
              <a:lnSpc>
                <a:spcPct val="100000"/>
              </a:lnSpc>
              <a:spcBef>
                <a:spcPts val="0"/>
              </a:spcBef>
              <a:buFont typeface="+mj-lt"/>
              <a:buAutoNum type="arabicPeriod"/>
            </a:pPr>
            <a:r>
              <a:rPr lang="en-US" sz="2800" dirty="0" smtClean="0">
                <a:solidFill>
                  <a:srgbClr val="0070C0"/>
                </a:solidFill>
                <a:latin typeface="Baskerville Old Face" panose="02020602080505020303" pitchFamily="18" charset="0"/>
                <a:cs typeface="Arial" panose="020B0604020202020204" pitchFamily="34" charset="0"/>
              </a:rPr>
              <a:t>obtain </a:t>
            </a:r>
            <a:r>
              <a:rPr lang="en-US" sz="2800" dirty="0">
                <a:solidFill>
                  <a:srgbClr val="0070C0"/>
                </a:solidFill>
                <a:latin typeface="Baskerville Old Face" panose="02020602080505020303" pitchFamily="18" charset="0"/>
                <a:cs typeface="Arial" panose="020B0604020202020204" pitchFamily="34" charset="0"/>
              </a:rPr>
              <a:t>a bond.</a:t>
            </a:r>
          </a:p>
          <a:p>
            <a:pPr marL="457200" indent="-457200">
              <a:lnSpc>
                <a:spcPct val="100000"/>
              </a:lnSpc>
              <a:spcBef>
                <a:spcPts val="0"/>
              </a:spcBef>
              <a:buFont typeface="+mj-lt"/>
              <a:buAutoNum type="arabicPeriod"/>
            </a:pPr>
            <a:endParaRPr lang="en-US" sz="2000" dirty="0" smtClean="0">
              <a:latin typeface="Arial" panose="020B0604020202020204" pitchFamily="34" charset="0"/>
              <a:cs typeface="Arial" panose="020B0604020202020204" pitchFamily="34" charset="0"/>
            </a:endParaRPr>
          </a:p>
          <a:p>
            <a:pPr marL="0" indent="0">
              <a:buNone/>
            </a:pPr>
            <a:endParaRPr lang="en-US" sz="2000" i="1" dirty="0"/>
          </a:p>
          <a:p>
            <a:pPr marL="0" indent="0">
              <a:buNone/>
            </a:pPr>
            <a:r>
              <a:rPr lang="en-US" sz="2800" i="1" dirty="0" smtClean="0">
                <a:latin typeface="Baskerville Old Face" panose="02020602080505020303" pitchFamily="18" charset="0"/>
              </a:rPr>
              <a:t>Visit </a:t>
            </a:r>
            <a:r>
              <a:rPr lang="en-US" sz="2800" i="1" dirty="0" smtClean="0">
                <a:latin typeface="Baskerville Old Face" panose="02020602080505020303" pitchFamily="18" charset="0"/>
                <a:hlinkClick r:id="rId3"/>
              </a:rPr>
              <a:t>www.ct.gov/dcp</a:t>
            </a:r>
            <a:r>
              <a:rPr lang="en-US" sz="2800" i="1" dirty="0" smtClean="0">
                <a:latin typeface="Baskerville Old Face" panose="02020602080505020303" pitchFamily="18" charset="0"/>
              </a:rPr>
              <a:t> to obtain a registration application.</a:t>
            </a:r>
          </a:p>
          <a:p>
            <a:pPr marL="0" indent="0">
              <a:buNone/>
            </a:pPr>
            <a:endParaRPr lang="en-US" sz="2400" i="1" dirty="0" smtClean="0">
              <a:solidFill>
                <a:schemeClr val="accent1">
                  <a:lumMod val="75000"/>
                </a:schemeClr>
              </a:solidFill>
              <a:latin typeface="Baskerville Old Face" panose="02020602080505020303" pitchFamily="18" charset="0"/>
            </a:endParaRPr>
          </a:p>
          <a:p>
            <a:pPr marL="0" indent="0">
              <a:buNone/>
            </a:pPr>
            <a:r>
              <a:rPr lang="en-US" sz="2000" i="1" dirty="0" smtClean="0">
                <a:latin typeface="Baskerville Old Face" panose="02020602080505020303" pitchFamily="18" charset="0"/>
              </a:rPr>
              <a:t>CGS §20-457</a:t>
            </a:r>
          </a:p>
        </p:txBody>
      </p:sp>
      <p:sp>
        <p:nvSpPr>
          <p:cNvPr id="7171" name="Rectangle 5"/>
          <p:cNvSpPr>
            <a:spLocks noGrp="1" noChangeArrowheads="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8089620" y="6356351"/>
            <a:ext cx="368579" cy="3588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5</a:t>
            </a:fld>
            <a:endParaRPr lang="en-US" sz="2000" dirty="0">
              <a:latin typeface="Baskerville Old Face" panose="02020602080505020303" pitchFamily="18" charset="0"/>
            </a:endParaRPr>
          </a:p>
        </p:txBody>
      </p:sp>
      <p:sp>
        <p:nvSpPr>
          <p:cNvPr id="7174" name="Slide Number Placeholder 5"/>
          <p:cNvSpPr txBox="1">
            <a:spLocks noGrp="1"/>
          </p:cNvSpPr>
          <p:nvPr/>
        </p:nvSpPr>
        <p:spPr bwMode="auto">
          <a:xfrm>
            <a:off x="8089620" y="5514779"/>
            <a:ext cx="609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sz="1200" b="1" i="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86741"/>
            <a:ext cx="1307821" cy="1202894"/>
          </a:xfrm>
          <a:prstGeom prst="rect">
            <a:avLst/>
          </a:prstGeom>
        </p:spPr>
      </p:pic>
      <p:pic>
        <p:nvPicPr>
          <p:cNvPr id="9" name="Picture 8"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749"/>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46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8534400" cy="685800"/>
          </a:xfrm>
        </p:spPr>
        <p:txBody>
          <a:bodyPr>
            <a:noAutofit/>
          </a:bodyPr>
          <a:lstStyle/>
          <a:p>
            <a:pPr lvl="0" defTabSz="914400" fontAlgn="base">
              <a:spcAft>
                <a:spcPct val="0"/>
              </a:spcAft>
            </a:pPr>
            <a:r>
              <a:rPr lang="en-US" sz="2800" b="0" i="1" dirty="0">
                <a:effectLst/>
                <a:latin typeface="Calibri" panose="020F0502020204030204" pitchFamily="34" charset="0"/>
                <a:ea typeface="+mn-ea"/>
                <a:cs typeface="+mn-cs"/>
              </a:rPr>
              <a:t> </a:t>
            </a:r>
            <a:r>
              <a:rPr lang="en-US" sz="3200" b="0" i="1" dirty="0">
                <a:effectLst/>
                <a:latin typeface="Baskerville Old Face" panose="02020602080505020303" pitchFamily="18" charset="0"/>
                <a:ea typeface="+mn-ea"/>
                <a:cs typeface="Arial"/>
              </a:rPr>
              <a:t>HERE’S THE </a:t>
            </a:r>
            <a:r>
              <a:rPr lang="en-US" sz="3200" b="0" i="1" dirty="0" smtClean="0">
                <a:effectLst/>
                <a:latin typeface="Baskerville Old Face" panose="02020602080505020303" pitchFamily="18" charset="0"/>
                <a:ea typeface="+mn-ea"/>
                <a:cs typeface="Arial"/>
              </a:rPr>
              <a:t>QUESTION. What’s </a:t>
            </a:r>
            <a:r>
              <a:rPr lang="en-US" sz="3200" b="0" i="1" dirty="0">
                <a:effectLst/>
                <a:latin typeface="Baskerville Old Face" panose="02020602080505020303" pitchFamily="18" charset="0"/>
                <a:ea typeface="+mn-ea"/>
                <a:cs typeface="Arial"/>
              </a:rPr>
              <a:t>the Answer</a:t>
            </a:r>
            <a:r>
              <a:rPr lang="en-US" sz="3200" b="0" i="1" dirty="0" smtClean="0">
                <a:effectLst/>
                <a:latin typeface="Baskerville Old Face" panose="02020602080505020303" pitchFamily="18" charset="0"/>
                <a:ea typeface="+mn-ea"/>
                <a:cs typeface="Arial"/>
              </a:rPr>
              <a:t>?</a:t>
            </a:r>
            <a:endParaRPr lang="en-US" sz="3200" b="0" dirty="0">
              <a:latin typeface="Baskerville Old Face" panose="02020602080505020303" pitchFamily="18" charset="0"/>
              <a:cs typeface="Arial"/>
            </a:endParaRPr>
          </a:p>
        </p:txBody>
      </p:sp>
      <p:sp>
        <p:nvSpPr>
          <p:cNvPr id="4" name="Content Placeholder 3"/>
          <p:cNvSpPr>
            <a:spLocks noGrp="1"/>
          </p:cNvSpPr>
          <p:nvPr>
            <p:ph sz="half" idx="1"/>
          </p:nvPr>
        </p:nvSpPr>
        <p:spPr>
          <a:xfrm>
            <a:off x="304800" y="1676400"/>
            <a:ext cx="8517699" cy="3448492"/>
          </a:xfrm>
        </p:spPr>
        <p:txBody>
          <a:bodyPr>
            <a:normAutofit/>
          </a:bodyPr>
          <a:lstStyle/>
          <a:p>
            <a:pPr>
              <a:buFont typeface="Wingdings" panose="05000000000000000000" pitchFamily="2" charset="2"/>
              <a:buChar char="Ø"/>
            </a:pPr>
            <a:endParaRPr lang="en-US" sz="2200" dirty="0" smtClean="0"/>
          </a:p>
          <a:p>
            <a:pPr marL="0" indent="0">
              <a:buNone/>
            </a:pPr>
            <a:endParaRPr lang="en-US" sz="2200" dirty="0"/>
          </a:p>
          <a:p>
            <a:pPr marL="0" indent="0">
              <a:buNone/>
            </a:pPr>
            <a:endParaRPr lang="en-US" dirty="0"/>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50</a:t>
            </a:fld>
            <a:endParaRPr lang="en-US" sz="2000" dirty="0">
              <a:solidFill>
                <a:schemeClr val="tx1"/>
              </a:solidFill>
              <a:latin typeface="Baskerville Old Face" panose="02020602080505020303" pitchFamily="18" charset="0"/>
            </a:endParaRPr>
          </a:p>
        </p:txBody>
      </p:sp>
      <p:sp>
        <p:nvSpPr>
          <p:cNvPr id="10" name="Rectangle 9"/>
          <p:cNvSpPr/>
          <p:nvPr/>
        </p:nvSpPr>
        <p:spPr>
          <a:xfrm>
            <a:off x="3510164" y="6321367"/>
            <a:ext cx="2069797" cy="400110"/>
          </a:xfrm>
          <a:prstGeom prst="rect">
            <a:avLst/>
          </a:prstGeom>
        </p:spPr>
        <p:txBody>
          <a:bodyPr wrap="none">
            <a:spAutoFit/>
          </a:bodyPr>
          <a:lstStyle/>
          <a:p>
            <a:pPr algn="ctr" fontAlgn="auto">
              <a:spcBef>
                <a:spcPts val="0"/>
              </a:spcBef>
              <a:spcAft>
                <a:spcPts val="0"/>
              </a:spcAft>
            </a:pPr>
            <a:r>
              <a:rPr lang="en-US" sz="2000" dirty="0">
                <a:latin typeface="Baskerville Old Face" panose="02020602080505020303" pitchFamily="18" charset="0"/>
              </a:rPr>
              <a:t>CT 2014-2016 CE</a:t>
            </a:r>
          </a:p>
        </p:txBody>
      </p:sp>
      <p:pic>
        <p:nvPicPr>
          <p:cNvPr id="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5186"/>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349709" y="1404947"/>
            <a:ext cx="8765986" cy="1815882"/>
          </a:xfrm>
          <a:prstGeom prst="rect">
            <a:avLst/>
          </a:prstGeom>
        </p:spPr>
        <p:txBody>
          <a:bodyPr wrap="square">
            <a:spAutoFit/>
          </a:bodyPr>
          <a:lstStyle/>
          <a:p>
            <a:r>
              <a:rPr lang="en-US" sz="2800" u="sng" dirty="0" smtClean="0">
                <a:latin typeface="Baskerville Old Face" panose="02020602080505020303" pitchFamily="18" charset="0"/>
                <a:cs typeface="Arial"/>
              </a:rPr>
              <a:t>QUESTION</a:t>
            </a:r>
            <a:r>
              <a:rPr lang="en-US" sz="2800" dirty="0" smtClean="0">
                <a:latin typeface="Baskerville Old Face" panose="02020602080505020303" pitchFamily="18" charset="0"/>
                <a:cs typeface="Arial"/>
              </a:rPr>
              <a:t>:</a:t>
            </a:r>
          </a:p>
          <a:p>
            <a:r>
              <a:rPr lang="en-US" sz="2800" dirty="0" smtClean="0">
                <a:latin typeface="Baskerville Old Face" panose="02020602080505020303" pitchFamily="18" charset="0"/>
                <a:cs typeface="Arial"/>
              </a:rPr>
              <a:t>I have not completed my CE</a:t>
            </a:r>
            <a:r>
              <a:rPr lang="en-US" sz="2800" dirty="0">
                <a:latin typeface="Baskerville Old Face" panose="02020602080505020303" pitchFamily="18" charset="0"/>
                <a:cs typeface="Arial"/>
              </a:rPr>
              <a:t> </a:t>
            </a:r>
            <a:r>
              <a:rPr lang="en-US" sz="2800" dirty="0" smtClean="0">
                <a:latin typeface="Baskerville Old Face" panose="02020602080505020303" pitchFamily="18" charset="0"/>
                <a:cs typeface="Arial"/>
              </a:rPr>
              <a:t>requirements for the current cycle.  Is there a grace period to finish my courses?</a:t>
            </a:r>
            <a:endParaRPr lang="en-US" sz="2800" dirty="0">
              <a:latin typeface="Baskerville Old Face" panose="02020602080505020303" pitchFamily="18" charset="0"/>
              <a:cs typeface="Arial"/>
            </a:endParaRPr>
          </a:p>
          <a:p>
            <a:endParaRPr lang="en-US" sz="2800" dirty="0">
              <a:latin typeface="Baskerville Old Face" panose="02020602080505020303" pitchFamily="18" charset="0"/>
            </a:endParaRPr>
          </a:p>
        </p:txBody>
      </p:sp>
      <p:sp>
        <p:nvSpPr>
          <p:cNvPr id="5" name="TextBox 4"/>
          <p:cNvSpPr txBox="1"/>
          <p:nvPr/>
        </p:nvSpPr>
        <p:spPr>
          <a:xfrm>
            <a:off x="349709" y="2990923"/>
            <a:ext cx="8390709" cy="3108543"/>
          </a:xfrm>
          <a:prstGeom prst="rect">
            <a:avLst/>
          </a:prstGeom>
          <a:noFill/>
        </p:spPr>
        <p:txBody>
          <a:bodyPr wrap="square" rtlCol="0">
            <a:spAutoFit/>
          </a:bodyPr>
          <a:lstStyle/>
          <a:p>
            <a:pPr lvl="0"/>
            <a:r>
              <a:rPr lang="en-US" sz="2800" u="sng" dirty="0" smtClean="0">
                <a:solidFill>
                  <a:srgbClr val="000000"/>
                </a:solidFill>
                <a:latin typeface="Baskerville Old Face" panose="02020602080505020303" pitchFamily="18" charset="0"/>
              </a:rPr>
              <a:t>ANSWER</a:t>
            </a:r>
            <a:r>
              <a:rPr lang="en-US" sz="2800" dirty="0" smtClean="0">
                <a:solidFill>
                  <a:srgbClr val="000000"/>
                </a:solidFill>
                <a:latin typeface="Baskerville Old Face" panose="02020602080505020303" pitchFamily="18" charset="0"/>
              </a:rPr>
              <a:t>:</a:t>
            </a:r>
          </a:p>
          <a:p>
            <a:pPr lvl="0"/>
            <a:r>
              <a:rPr lang="en-US" sz="2800" dirty="0" smtClean="0">
                <a:solidFill>
                  <a:srgbClr val="000000"/>
                </a:solidFill>
                <a:latin typeface="Baskerville Old Face" panose="02020602080505020303" pitchFamily="18" charset="0"/>
              </a:rPr>
              <a:t>NO.  There is </a:t>
            </a:r>
            <a:r>
              <a:rPr lang="en-US" sz="2800" b="1" u="sng" dirty="0" smtClean="0">
                <a:solidFill>
                  <a:srgbClr val="000000"/>
                </a:solidFill>
                <a:latin typeface="Baskerville Old Face" panose="02020602080505020303" pitchFamily="18" charset="0"/>
              </a:rPr>
              <a:t>no</a:t>
            </a:r>
            <a:r>
              <a:rPr lang="en-US" sz="2800" dirty="0" smtClean="0">
                <a:solidFill>
                  <a:srgbClr val="000000"/>
                </a:solidFill>
                <a:latin typeface="Baskerville Old Face" panose="02020602080505020303" pitchFamily="18" charset="0"/>
              </a:rPr>
              <a:t> grace period for completing continuing education requirements.  Real </a:t>
            </a:r>
            <a:r>
              <a:rPr lang="en-US" sz="2800" dirty="0">
                <a:solidFill>
                  <a:srgbClr val="000000"/>
                </a:solidFill>
                <a:latin typeface="Baskerville Old Face" panose="02020602080505020303" pitchFamily="18" charset="0"/>
              </a:rPr>
              <a:t>estate licensees must be able to prove compliance with </a:t>
            </a:r>
            <a:r>
              <a:rPr lang="en-US" sz="2800" dirty="0" smtClean="0">
                <a:solidFill>
                  <a:srgbClr val="000000"/>
                </a:solidFill>
                <a:latin typeface="Baskerville Old Face" panose="02020602080505020303" pitchFamily="18" charset="0"/>
              </a:rPr>
              <a:t>continuing education requirements.  Licensees are subject to a civil penalty, and a potential loss of license, for failing to complete CE course requirements.</a:t>
            </a:r>
            <a:endParaRPr lang="en-US" sz="2800" dirty="0">
              <a:solidFill>
                <a:srgbClr val="000000"/>
              </a:solidFill>
              <a:latin typeface="Baskerville Old Face" panose="02020602080505020303" pitchFamily="18" charset="0"/>
            </a:endParaRPr>
          </a:p>
        </p:txBody>
      </p:sp>
    </p:spTree>
    <p:extLst>
      <p:ext uri="{BB962C8B-B14F-4D97-AF65-F5344CB8AC3E}">
        <p14:creationId xmlns:p14="http://schemas.microsoft.com/office/powerpoint/2010/main" val="60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51</a:t>
            </a:fld>
            <a:endParaRPr lang="en-US" sz="2000" dirty="0">
              <a:solidFill>
                <a:schemeClr val="tx1"/>
              </a:solidFill>
              <a:latin typeface="Baskerville Old Face" panose="02020602080505020303" pitchFamily="18" charset="0"/>
            </a:endParaRPr>
          </a:p>
        </p:txBody>
      </p:sp>
      <p:sp>
        <p:nvSpPr>
          <p:cNvPr id="4" name="Rectangle 3"/>
          <p:cNvSpPr/>
          <p:nvPr/>
        </p:nvSpPr>
        <p:spPr>
          <a:xfrm>
            <a:off x="1371600" y="228252"/>
            <a:ext cx="6629400" cy="584775"/>
          </a:xfrm>
          <a:prstGeom prst="rect">
            <a:avLst/>
          </a:prstGeom>
        </p:spPr>
        <p:txBody>
          <a:bodyPr wrap="square">
            <a:spAutoFit/>
          </a:bodyPr>
          <a:lstStyle/>
          <a:p>
            <a:r>
              <a:rPr lang="en-US" sz="3200" i="1" u="sng" dirty="0">
                <a:solidFill>
                  <a:srgbClr val="000000"/>
                </a:solidFill>
                <a:latin typeface="Lucida Bright" panose="02040602050505020304" pitchFamily="18" charset="0"/>
                <a:cs typeface="Arial" panose="020B0604020202020204" pitchFamily="34" charset="0"/>
              </a:rPr>
              <a:t>Section </a:t>
            </a:r>
            <a:r>
              <a:rPr lang="en-US" sz="3200" i="1" u="sng" dirty="0" smtClean="0">
                <a:solidFill>
                  <a:srgbClr val="000000"/>
                </a:solidFill>
                <a:latin typeface="Lucida Bright" panose="02040602050505020304" pitchFamily="18" charset="0"/>
                <a:cs typeface="Arial" panose="020B0604020202020204" pitchFamily="34" charset="0"/>
              </a:rPr>
              <a:t>7</a:t>
            </a:r>
            <a:r>
              <a:rPr lang="en-US" sz="3200" i="1" dirty="0" smtClean="0">
                <a:solidFill>
                  <a:srgbClr val="000000"/>
                </a:solidFill>
                <a:latin typeface="Lucida Bright" panose="02040602050505020304" pitchFamily="18" charset="0"/>
                <a:cs typeface="Arial" panose="020B0604020202020204" pitchFamily="34" charset="0"/>
              </a:rPr>
              <a:t>:  Legal Entity Licensing</a:t>
            </a:r>
            <a:endParaRPr lang="en-US" sz="3200" i="1" dirty="0">
              <a:solidFill>
                <a:srgbClr val="000000"/>
              </a:solidFill>
              <a:latin typeface="Lucida Bright" panose="02040602050505020304" pitchFamily="18" charset="0"/>
              <a:cs typeface="Arial" panose="020B0604020202020204" pitchFamily="34" charset="0"/>
            </a:endParaRPr>
          </a:p>
        </p:txBody>
      </p:sp>
      <p:pic>
        <p:nvPicPr>
          <p:cNvPr id="5"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871"/>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363914" y="1691863"/>
            <a:ext cx="8416172" cy="5139869"/>
          </a:xfrm>
          <a:prstGeom prst="rect">
            <a:avLst/>
          </a:prstGeom>
        </p:spPr>
        <p:txBody>
          <a:bodyPr wrap="square">
            <a:spAutoFit/>
          </a:bodyPr>
          <a:lstStyle/>
          <a:p>
            <a:pPr algn="ctr"/>
            <a:r>
              <a:rPr lang="en-US" sz="2800" b="1" dirty="0" smtClean="0">
                <a:solidFill>
                  <a:prstClr val="black"/>
                </a:solidFill>
                <a:latin typeface="Lucida Bright" panose="02040602050505020304" pitchFamily="18" charset="0"/>
                <a:cs typeface="Arial" panose="020B0604020202020204" pitchFamily="34" charset="0"/>
              </a:rPr>
              <a:t>All</a:t>
            </a:r>
            <a:r>
              <a:rPr lang="en-US" sz="2800" dirty="0" smtClean="0">
                <a:solidFill>
                  <a:prstClr val="black"/>
                </a:solidFill>
                <a:latin typeface="Lucida Bright" panose="02040602050505020304" pitchFamily="18" charset="0"/>
                <a:cs typeface="Arial" panose="020B0604020202020204" pitchFamily="34" charset="0"/>
              </a:rPr>
              <a:t> </a:t>
            </a:r>
            <a:r>
              <a:rPr lang="en-US" sz="2800" b="1" dirty="0" smtClean="0">
                <a:solidFill>
                  <a:prstClr val="black"/>
                </a:solidFill>
                <a:latin typeface="Lucida Bright" panose="02040602050505020304" pitchFamily="18" charset="0"/>
                <a:cs typeface="Arial" panose="020B0604020202020204" pitchFamily="34" charset="0"/>
              </a:rPr>
              <a:t>legal entities</a:t>
            </a:r>
          </a:p>
          <a:p>
            <a:pPr algn="ctr"/>
            <a:r>
              <a:rPr lang="en-US" sz="2800" i="1" dirty="0" smtClean="0">
                <a:solidFill>
                  <a:prstClr val="black"/>
                </a:solidFill>
                <a:latin typeface="Lucida Bright" panose="02040602050505020304" pitchFamily="18" charset="0"/>
                <a:cs typeface="Arial" panose="020B0604020202020204" pitchFamily="34" charset="0"/>
              </a:rPr>
              <a:t>engaging in the real estate business</a:t>
            </a:r>
          </a:p>
          <a:p>
            <a:pPr algn="ctr"/>
            <a:r>
              <a:rPr lang="en-US" sz="2800" u="sng" dirty="0" smtClean="0">
                <a:solidFill>
                  <a:prstClr val="black"/>
                </a:solidFill>
                <a:latin typeface="Lucida Bright" panose="02040602050505020304" pitchFamily="18" charset="0"/>
                <a:cs typeface="Arial" panose="020B0604020202020204" pitchFamily="34" charset="0"/>
              </a:rPr>
              <a:t>must be licensed</a:t>
            </a:r>
          </a:p>
          <a:p>
            <a:pPr algn="ctr"/>
            <a:r>
              <a:rPr lang="en-US" sz="2800" dirty="0" smtClean="0">
                <a:solidFill>
                  <a:prstClr val="black"/>
                </a:solidFill>
                <a:latin typeface="Lucida Bright" panose="02040602050505020304" pitchFamily="18" charset="0"/>
                <a:cs typeface="Arial" panose="020B0604020202020204" pitchFamily="34" charset="0"/>
              </a:rPr>
              <a:t>by DCP</a:t>
            </a:r>
            <a:endParaRPr lang="en-US" sz="2400" dirty="0" smtClean="0">
              <a:solidFill>
                <a:prstClr val="black"/>
              </a:solidFill>
              <a:latin typeface="Lucida Bright" panose="02040602050505020304" pitchFamily="18" charset="0"/>
              <a:cs typeface="Arial" panose="020B0604020202020204" pitchFamily="34" charset="0"/>
            </a:endParaRPr>
          </a:p>
          <a:p>
            <a:endParaRPr lang="en-US" sz="2400" dirty="0" smtClean="0">
              <a:solidFill>
                <a:prstClr val="black"/>
              </a:solidFill>
              <a:latin typeface="Lucida Bright" panose="02040602050505020304" pitchFamily="18" charset="0"/>
              <a:cs typeface="Arial" panose="020B0604020202020204" pitchFamily="34" charset="0"/>
            </a:endParaRPr>
          </a:p>
          <a:p>
            <a:endParaRPr lang="en-US" sz="2400" dirty="0">
              <a:solidFill>
                <a:prstClr val="black"/>
              </a:solidFill>
              <a:latin typeface="Lucida Bright" panose="02040602050505020304" pitchFamily="18" charset="0"/>
              <a:cs typeface="Arial" panose="020B0604020202020204" pitchFamily="34" charset="0"/>
            </a:endParaRPr>
          </a:p>
          <a:p>
            <a:pPr marL="2286000" lvl="4" indent="-457200">
              <a:buFont typeface="Arial" panose="020B0604020202020204" pitchFamily="34" charset="0"/>
              <a:buChar char="•"/>
            </a:pPr>
            <a:r>
              <a:rPr lang="en-US" sz="2400" dirty="0" smtClean="0">
                <a:solidFill>
                  <a:prstClr val="black"/>
                </a:solidFill>
                <a:latin typeface="Lucida Bright" panose="02040602050505020304" pitchFamily="18" charset="0"/>
                <a:cs typeface="Arial" panose="020B0604020202020204" pitchFamily="34" charset="0"/>
              </a:rPr>
              <a:t>Partnerships</a:t>
            </a:r>
          </a:p>
          <a:p>
            <a:pPr marL="2286000" lvl="4" indent="-457200">
              <a:buFont typeface="Arial" panose="020B0604020202020204" pitchFamily="34" charset="0"/>
              <a:buChar char="•"/>
            </a:pPr>
            <a:r>
              <a:rPr lang="en-US" sz="2400" dirty="0" smtClean="0">
                <a:solidFill>
                  <a:prstClr val="black"/>
                </a:solidFill>
                <a:latin typeface="Lucida Bright" panose="02040602050505020304" pitchFamily="18" charset="0"/>
                <a:cs typeface="Arial" panose="020B0604020202020204" pitchFamily="34" charset="0"/>
              </a:rPr>
              <a:t>Limited Liability Companies</a:t>
            </a:r>
          </a:p>
          <a:p>
            <a:pPr marL="2286000" lvl="4" indent="-457200">
              <a:buFont typeface="Arial" panose="020B0604020202020204" pitchFamily="34" charset="0"/>
              <a:buChar char="•"/>
            </a:pPr>
            <a:r>
              <a:rPr lang="en-US" sz="2400" dirty="0" smtClean="0">
                <a:solidFill>
                  <a:prstClr val="black"/>
                </a:solidFill>
                <a:latin typeface="Lucida Bright" panose="02040602050505020304" pitchFamily="18" charset="0"/>
                <a:cs typeface="Arial" panose="020B0604020202020204" pitchFamily="34" charset="0"/>
              </a:rPr>
              <a:t>Corporations</a:t>
            </a:r>
          </a:p>
          <a:p>
            <a:pPr marL="457200" indent="-457200" algn="ctr">
              <a:buFont typeface="Arial" panose="020B0604020202020204" pitchFamily="34" charset="0"/>
              <a:buChar char="•"/>
            </a:pPr>
            <a:endParaRPr lang="en-US" sz="2400" dirty="0">
              <a:solidFill>
                <a:prstClr val="black"/>
              </a:solidFill>
              <a:latin typeface="Lucida Bright" panose="02040602050505020304" pitchFamily="18" charset="0"/>
              <a:cs typeface="Arial" panose="020B0604020202020204" pitchFamily="34" charset="0"/>
            </a:endParaRPr>
          </a:p>
          <a:p>
            <a:pPr algn="ctr"/>
            <a:r>
              <a:rPr lang="en-US" sz="2400" b="1" i="1" dirty="0" smtClean="0">
                <a:solidFill>
                  <a:srgbClr val="CC0000"/>
                </a:solidFill>
                <a:latin typeface="Lucida Bright" panose="02040602050505020304" pitchFamily="18" charset="0"/>
                <a:cs typeface="Arial" panose="020B0604020202020204" pitchFamily="34" charset="0"/>
              </a:rPr>
              <a:t>What are the differences between these legal entities?</a:t>
            </a:r>
          </a:p>
          <a:p>
            <a:endParaRPr lang="en-US" sz="2400" dirty="0">
              <a:solidFill>
                <a:srgbClr val="993300"/>
              </a:solidFill>
              <a:latin typeface="Lucida Bright" panose="02040602050505020304" pitchFamily="18" charset="0"/>
              <a:cs typeface="Arial" panose="020B0604020202020204" pitchFamily="34" charset="0"/>
            </a:endParaRPr>
          </a:p>
          <a:p>
            <a:endParaRPr lang="en-US" sz="2400" dirty="0" smtClean="0">
              <a:solidFill>
                <a:prstClr val="black"/>
              </a:solidFill>
              <a:cs typeface="Arial" panose="020B0604020202020204" pitchFamily="34" charset="0"/>
            </a:endParaRPr>
          </a:p>
        </p:txBody>
      </p:sp>
    </p:spTree>
    <p:extLst>
      <p:ext uri="{BB962C8B-B14F-4D97-AF65-F5344CB8AC3E}">
        <p14:creationId xmlns:p14="http://schemas.microsoft.com/office/powerpoint/2010/main" val="3125033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52</a:t>
            </a:fld>
            <a:endParaRPr lang="en-US" sz="2000" dirty="0">
              <a:solidFill>
                <a:schemeClr val="tx1"/>
              </a:solidFill>
              <a:latin typeface="Baskerville Old Face" panose="02020602080505020303" pitchFamily="18" charset="0"/>
            </a:endParaRPr>
          </a:p>
        </p:txBody>
      </p:sp>
      <p:sp>
        <p:nvSpPr>
          <p:cNvPr id="4" name="Rectangle 3"/>
          <p:cNvSpPr/>
          <p:nvPr/>
        </p:nvSpPr>
        <p:spPr>
          <a:xfrm>
            <a:off x="2133600" y="166695"/>
            <a:ext cx="4876800" cy="584775"/>
          </a:xfrm>
          <a:prstGeom prst="rect">
            <a:avLst/>
          </a:prstGeom>
        </p:spPr>
        <p:txBody>
          <a:bodyPr wrap="square">
            <a:spAutoFit/>
          </a:bodyPr>
          <a:lstStyle/>
          <a:p>
            <a:r>
              <a:rPr lang="en-US" sz="3200" i="1" dirty="0" smtClean="0">
                <a:solidFill>
                  <a:srgbClr val="000000"/>
                </a:solidFill>
                <a:latin typeface="Lucida Bright" panose="02040602050505020304" pitchFamily="18" charset="0"/>
                <a:cs typeface="Arial" panose="020B0604020202020204" pitchFamily="34" charset="0"/>
              </a:rPr>
              <a:t>Legal Entity Definitions</a:t>
            </a:r>
            <a:endParaRPr lang="en-US" sz="3200" i="1" dirty="0">
              <a:solidFill>
                <a:srgbClr val="000000"/>
              </a:solidFill>
              <a:latin typeface="Lucida Bright" panose="02040602050505020304" pitchFamily="18" charset="0"/>
              <a:cs typeface="Arial" panose="020B0604020202020204" pitchFamily="34" charset="0"/>
            </a:endParaRPr>
          </a:p>
        </p:txBody>
      </p:sp>
      <p:pic>
        <p:nvPicPr>
          <p:cNvPr id="5"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871"/>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457200" y="1905000"/>
            <a:ext cx="8534400" cy="3785652"/>
          </a:xfrm>
          <a:prstGeom prst="rect">
            <a:avLst/>
          </a:prstGeom>
        </p:spPr>
        <p:txBody>
          <a:bodyPr wrap="square">
            <a:spAutoFit/>
          </a:bodyPr>
          <a:lstStyle/>
          <a:p>
            <a:r>
              <a:rPr lang="en-US" sz="2400" i="1" u="sng" dirty="0">
                <a:solidFill>
                  <a:srgbClr val="0070C0"/>
                </a:solidFill>
                <a:latin typeface="Lucida Bright" panose="02040602050505020304" pitchFamily="18" charset="0"/>
              </a:rPr>
              <a:t>Partnership</a:t>
            </a:r>
            <a:r>
              <a:rPr lang="en-US" sz="2400" dirty="0">
                <a:latin typeface="Lucida Bright" panose="02040602050505020304" pitchFamily="18" charset="0"/>
              </a:rPr>
              <a:t>:  an association of two or more co-owners who carry on a business for profit based on an agreement as to how profits and losses will be divided</a:t>
            </a:r>
          </a:p>
          <a:p>
            <a:endParaRPr lang="en-US" sz="2400" dirty="0">
              <a:latin typeface="Lucida Bright" panose="02040602050505020304" pitchFamily="18" charset="0"/>
            </a:endParaRPr>
          </a:p>
          <a:p>
            <a:r>
              <a:rPr lang="en-US" sz="2400" i="1" u="sng" dirty="0">
                <a:solidFill>
                  <a:srgbClr val="0070C0"/>
                </a:solidFill>
                <a:latin typeface="Lucida Bright" panose="02040602050505020304" pitchFamily="18" charset="0"/>
              </a:rPr>
              <a:t>Limited Liability Company</a:t>
            </a:r>
            <a:r>
              <a:rPr lang="en-US" sz="2400" dirty="0">
                <a:latin typeface="Lucida Bright" panose="02040602050505020304" pitchFamily="18" charset="0"/>
              </a:rPr>
              <a:t>:  an entity whose owners (members) actively manage the LLC and are protected against personal liability</a:t>
            </a:r>
          </a:p>
          <a:p>
            <a:endParaRPr lang="en-US" sz="2400" dirty="0">
              <a:latin typeface="Lucida Bright" panose="02040602050505020304" pitchFamily="18" charset="0"/>
            </a:endParaRPr>
          </a:p>
          <a:p>
            <a:r>
              <a:rPr lang="en-US" sz="2400" i="1" u="sng" dirty="0">
                <a:solidFill>
                  <a:srgbClr val="0070C0"/>
                </a:solidFill>
                <a:latin typeface="Lucida Bright" panose="02040602050505020304" pitchFamily="18" charset="0"/>
              </a:rPr>
              <a:t>Corporation</a:t>
            </a:r>
            <a:r>
              <a:rPr lang="en-US" sz="2400" dirty="0">
                <a:latin typeface="Lucida Bright" panose="02040602050505020304" pitchFamily="18" charset="0"/>
              </a:rPr>
              <a:t>:  an independent legal entity owned by shareholders that may be privately or publicly held</a:t>
            </a:r>
          </a:p>
        </p:txBody>
      </p:sp>
    </p:spTree>
    <p:extLst>
      <p:ext uri="{BB962C8B-B14F-4D97-AF65-F5344CB8AC3E}">
        <p14:creationId xmlns:p14="http://schemas.microsoft.com/office/powerpoint/2010/main" val="1943240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27115" y="1752600"/>
            <a:ext cx="6130835" cy="4351338"/>
          </a:xfrm>
        </p:spPr>
        <p:txBody>
          <a:bodyPr>
            <a:noAutofit/>
          </a:bodyPr>
          <a:lstStyle/>
          <a:p>
            <a:pPr marL="0" indent="0">
              <a:buNone/>
            </a:pPr>
            <a:r>
              <a:rPr lang="en-US" u="sng" dirty="0" smtClean="0">
                <a:latin typeface="Lucida Bright" panose="02040602050505020304" pitchFamily="18" charset="0"/>
                <a:cs typeface="Arial" panose="020B0604020202020204" pitchFamily="34" charset="0"/>
              </a:rPr>
              <a:t>Officers must be</a:t>
            </a:r>
            <a:r>
              <a:rPr lang="en-US" dirty="0" smtClean="0">
                <a:latin typeface="Lucida Bright" panose="02040602050505020304" pitchFamily="18" charset="0"/>
                <a:cs typeface="Arial" panose="020B0604020202020204" pitchFamily="34" charset="0"/>
              </a:rPr>
              <a:t>:</a:t>
            </a:r>
          </a:p>
          <a:p>
            <a:pPr>
              <a:buFont typeface="Wingdings" panose="05000000000000000000" pitchFamily="2" charset="2"/>
              <a:buChar char="ü"/>
            </a:pPr>
            <a:r>
              <a:rPr lang="en-US" sz="2400" i="1" dirty="0">
                <a:solidFill>
                  <a:srgbClr val="0070C0"/>
                </a:solidFill>
                <a:latin typeface="Lucida Bright" panose="02040602050505020304" pitchFamily="18" charset="0"/>
                <a:cs typeface="Arial" panose="020B0604020202020204" pitchFamily="34" charset="0"/>
              </a:rPr>
              <a:t>l</a:t>
            </a:r>
            <a:r>
              <a:rPr lang="en-US" sz="2400" i="1" dirty="0" smtClean="0">
                <a:solidFill>
                  <a:srgbClr val="0070C0"/>
                </a:solidFill>
                <a:latin typeface="Lucida Bright" panose="02040602050505020304" pitchFamily="18" charset="0"/>
                <a:cs typeface="Arial" panose="020B0604020202020204" pitchFamily="34" charset="0"/>
              </a:rPr>
              <a:t>icensed brokers</a:t>
            </a:r>
          </a:p>
          <a:p>
            <a:pPr marL="0" indent="0">
              <a:buNone/>
            </a:pPr>
            <a:endParaRPr lang="en-US" sz="2400" i="1" dirty="0">
              <a:solidFill>
                <a:srgbClr val="0070C0"/>
              </a:solidFill>
              <a:latin typeface="Lucida Bright" panose="02040602050505020304" pitchFamily="18" charset="0"/>
              <a:cs typeface="Arial" panose="020B0604020202020204" pitchFamily="34" charset="0"/>
            </a:endParaRPr>
          </a:p>
          <a:p>
            <a:pPr marL="0" indent="0">
              <a:lnSpc>
                <a:spcPct val="120000"/>
              </a:lnSpc>
              <a:spcBef>
                <a:spcPts val="0"/>
              </a:spcBef>
              <a:buNone/>
            </a:pPr>
            <a:r>
              <a:rPr lang="en-US" u="sng" dirty="0">
                <a:solidFill>
                  <a:prstClr val="black"/>
                </a:solidFill>
                <a:latin typeface="Lucida Bright" panose="02040602050505020304" pitchFamily="18" charset="0"/>
                <a:cs typeface="Arial" panose="020B0604020202020204" pitchFamily="34" charset="0"/>
              </a:rPr>
              <a:t>Owners </a:t>
            </a:r>
            <a:r>
              <a:rPr lang="en-US" u="sng" dirty="0" smtClean="0">
                <a:solidFill>
                  <a:prstClr val="black"/>
                </a:solidFill>
                <a:latin typeface="Lucida Bright" panose="02040602050505020304" pitchFamily="18" charset="0"/>
                <a:cs typeface="Arial" panose="020B0604020202020204" pitchFamily="34" charset="0"/>
              </a:rPr>
              <a:t>may </a:t>
            </a:r>
            <a:r>
              <a:rPr lang="en-US" u="sng" dirty="0">
                <a:solidFill>
                  <a:prstClr val="black"/>
                </a:solidFill>
                <a:latin typeface="Lucida Bright" panose="02040602050505020304" pitchFamily="18" charset="0"/>
                <a:cs typeface="Arial" panose="020B0604020202020204" pitchFamily="34" charset="0"/>
              </a:rPr>
              <a:t>be</a:t>
            </a:r>
            <a:r>
              <a:rPr lang="en-US" dirty="0">
                <a:solidFill>
                  <a:prstClr val="black"/>
                </a:solidFill>
                <a:latin typeface="Lucida Bright" panose="02040602050505020304" pitchFamily="18" charset="0"/>
                <a:cs typeface="Arial" panose="020B0604020202020204" pitchFamily="34" charset="0"/>
              </a:rPr>
              <a:t>:</a:t>
            </a:r>
          </a:p>
          <a:p>
            <a:pPr>
              <a:lnSpc>
                <a:spcPct val="120000"/>
              </a:lnSpc>
              <a:spcBef>
                <a:spcPts val="0"/>
              </a:spcBef>
              <a:buFont typeface="Wingdings" panose="05000000000000000000" pitchFamily="2" charset="2"/>
              <a:buChar char="ü"/>
            </a:pPr>
            <a:r>
              <a:rPr lang="en-US" sz="2400" i="1" dirty="0" smtClean="0">
                <a:solidFill>
                  <a:srgbClr val="0070C0"/>
                </a:solidFill>
                <a:latin typeface="Lucida Bright" panose="02040602050505020304" pitchFamily="18" charset="0"/>
                <a:cs typeface="Arial" panose="020B0604020202020204" pitchFamily="34" charset="0"/>
              </a:rPr>
              <a:t>licensed </a:t>
            </a:r>
            <a:r>
              <a:rPr lang="en-US" sz="2400" i="1" dirty="0">
                <a:solidFill>
                  <a:srgbClr val="0070C0"/>
                </a:solidFill>
                <a:latin typeface="Lucida Bright" panose="02040602050505020304" pitchFamily="18" charset="0"/>
                <a:cs typeface="Arial" panose="020B0604020202020204" pitchFamily="34" charset="0"/>
              </a:rPr>
              <a:t>brokers or </a:t>
            </a:r>
            <a:r>
              <a:rPr lang="en-US" sz="2400" i="1" dirty="0" smtClean="0">
                <a:solidFill>
                  <a:srgbClr val="0070C0"/>
                </a:solidFill>
                <a:latin typeface="Lucida Bright" panose="02040602050505020304" pitchFamily="18" charset="0"/>
                <a:cs typeface="Arial" panose="020B0604020202020204" pitchFamily="34" charset="0"/>
              </a:rPr>
              <a:t>salespersons</a:t>
            </a:r>
          </a:p>
          <a:p>
            <a:pPr>
              <a:lnSpc>
                <a:spcPct val="120000"/>
              </a:lnSpc>
              <a:spcBef>
                <a:spcPts val="0"/>
              </a:spcBef>
              <a:buFont typeface="Wingdings" panose="05000000000000000000" pitchFamily="2" charset="2"/>
              <a:buChar char="ü"/>
            </a:pPr>
            <a:endParaRPr lang="en-US" sz="2400" i="1" dirty="0">
              <a:solidFill>
                <a:srgbClr val="0070C0"/>
              </a:solidFill>
              <a:latin typeface="Lucida Bright" panose="02040602050505020304" pitchFamily="18" charset="0"/>
              <a:cs typeface="Arial" panose="020B0604020202020204" pitchFamily="34" charset="0"/>
            </a:endParaRPr>
          </a:p>
          <a:p>
            <a:pPr>
              <a:lnSpc>
                <a:spcPct val="120000"/>
              </a:lnSpc>
              <a:spcBef>
                <a:spcPts val="0"/>
              </a:spcBef>
              <a:buFont typeface="Wingdings" panose="05000000000000000000" pitchFamily="2" charset="2"/>
              <a:buChar char="ü"/>
            </a:pPr>
            <a:r>
              <a:rPr lang="en-US" sz="2400" dirty="0" smtClean="0">
                <a:latin typeface="Lucida Bright" panose="02040602050505020304" pitchFamily="18" charset="0"/>
                <a:cs typeface="Arial" panose="020B0604020202020204" pitchFamily="34" charset="0"/>
              </a:rPr>
              <a:t>brokers owning </a:t>
            </a:r>
            <a:r>
              <a:rPr lang="en-US" sz="2400" i="1" dirty="0" smtClean="0">
                <a:solidFill>
                  <a:srgbClr val="0070C0"/>
                </a:solidFill>
                <a:latin typeface="Lucida Bright" panose="02040602050505020304" pitchFamily="18" charset="0"/>
                <a:cs typeface="Arial" panose="020B0604020202020204" pitchFamily="34" charset="0"/>
              </a:rPr>
              <a:t>at </a:t>
            </a:r>
            <a:r>
              <a:rPr lang="en-US" sz="2400" i="1" dirty="0">
                <a:solidFill>
                  <a:srgbClr val="0070C0"/>
                </a:solidFill>
                <a:latin typeface="Lucida Bright" panose="02040602050505020304" pitchFamily="18" charset="0"/>
                <a:cs typeface="Arial" panose="020B0604020202020204" pitchFamily="34" charset="0"/>
              </a:rPr>
              <a:t>least 51 </a:t>
            </a:r>
            <a:r>
              <a:rPr lang="en-US" sz="2400" i="1" dirty="0" smtClean="0">
                <a:solidFill>
                  <a:srgbClr val="0070C0"/>
                </a:solidFill>
                <a:latin typeface="Lucida Bright" panose="02040602050505020304" pitchFamily="18" charset="0"/>
                <a:cs typeface="Arial" panose="020B0604020202020204" pitchFamily="34" charset="0"/>
              </a:rPr>
              <a:t>percent</a:t>
            </a:r>
          </a:p>
          <a:p>
            <a:pPr marL="0" indent="0">
              <a:lnSpc>
                <a:spcPct val="120000"/>
              </a:lnSpc>
              <a:spcBef>
                <a:spcPts val="0"/>
              </a:spcBef>
              <a:buNone/>
            </a:pPr>
            <a:endParaRPr lang="en-US" sz="2400" i="1" dirty="0">
              <a:solidFill>
                <a:srgbClr val="0070C0"/>
              </a:solidFill>
              <a:latin typeface="Lucida Bright" panose="02040602050505020304" pitchFamily="18" charset="0"/>
              <a:cs typeface="Arial" panose="020B0604020202020204" pitchFamily="34" charset="0"/>
            </a:endParaRPr>
          </a:p>
          <a:p>
            <a:pPr>
              <a:lnSpc>
                <a:spcPct val="120000"/>
              </a:lnSpc>
              <a:spcBef>
                <a:spcPts val="0"/>
              </a:spcBef>
              <a:buFont typeface="Wingdings" panose="05000000000000000000" pitchFamily="2" charset="2"/>
              <a:buChar char="ü"/>
            </a:pPr>
            <a:r>
              <a:rPr lang="en-US" sz="2400" dirty="0" smtClean="0">
                <a:latin typeface="Lucida Bright" panose="02040602050505020304" pitchFamily="18" charset="0"/>
                <a:cs typeface="Arial" panose="020B0604020202020204" pitchFamily="34" charset="0"/>
              </a:rPr>
              <a:t>salespersons owning </a:t>
            </a:r>
            <a:r>
              <a:rPr lang="en-US" sz="2400" i="1" dirty="0" smtClean="0">
                <a:solidFill>
                  <a:srgbClr val="0070C0"/>
                </a:solidFill>
                <a:latin typeface="Lucida Bright" panose="02040602050505020304" pitchFamily="18" charset="0"/>
                <a:cs typeface="Arial" panose="020B0604020202020204" pitchFamily="34" charset="0"/>
              </a:rPr>
              <a:t>up to 49 </a:t>
            </a:r>
            <a:r>
              <a:rPr lang="en-US" sz="2400" i="1" dirty="0">
                <a:solidFill>
                  <a:srgbClr val="0070C0"/>
                </a:solidFill>
                <a:latin typeface="Lucida Bright" panose="02040602050505020304" pitchFamily="18" charset="0"/>
                <a:cs typeface="Arial" panose="020B0604020202020204" pitchFamily="34" charset="0"/>
              </a:rPr>
              <a:t>percent</a:t>
            </a:r>
            <a:endParaRPr lang="en-US" sz="2400" i="1" dirty="0">
              <a:solidFill>
                <a:srgbClr val="0070C0"/>
              </a:solidFill>
            </a:endParaRPr>
          </a:p>
          <a:p>
            <a:pPr>
              <a:lnSpc>
                <a:spcPct val="120000"/>
              </a:lnSpc>
              <a:spcBef>
                <a:spcPts val="0"/>
              </a:spcBef>
              <a:buFont typeface="Wingdings" panose="05000000000000000000" pitchFamily="2" charset="2"/>
              <a:buChar char="ü"/>
            </a:pPr>
            <a:endParaRPr lang="en-US" sz="2400" i="1" dirty="0" smtClean="0">
              <a:solidFill>
                <a:srgbClr val="0070C0"/>
              </a:solidFill>
              <a:latin typeface="Lucida Bright" panose="02040602050505020304" pitchFamily="18"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53</a:t>
            </a:fld>
            <a:endParaRPr lang="en-US" sz="2000" dirty="0">
              <a:solidFill>
                <a:schemeClr val="tx1"/>
              </a:solidFill>
              <a:latin typeface="Baskerville Old Face" panose="02020602080505020303" pitchFamily="18" charset="0"/>
            </a:endParaRPr>
          </a:p>
        </p:txBody>
      </p:sp>
      <p:sp>
        <p:nvSpPr>
          <p:cNvPr id="5" name="TextBox 4"/>
          <p:cNvSpPr txBox="1"/>
          <p:nvPr/>
        </p:nvSpPr>
        <p:spPr>
          <a:xfrm>
            <a:off x="927731" y="269684"/>
            <a:ext cx="7619998" cy="584775"/>
          </a:xfrm>
          <a:prstGeom prst="rect">
            <a:avLst/>
          </a:prstGeom>
          <a:noFill/>
        </p:spPr>
        <p:txBody>
          <a:bodyPr wrap="square" rtlCol="0">
            <a:spAutoFit/>
          </a:bodyPr>
          <a:lstStyle/>
          <a:p>
            <a:r>
              <a:rPr lang="en-US" sz="3200" i="1" dirty="0" smtClean="0">
                <a:latin typeface="Lucida Bright" panose="02040602050505020304" pitchFamily="18" charset="0"/>
                <a:cs typeface="Arial" panose="020B0604020202020204" pitchFamily="34" charset="0"/>
              </a:rPr>
              <a:t>Officers and Owners of Legal Entities </a:t>
            </a:r>
            <a:endParaRPr lang="en-US" sz="3200" i="1" dirty="0">
              <a:latin typeface="Lucida Bright" panose="02040602050505020304" pitchFamily="18" charset="0"/>
              <a:cs typeface="Arial" panose="020B0604020202020204" pitchFamily="34" charset="0"/>
            </a:endParaRPr>
          </a:p>
        </p:txBody>
      </p:sp>
      <p:pic>
        <p:nvPicPr>
          <p:cNvPr id="6"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7082"/>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6252103" y="1758157"/>
            <a:ext cx="2469094" cy="1847248"/>
          </a:xfrm>
          <a:prstGeom prst="rect">
            <a:avLst/>
          </a:prstGeom>
        </p:spPr>
      </p:pic>
    </p:spTree>
    <p:extLst>
      <p:ext uri="{BB962C8B-B14F-4D97-AF65-F5344CB8AC3E}">
        <p14:creationId xmlns:p14="http://schemas.microsoft.com/office/powerpoint/2010/main" val="828423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2000" dirty="0" smtClean="0">
                <a:solidFill>
                  <a:srgbClr val="000000"/>
                </a:solidFill>
                <a:latin typeface="Baskerville Old Face" panose="02020602080505020303" pitchFamily="18" charset="0"/>
              </a:rPr>
              <a:t>CT 2014-2016 CE</a:t>
            </a:r>
            <a:endParaRPr lang="en-US" sz="2000" dirty="0">
              <a:solidFill>
                <a:srgbClr val="000000"/>
              </a:solidFill>
              <a:latin typeface="Baskerville Old Face" panose="02020602080505020303" pitchFamily="18" charset="0"/>
            </a:endParaRPr>
          </a:p>
        </p:txBody>
      </p:sp>
      <p:sp>
        <p:nvSpPr>
          <p:cNvPr id="3" name="Slide Number Placeholder 2"/>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54</a:t>
            </a:fld>
            <a:endParaRPr lang="en-US" sz="2000" dirty="0">
              <a:solidFill>
                <a:schemeClr val="tx1"/>
              </a:solidFill>
              <a:latin typeface="Baskerville Old Face" panose="02020602080505020303" pitchFamily="18" charset="0"/>
            </a:endParaRPr>
          </a:p>
        </p:txBody>
      </p:sp>
      <p:sp>
        <p:nvSpPr>
          <p:cNvPr id="7" name="Rectangle 6"/>
          <p:cNvSpPr/>
          <p:nvPr/>
        </p:nvSpPr>
        <p:spPr>
          <a:xfrm>
            <a:off x="359228" y="1494761"/>
            <a:ext cx="8425544" cy="1200329"/>
          </a:xfrm>
          <a:prstGeom prst="rect">
            <a:avLst/>
          </a:prstGeom>
        </p:spPr>
        <p:txBody>
          <a:bodyPr wrap="square">
            <a:spAutoFit/>
          </a:bodyPr>
          <a:lstStyle/>
          <a:p>
            <a:r>
              <a:rPr lang="en-US" sz="2400" u="sng" dirty="0" smtClean="0">
                <a:solidFill>
                  <a:prstClr val="black"/>
                </a:solidFill>
                <a:latin typeface="Lucida Bright" panose="02040602050505020304" pitchFamily="18" charset="0"/>
                <a:cs typeface="Arial" panose="020B0604020202020204" pitchFamily="34" charset="0"/>
              </a:rPr>
              <a:t>QUESTION</a:t>
            </a:r>
            <a:r>
              <a:rPr lang="en-US" sz="2400" dirty="0" smtClean="0">
                <a:solidFill>
                  <a:prstClr val="black"/>
                </a:solidFill>
                <a:latin typeface="Lucida Bright" panose="02040602050505020304" pitchFamily="18" charset="0"/>
                <a:cs typeface="Arial" panose="020B0604020202020204" pitchFamily="34" charset="0"/>
              </a:rPr>
              <a:t>:</a:t>
            </a:r>
          </a:p>
          <a:p>
            <a:r>
              <a:rPr lang="en-US" sz="2400" dirty="0" smtClean="0">
                <a:solidFill>
                  <a:prstClr val="black"/>
                </a:solidFill>
                <a:latin typeface="Lucida Bright" panose="02040602050505020304" pitchFamily="18" charset="0"/>
                <a:cs typeface="Arial" panose="020B0604020202020204" pitchFamily="34" charset="0"/>
              </a:rPr>
              <a:t>I am a broker planning to form a LLC for my real estate business.  Does the LLC itself need to be licensed?</a:t>
            </a:r>
            <a:endParaRPr lang="en-US" sz="2400" dirty="0">
              <a:solidFill>
                <a:prstClr val="black"/>
              </a:solidFill>
              <a:latin typeface="Lucida Bright" panose="02040602050505020304" pitchFamily="18" charset="0"/>
              <a:cs typeface="Arial" panose="020B0604020202020204" pitchFamily="34" charset="0"/>
            </a:endParaRPr>
          </a:p>
        </p:txBody>
      </p:sp>
      <p:pic>
        <p:nvPicPr>
          <p:cNvPr id="8"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831" y="129769"/>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048842" y="249159"/>
            <a:ext cx="7877478" cy="523220"/>
          </a:xfrm>
          <a:prstGeom prst="rect">
            <a:avLst/>
          </a:prstGeom>
        </p:spPr>
        <p:txBody>
          <a:bodyPr wrap="none">
            <a:spAutoFit/>
          </a:bodyPr>
          <a:lstStyle/>
          <a:p>
            <a:r>
              <a:rPr lang="en-US" sz="2800" i="1" dirty="0">
                <a:solidFill>
                  <a:schemeClr val="tx2">
                    <a:lumMod val="50000"/>
                  </a:schemeClr>
                </a:solidFill>
                <a:latin typeface="Lucida Bright" panose="02040602050505020304" pitchFamily="18" charset="0"/>
                <a:cs typeface="Arial" panose="020B0604020202020204" pitchFamily="34" charset="0"/>
              </a:rPr>
              <a:t>HERE’S THE QUESTION.  What’s the Answer?</a:t>
            </a:r>
            <a:endParaRPr lang="en-US" sz="2800" dirty="0">
              <a:latin typeface="Lucida Bright" panose="02040602050505020304" pitchFamily="18" charset="0"/>
              <a:cs typeface="Arial" panose="020B0604020202020204" pitchFamily="34" charset="0"/>
            </a:endParaRPr>
          </a:p>
        </p:txBody>
      </p:sp>
      <p:sp>
        <p:nvSpPr>
          <p:cNvPr id="10" name="TextBox 9"/>
          <p:cNvSpPr txBox="1"/>
          <p:nvPr/>
        </p:nvSpPr>
        <p:spPr>
          <a:xfrm>
            <a:off x="359228" y="3003315"/>
            <a:ext cx="8784772" cy="1938992"/>
          </a:xfrm>
          <a:prstGeom prst="rect">
            <a:avLst/>
          </a:prstGeom>
          <a:noFill/>
        </p:spPr>
        <p:txBody>
          <a:bodyPr wrap="square" rtlCol="0">
            <a:spAutoFit/>
          </a:bodyPr>
          <a:lstStyle/>
          <a:p>
            <a:r>
              <a:rPr lang="en-US" sz="2400" u="sng" dirty="0" smtClean="0">
                <a:solidFill>
                  <a:srgbClr val="000000"/>
                </a:solidFill>
                <a:latin typeface="Lucida Bright" panose="02040602050505020304" pitchFamily="18" charset="0"/>
              </a:rPr>
              <a:t>ANSWER</a:t>
            </a:r>
            <a:r>
              <a:rPr lang="en-US" sz="2400" dirty="0" smtClean="0">
                <a:solidFill>
                  <a:srgbClr val="000000"/>
                </a:solidFill>
                <a:latin typeface="Lucida Bright" panose="02040602050505020304" pitchFamily="18" charset="0"/>
              </a:rPr>
              <a:t>:</a:t>
            </a:r>
          </a:p>
          <a:p>
            <a:r>
              <a:rPr lang="en-US" sz="2400" dirty="0" smtClean="0">
                <a:solidFill>
                  <a:srgbClr val="000000"/>
                </a:solidFill>
                <a:latin typeface="Lucida Bright" panose="02040602050505020304" pitchFamily="18" charset="0"/>
              </a:rPr>
              <a:t>YES.  </a:t>
            </a:r>
            <a:r>
              <a:rPr lang="en-US" sz="2400" dirty="0">
                <a:solidFill>
                  <a:srgbClr val="000000"/>
                </a:solidFill>
                <a:latin typeface="Lucida Bright" panose="02040602050505020304" pitchFamily="18" charset="0"/>
              </a:rPr>
              <a:t>P</a:t>
            </a:r>
            <a:r>
              <a:rPr lang="en-US" sz="2400" dirty="0" smtClean="0">
                <a:solidFill>
                  <a:srgbClr val="000000"/>
                </a:solidFill>
                <a:latin typeface="Lucida Bright" panose="02040602050505020304" pitchFamily="18" charset="0"/>
              </a:rPr>
              <a:t>artnerships, limited liability companies and corporations engaging in the real estate business in the name of that legal entity are required to be licensed</a:t>
            </a:r>
            <a:r>
              <a:rPr lang="en-US" sz="2400" dirty="0">
                <a:solidFill>
                  <a:srgbClr val="000000"/>
                </a:solidFill>
                <a:latin typeface="Lucida Bright" panose="02040602050505020304" pitchFamily="18" charset="0"/>
              </a:rPr>
              <a:t>.</a:t>
            </a:r>
            <a:r>
              <a:rPr lang="en-US" sz="2400" dirty="0" smtClean="0">
                <a:solidFill>
                  <a:srgbClr val="000000"/>
                </a:solidFill>
                <a:latin typeface="Lucida Bright" panose="02040602050505020304" pitchFamily="18" charset="0"/>
              </a:rPr>
              <a:t>  </a:t>
            </a:r>
          </a:p>
          <a:p>
            <a:endParaRPr lang="en-US" sz="2400" dirty="0">
              <a:solidFill>
                <a:srgbClr val="000000"/>
              </a:solidFill>
              <a:latin typeface="Lucida Bright" panose="02040602050505020304" pitchFamily="18" charset="0"/>
            </a:endParaRPr>
          </a:p>
        </p:txBody>
      </p:sp>
    </p:spTree>
    <p:extLst>
      <p:ext uri="{BB962C8B-B14F-4D97-AF65-F5344CB8AC3E}">
        <p14:creationId xmlns:p14="http://schemas.microsoft.com/office/powerpoint/2010/main" val="10117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209800"/>
            <a:ext cx="7600950" cy="2308324"/>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Lucida Bright" panose="02040602050505020304" pitchFamily="18" charset="0"/>
                <a:cs typeface="Arial" panose="020B0604020202020204" pitchFamily="34" charset="0"/>
              </a:rPr>
              <a:t>What type of legal entity is owned by members?</a:t>
            </a:r>
          </a:p>
          <a:p>
            <a:pPr fontAlgn="auto">
              <a:spcBef>
                <a:spcPts val="0"/>
              </a:spcBef>
              <a:spcAft>
                <a:spcPts val="0"/>
              </a:spcAft>
            </a:pPr>
            <a:endParaRPr lang="en-US" sz="2400" dirty="0" smtClean="0">
              <a:solidFill>
                <a:prstClr val="black"/>
              </a:solidFill>
              <a:latin typeface="Lucida Bright" panose="02040602050505020304" pitchFamily="18" charset="0"/>
              <a:cs typeface="Arial" panose="020B0604020202020204" pitchFamily="34" charset="0"/>
            </a:endParaRP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general partnership</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limited liability company</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corporation</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limited partnership</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533400" y="3363962"/>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55</a:t>
            </a:fld>
            <a:endParaRPr lang="en-US" sz="2000" dirty="0">
              <a:solidFill>
                <a:schemeClr val="tx1"/>
              </a:solidFill>
              <a:latin typeface="Baskerville Old Face" panose="02020602080505020303" pitchFamily="18" charset="0"/>
            </a:endParaRPr>
          </a:p>
        </p:txBody>
      </p:sp>
      <p:sp>
        <p:nvSpPr>
          <p:cNvPr id="3" name="Rectangle 2"/>
          <p:cNvSpPr/>
          <p:nvPr/>
        </p:nvSpPr>
        <p:spPr>
          <a:xfrm>
            <a:off x="3252568" y="152400"/>
            <a:ext cx="2638864" cy="584775"/>
          </a:xfrm>
          <a:prstGeom prst="rect">
            <a:avLst/>
          </a:prstGeom>
        </p:spPr>
        <p:txBody>
          <a:bodyPr wrap="none">
            <a:spAutoFit/>
          </a:bodyPr>
          <a:lstStyle/>
          <a:p>
            <a:pPr lvl="0"/>
            <a:r>
              <a:rPr lang="en-US" sz="3200" dirty="0">
                <a:solidFill>
                  <a:prstClr val="black"/>
                </a:solidFill>
                <a:latin typeface="Lucida Bright" panose="02040602050505020304" pitchFamily="18" charset="0"/>
                <a:cs typeface="Aharoni" panose="02010803020104030203" pitchFamily="2" charset="-79"/>
              </a:rPr>
              <a:t>QUICK QUIZ</a:t>
            </a:r>
          </a:p>
        </p:txBody>
      </p:sp>
    </p:spTree>
    <p:extLst>
      <p:ext uri="{BB962C8B-B14F-4D97-AF65-F5344CB8AC3E}">
        <p14:creationId xmlns:p14="http://schemas.microsoft.com/office/powerpoint/2010/main" val="804453481"/>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221" y="1981200"/>
            <a:ext cx="8115300" cy="2308324"/>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Lucida Bright" panose="02040602050505020304" pitchFamily="18" charset="0"/>
                <a:cs typeface="Arial" panose="020B0604020202020204" pitchFamily="34" charset="0"/>
              </a:rPr>
              <a:t>What type of legal entity is owned by shareholders?</a:t>
            </a:r>
          </a:p>
          <a:p>
            <a:pPr fontAlgn="auto">
              <a:spcBef>
                <a:spcPts val="0"/>
              </a:spcBef>
              <a:spcAft>
                <a:spcPts val="0"/>
              </a:spcAft>
            </a:pPr>
            <a:endParaRPr lang="en-US" sz="2400" dirty="0" smtClean="0">
              <a:solidFill>
                <a:prstClr val="black"/>
              </a:solidFill>
              <a:latin typeface="Lucida Bright" panose="02040602050505020304" pitchFamily="18" charset="0"/>
              <a:cs typeface="Arial" panose="020B0604020202020204" pitchFamily="34" charset="0"/>
            </a:endParaRP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general partnership</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limited liability company</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corporation</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limited partnership</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300789" y="35052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56</a:t>
            </a:fld>
            <a:endParaRPr lang="en-US" sz="2000" dirty="0">
              <a:solidFill>
                <a:schemeClr val="tx1"/>
              </a:solidFill>
              <a:latin typeface="Baskerville Old Face" panose="02020602080505020303" pitchFamily="18" charset="0"/>
            </a:endParaRPr>
          </a:p>
        </p:txBody>
      </p:sp>
      <p:sp>
        <p:nvSpPr>
          <p:cNvPr id="3" name="Rectangle 2"/>
          <p:cNvSpPr/>
          <p:nvPr/>
        </p:nvSpPr>
        <p:spPr>
          <a:xfrm>
            <a:off x="3252568" y="228600"/>
            <a:ext cx="2638864" cy="584775"/>
          </a:xfrm>
          <a:prstGeom prst="rect">
            <a:avLst/>
          </a:prstGeom>
        </p:spPr>
        <p:txBody>
          <a:bodyPr wrap="none">
            <a:spAutoFit/>
          </a:bodyPr>
          <a:lstStyle/>
          <a:p>
            <a:pPr lvl="0"/>
            <a:r>
              <a:rPr lang="en-US" sz="3200" dirty="0">
                <a:solidFill>
                  <a:prstClr val="black"/>
                </a:solidFill>
                <a:latin typeface="Lucida Bright" panose="02040602050505020304" pitchFamily="18" charset="0"/>
                <a:cs typeface="Aharoni" panose="02010803020104030203" pitchFamily="2" charset="-79"/>
              </a:rPr>
              <a:t>QUICK QUIZ</a:t>
            </a:r>
          </a:p>
        </p:txBody>
      </p:sp>
    </p:spTree>
    <p:extLst>
      <p:ext uri="{BB962C8B-B14F-4D97-AF65-F5344CB8AC3E}">
        <p14:creationId xmlns:p14="http://schemas.microsoft.com/office/powerpoint/2010/main" val="1577739001"/>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8411" y="1600200"/>
            <a:ext cx="8413189" cy="4524315"/>
          </a:xfrm>
          <a:prstGeom prst="rect">
            <a:avLst/>
          </a:prstGeom>
          <a:noFill/>
        </p:spPr>
        <p:txBody>
          <a:bodyPr wrap="square" rtlCol="0">
            <a:spAutoFit/>
          </a:bodyPr>
          <a:lstStyle/>
          <a:p>
            <a:pPr fontAlgn="auto">
              <a:spcBef>
                <a:spcPts val="0"/>
              </a:spcBef>
              <a:spcAft>
                <a:spcPts val="0"/>
              </a:spcAft>
            </a:pPr>
            <a:r>
              <a:rPr lang="en-US" sz="2400" dirty="0" smtClean="0">
                <a:latin typeface="Lucida Bright" panose="02040602050505020304" pitchFamily="18" charset="0"/>
                <a:cs typeface="Arial" panose="020B0604020202020204" pitchFamily="34" charset="0"/>
              </a:rPr>
              <a:t>Can a salesperson solely own a legal entity in Connecticut for real estate purposes?</a:t>
            </a:r>
            <a:endParaRPr lang="en-US" sz="2400" dirty="0" smtClean="0">
              <a:solidFill>
                <a:prstClr val="black"/>
              </a:solidFill>
              <a:latin typeface="Lucida Bright" panose="02040602050505020304" pitchFamily="18" charset="0"/>
              <a:cs typeface="Arial" panose="020B0604020202020204" pitchFamily="34" charset="0"/>
            </a:endParaRPr>
          </a:p>
          <a:p>
            <a:pPr fontAlgn="auto">
              <a:spcBef>
                <a:spcPts val="0"/>
              </a:spcBef>
              <a:spcAft>
                <a:spcPts val="0"/>
              </a:spcAft>
            </a:pPr>
            <a:endParaRPr lang="en-US" sz="2400" dirty="0" smtClean="0">
              <a:solidFill>
                <a:prstClr val="black"/>
              </a:solidFill>
              <a:latin typeface="Lucida Bright" panose="02040602050505020304" pitchFamily="18" charset="0"/>
              <a:cs typeface="Arial" panose="020B0604020202020204" pitchFamily="34" charset="0"/>
            </a:endParaRP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Yes, the law allows a salesperson to be the sole owner (shareholder) of a corporation.</a:t>
            </a: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Yes, as long as </a:t>
            </a:r>
            <a:r>
              <a:rPr lang="en-US" sz="2400" dirty="0">
                <a:solidFill>
                  <a:prstClr val="black"/>
                </a:solidFill>
                <a:latin typeface="Lucida Bright" panose="02040602050505020304" pitchFamily="18" charset="0"/>
                <a:cs typeface="Arial" panose="020B0604020202020204" pitchFamily="34" charset="0"/>
              </a:rPr>
              <a:t>a</a:t>
            </a:r>
            <a:r>
              <a:rPr lang="en-US" sz="2400" dirty="0" smtClean="0">
                <a:solidFill>
                  <a:prstClr val="black"/>
                </a:solidFill>
                <a:latin typeface="Lucida Bright" panose="02040602050505020304" pitchFamily="18" charset="0"/>
                <a:cs typeface="Arial" panose="020B0604020202020204" pitchFamily="34" charset="0"/>
              </a:rPr>
              <a:t> salesperson owns at least 51% and a broker owns no more than 49% of the legal entity.</a:t>
            </a: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No, the law does not allow salespersons to solely own a legal entity engaging in the real estate business.</a:t>
            </a: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No, only brokers can own a legal entity formed for  their real estate business.</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0" y="41910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57</a:t>
            </a:fld>
            <a:endParaRPr lang="en-US" sz="2000" dirty="0">
              <a:solidFill>
                <a:schemeClr val="tx1"/>
              </a:solidFill>
              <a:latin typeface="Baskerville Old Face" panose="02020602080505020303" pitchFamily="18" charset="0"/>
            </a:endParaRPr>
          </a:p>
        </p:txBody>
      </p:sp>
      <p:sp>
        <p:nvSpPr>
          <p:cNvPr id="3" name="Rectangle 2"/>
          <p:cNvSpPr/>
          <p:nvPr/>
        </p:nvSpPr>
        <p:spPr>
          <a:xfrm>
            <a:off x="3252568" y="228600"/>
            <a:ext cx="2638864" cy="584775"/>
          </a:xfrm>
          <a:prstGeom prst="rect">
            <a:avLst/>
          </a:prstGeom>
        </p:spPr>
        <p:txBody>
          <a:bodyPr wrap="none">
            <a:spAutoFit/>
          </a:bodyPr>
          <a:lstStyle/>
          <a:p>
            <a:pPr lvl="0"/>
            <a:r>
              <a:rPr lang="en-US" sz="3200" dirty="0">
                <a:solidFill>
                  <a:prstClr val="black"/>
                </a:solidFill>
                <a:latin typeface="Lucida Bright" panose="02040602050505020304" pitchFamily="18" charset="0"/>
                <a:cs typeface="Aharoni" panose="02010803020104030203" pitchFamily="2" charset="-79"/>
              </a:rPr>
              <a:t>QUICK QUIZ</a:t>
            </a:r>
          </a:p>
        </p:txBody>
      </p:sp>
    </p:spTree>
    <p:extLst>
      <p:ext uri="{BB962C8B-B14F-4D97-AF65-F5344CB8AC3E}">
        <p14:creationId xmlns:p14="http://schemas.microsoft.com/office/powerpoint/2010/main" val="4137453579"/>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7913" y="291082"/>
            <a:ext cx="8392618" cy="475673"/>
          </a:xfrm>
        </p:spPr>
        <p:txBody>
          <a:bodyPr>
            <a:noAutofit/>
          </a:bodyPr>
          <a:lstStyle/>
          <a:p>
            <a:pPr algn="l"/>
            <a:r>
              <a:rPr lang="en-US" sz="2800" i="1" u="sng" dirty="0" smtClean="0">
                <a:latin typeface="Lucida Bright" panose="02040602050505020304" pitchFamily="18" charset="0"/>
                <a:cs typeface="Arial"/>
              </a:rPr>
              <a:t>Section 8</a:t>
            </a:r>
            <a:r>
              <a:rPr lang="en-US" sz="2800" i="1" dirty="0" smtClean="0">
                <a:latin typeface="Lucida Bright" panose="02040602050505020304" pitchFamily="18" charset="0"/>
                <a:cs typeface="Arial"/>
              </a:rPr>
              <a:t>: Loan Estimate and Closing Disclosure </a:t>
            </a:r>
            <a:endParaRPr lang="en-US" sz="2800" i="1" dirty="0">
              <a:latin typeface="Lucida Bright" panose="02040602050505020304" pitchFamily="18" charset="0"/>
              <a:cs typeface="Arial"/>
            </a:endParaRPr>
          </a:p>
        </p:txBody>
      </p:sp>
      <p:sp>
        <p:nvSpPr>
          <p:cNvPr id="4" name="Footer Placeholder 3"/>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58</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 y="65923"/>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47650" y="1656407"/>
            <a:ext cx="8648700" cy="1827167"/>
          </a:xfrm>
          <a:prstGeom prst="rect">
            <a:avLst/>
          </a:prstGeom>
        </p:spPr>
        <p:txBody>
          <a:bodyPr wrap="square">
            <a:spAutoFit/>
          </a:bodyPr>
          <a:lstStyle/>
          <a:p>
            <a:pPr lvl="0" fontAlgn="auto">
              <a:lnSpc>
                <a:spcPct val="90000"/>
              </a:lnSpc>
              <a:spcBef>
                <a:spcPts val="1000"/>
              </a:spcBef>
              <a:spcAft>
                <a:spcPts val="0"/>
              </a:spcAft>
            </a:pPr>
            <a:r>
              <a:rPr lang="en-US" sz="2400" dirty="0" smtClean="0">
                <a:solidFill>
                  <a:prstClr val="black"/>
                </a:solidFill>
                <a:latin typeface="Lucida Bright" panose="02040602050505020304" pitchFamily="18" charset="0"/>
                <a:cs typeface="Arial" panose="020B0604020202020204" pitchFamily="34" charset="0"/>
              </a:rPr>
              <a:t>The Dodd-Frank </a:t>
            </a:r>
            <a:r>
              <a:rPr lang="en-US" sz="2400" dirty="0">
                <a:solidFill>
                  <a:prstClr val="black"/>
                </a:solidFill>
                <a:latin typeface="Lucida Bright" panose="02040602050505020304" pitchFamily="18" charset="0"/>
                <a:cs typeface="Arial" panose="020B0604020202020204" pitchFamily="34" charset="0"/>
              </a:rPr>
              <a:t>Wall Street Reform and Consumer Protection </a:t>
            </a:r>
            <a:r>
              <a:rPr lang="en-US" sz="2400" dirty="0" smtClean="0">
                <a:solidFill>
                  <a:prstClr val="black"/>
                </a:solidFill>
                <a:latin typeface="Lucida Bright" panose="02040602050505020304" pitchFamily="18" charset="0"/>
                <a:cs typeface="Arial" panose="020B0604020202020204" pitchFamily="34" charset="0"/>
              </a:rPr>
              <a:t>Act will require a Loan Estimate and Closing Disclosure form to be used for all residential closings (effective August 1, 2015).</a:t>
            </a:r>
            <a:endParaRPr lang="en-US" sz="2400" dirty="0">
              <a:solidFill>
                <a:prstClr val="black"/>
              </a:solidFill>
              <a:latin typeface="Lucida Bright" panose="02040602050505020304" pitchFamily="18" charset="0"/>
              <a:cs typeface="Arial" panose="020B0604020202020204" pitchFamily="34" charset="0"/>
            </a:endParaRPr>
          </a:p>
          <a:p>
            <a:pPr lvl="0" fontAlgn="auto">
              <a:lnSpc>
                <a:spcPct val="90000"/>
              </a:lnSpc>
              <a:spcBef>
                <a:spcPts val="1000"/>
              </a:spcBef>
              <a:spcAft>
                <a:spcPts val="0"/>
              </a:spcAft>
            </a:pPr>
            <a:r>
              <a:rPr lang="en-US" sz="2000" i="1" dirty="0">
                <a:latin typeface="Lucida Bright" panose="02040602050505020304" pitchFamily="18" charset="0"/>
              </a:rPr>
              <a:t>Pub. L. No. 111-203, 124 Stat. 1376 (2010).</a:t>
            </a:r>
          </a:p>
        </p:txBody>
      </p:sp>
      <p:sp>
        <p:nvSpPr>
          <p:cNvPr id="7" name="Rectangle 6"/>
          <p:cNvSpPr/>
          <p:nvPr/>
        </p:nvSpPr>
        <p:spPr>
          <a:xfrm>
            <a:off x="247650" y="3657600"/>
            <a:ext cx="8820150" cy="1938992"/>
          </a:xfrm>
          <a:prstGeom prst="rect">
            <a:avLst/>
          </a:prstGeom>
        </p:spPr>
        <p:txBody>
          <a:bodyPr wrap="square">
            <a:spAutoFit/>
          </a:bodyPr>
          <a:lstStyle/>
          <a:p>
            <a:r>
              <a:rPr lang="en-US" sz="2400" dirty="0" smtClean="0">
                <a:latin typeface="Lucida Bright" panose="02040602050505020304" pitchFamily="18" charset="0"/>
                <a:cs typeface="Arial" panose="020B0604020202020204" pitchFamily="34" charset="0"/>
              </a:rPr>
              <a:t>The Loan Estimate will replace the current disclosures required under the Truth-in-Lending Act.  </a:t>
            </a:r>
          </a:p>
          <a:p>
            <a:endParaRPr lang="en-US" sz="2400" dirty="0">
              <a:latin typeface="Lucida Bright" panose="02040602050505020304" pitchFamily="18" charset="0"/>
              <a:cs typeface="Arial" panose="020B0604020202020204" pitchFamily="34" charset="0"/>
            </a:endParaRPr>
          </a:p>
          <a:p>
            <a:r>
              <a:rPr lang="en-US" sz="2400" dirty="0" smtClean="0">
                <a:latin typeface="Lucida Bright" panose="02040602050505020304" pitchFamily="18" charset="0"/>
                <a:cs typeface="Arial" panose="020B0604020202020204" pitchFamily="34" charset="0"/>
              </a:rPr>
              <a:t>The </a:t>
            </a:r>
            <a:r>
              <a:rPr lang="en-US" sz="2400" dirty="0">
                <a:latin typeface="Lucida Bright" panose="02040602050505020304" pitchFamily="18" charset="0"/>
                <a:cs typeface="Arial" panose="020B0604020202020204" pitchFamily="34" charset="0"/>
              </a:rPr>
              <a:t>Closing </a:t>
            </a:r>
            <a:r>
              <a:rPr lang="en-US" sz="2400" dirty="0" smtClean="0">
                <a:latin typeface="Lucida Bright" panose="02040602050505020304" pitchFamily="18" charset="0"/>
                <a:cs typeface="Arial" panose="020B0604020202020204" pitchFamily="34" charset="0"/>
              </a:rPr>
              <a:t>Disclosure will replace </a:t>
            </a:r>
            <a:r>
              <a:rPr lang="en-US" sz="2400" dirty="0">
                <a:latin typeface="Lucida Bright" panose="02040602050505020304" pitchFamily="18" charset="0"/>
                <a:cs typeface="Arial" panose="020B0604020202020204" pitchFamily="34" charset="0"/>
              </a:rPr>
              <a:t>the </a:t>
            </a:r>
            <a:r>
              <a:rPr lang="en-US" sz="2400" dirty="0" smtClean="0">
                <a:latin typeface="Lucida Bright" panose="02040602050505020304" pitchFamily="18" charset="0"/>
                <a:cs typeface="Arial" panose="020B0604020202020204" pitchFamily="34" charset="0"/>
              </a:rPr>
              <a:t>HUD-1 </a:t>
            </a:r>
            <a:r>
              <a:rPr lang="en-US" sz="2400" dirty="0">
                <a:latin typeface="Lucida Bright" panose="02040602050505020304" pitchFamily="18" charset="0"/>
                <a:cs typeface="Arial" panose="020B0604020202020204" pitchFamily="34" charset="0"/>
              </a:rPr>
              <a:t>Settlement </a:t>
            </a:r>
            <a:r>
              <a:rPr lang="en-US" sz="2400" dirty="0" smtClean="0">
                <a:latin typeface="Lucida Bright" panose="02040602050505020304" pitchFamily="18" charset="0"/>
                <a:cs typeface="Arial" panose="020B0604020202020204" pitchFamily="34" charset="0"/>
              </a:rPr>
              <a:t>Statement for 1-4 family residential closings.</a:t>
            </a:r>
            <a:endParaRPr lang="en-US" sz="2400" dirty="0">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109723717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68" y="-7278"/>
            <a:ext cx="8778664" cy="969771"/>
          </a:xfrm>
        </p:spPr>
        <p:txBody>
          <a:bodyPr>
            <a:noAutofit/>
          </a:bodyPr>
          <a:lstStyle/>
          <a:p>
            <a:r>
              <a:rPr lang="en-US" sz="2800" b="0" i="1" dirty="0" smtClean="0">
                <a:effectLst/>
                <a:latin typeface="Lucida Bright" panose="02040602050505020304" pitchFamily="18" charset="0"/>
              </a:rPr>
              <a:t>Laws under the Real Estate Settlement Procedures Act (RESPA) </a:t>
            </a:r>
            <a:r>
              <a:rPr lang="en-US" sz="2800" i="1" dirty="0" smtClean="0">
                <a:latin typeface="Lucida Bright" panose="02040602050505020304" pitchFamily="18" charset="0"/>
              </a:rPr>
              <a:t>and Truth-in-Lending Act (TILA)</a:t>
            </a:r>
            <a:endParaRPr lang="en-US" sz="2800" b="0" i="1" dirty="0">
              <a:latin typeface="Lucida Bright" panose="02040602050505020304" pitchFamily="18" charset="0"/>
            </a:endParaRPr>
          </a:p>
        </p:txBody>
      </p:sp>
      <p:sp>
        <p:nvSpPr>
          <p:cNvPr id="3" name="Content Placeholder 2"/>
          <p:cNvSpPr>
            <a:spLocks noGrp="1"/>
          </p:cNvSpPr>
          <p:nvPr>
            <p:ph sz="half" idx="1"/>
          </p:nvPr>
        </p:nvSpPr>
        <p:spPr>
          <a:xfrm>
            <a:off x="381000" y="1524000"/>
            <a:ext cx="6934200" cy="2754811"/>
          </a:xfrm>
        </p:spPr>
        <p:txBody>
          <a:bodyPr>
            <a:noAutofit/>
          </a:bodyPr>
          <a:lstStyle/>
          <a:p>
            <a:pPr>
              <a:lnSpc>
                <a:spcPct val="150000"/>
              </a:lnSpc>
              <a:buFont typeface="Wingdings" panose="05000000000000000000" pitchFamily="2" charset="2"/>
              <a:buChar char="q"/>
            </a:pPr>
            <a:r>
              <a:rPr lang="en-US" sz="2400" dirty="0" smtClean="0">
                <a:latin typeface="Lucida Bright" panose="02040602050505020304" pitchFamily="18" charset="0"/>
                <a:cs typeface="Arial" panose="020B0604020202020204" pitchFamily="34" charset="0"/>
              </a:rPr>
              <a:t> Currently, RESPA requires the </a:t>
            </a:r>
            <a:r>
              <a:rPr lang="en-US" sz="2400" dirty="0">
                <a:latin typeface="Lucida Bright" panose="02040602050505020304" pitchFamily="18" charset="0"/>
                <a:cs typeface="Arial" panose="020B0604020202020204" pitchFamily="34" charset="0"/>
              </a:rPr>
              <a:t>HUD-1 Uniform Settlement Statement </a:t>
            </a:r>
            <a:r>
              <a:rPr lang="en-US" sz="2400" dirty="0" smtClean="0">
                <a:latin typeface="Lucida Bright" panose="02040602050505020304" pitchFamily="18" charset="0"/>
                <a:cs typeface="Arial" panose="020B0604020202020204" pitchFamily="34" charset="0"/>
              </a:rPr>
              <a:t>to </a:t>
            </a:r>
            <a:r>
              <a:rPr lang="en-US" sz="2400" dirty="0">
                <a:latin typeface="Lucida Bright" panose="02040602050505020304" pitchFamily="18" charset="0"/>
                <a:cs typeface="Arial" panose="020B0604020202020204" pitchFamily="34" charset="0"/>
              </a:rPr>
              <a:t>be completed for 1-4 </a:t>
            </a:r>
            <a:r>
              <a:rPr lang="en-US" sz="2400" dirty="0" smtClean="0">
                <a:latin typeface="Lucida Bright" panose="02040602050505020304" pitchFamily="18" charset="0"/>
                <a:cs typeface="Arial" panose="020B0604020202020204" pitchFamily="34" charset="0"/>
              </a:rPr>
              <a:t>family residential real </a:t>
            </a:r>
            <a:r>
              <a:rPr lang="en-US" sz="2400" dirty="0">
                <a:latin typeface="Lucida Bright" panose="02040602050505020304" pitchFamily="18" charset="0"/>
                <a:cs typeface="Arial" panose="020B0604020202020204" pitchFamily="34" charset="0"/>
              </a:rPr>
              <a:t>estate closings</a:t>
            </a:r>
            <a:r>
              <a:rPr lang="en-US" sz="2400" dirty="0" smtClean="0">
                <a:latin typeface="Lucida Bright" panose="02040602050505020304" pitchFamily="18" charset="0"/>
                <a:cs typeface="Arial" panose="020B0604020202020204" pitchFamily="34" charset="0"/>
              </a:rPr>
              <a:t>.  (As of August 1, 2015, the HUD-1 will be replaced by the Closing Disclosure form).</a:t>
            </a:r>
          </a:p>
          <a:p>
            <a:pPr>
              <a:lnSpc>
                <a:spcPct val="150000"/>
              </a:lnSpc>
              <a:buFont typeface="Wingdings" panose="05000000000000000000" pitchFamily="2" charset="2"/>
              <a:buChar char="q"/>
            </a:pPr>
            <a:r>
              <a:rPr lang="en-US" sz="2400" dirty="0" smtClean="0">
                <a:latin typeface="Lucida Bright" panose="02040602050505020304" pitchFamily="18" charset="0"/>
                <a:cs typeface="Arial" panose="020B0604020202020204" pitchFamily="34" charset="0"/>
              </a:rPr>
              <a:t> TILA requires banks to provide borrowers with </a:t>
            </a:r>
            <a:r>
              <a:rPr lang="en-US" sz="2400" dirty="0">
                <a:latin typeface="Lucida Bright" panose="02040602050505020304" pitchFamily="18" charset="0"/>
                <a:cs typeface="Arial" panose="020B0604020202020204" pitchFamily="34" charset="0"/>
              </a:rPr>
              <a:t>estimates of </a:t>
            </a:r>
            <a:r>
              <a:rPr lang="en-US" sz="2400" dirty="0" smtClean="0">
                <a:latin typeface="Lucida Bright" panose="02040602050505020304" pitchFamily="18" charset="0"/>
                <a:cs typeface="Arial" panose="020B0604020202020204" pitchFamily="34" charset="0"/>
              </a:rPr>
              <a:t>financing costs.</a:t>
            </a:r>
            <a:endParaRPr lang="en-US" sz="2400" dirty="0">
              <a:latin typeface="Lucida Bright" panose="02040602050505020304" pitchFamily="18" charset="0"/>
              <a:cs typeface="Arial" panose="020B0604020202020204" pitchFamily="34" charset="0"/>
            </a:endParaRPr>
          </a:p>
          <a:p>
            <a:pPr marL="0" indent="0">
              <a:buNone/>
            </a:pPr>
            <a:endParaRPr lang="en-US" sz="2000" dirty="0">
              <a:latin typeface="Lucida Bright" panose="02040602050505020304" pitchFamily="18"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7" name="Slide Number Placeholder 6"/>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59</a:t>
            </a:fld>
            <a:endParaRPr lang="en-US" sz="2000" dirty="0">
              <a:solidFill>
                <a:schemeClr val="tx1"/>
              </a:solidFill>
              <a:latin typeface="Baskerville Old Face" panose="0202060208050502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500" y="1752600"/>
            <a:ext cx="1804238" cy="1732671"/>
          </a:xfrm>
          <a:prstGeom prst="rect">
            <a:avLst/>
          </a:prstGeom>
        </p:spPr>
      </p:pic>
    </p:spTree>
    <p:extLst>
      <p:ext uri="{BB962C8B-B14F-4D97-AF65-F5344CB8AC3E}">
        <p14:creationId xmlns:p14="http://schemas.microsoft.com/office/powerpoint/2010/main" val="32090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31"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2550139" y="155233"/>
            <a:ext cx="4324350" cy="799498"/>
          </a:xfrm>
        </p:spPr>
        <p:txBody>
          <a:bodyPr>
            <a:noAutofit/>
          </a:bodyPr>
          <a:lstStyle/>
          <a:p>
            <a:r>
              <a:rPr lang="en-US" sz="3200" i="1" dirty="0" smtClean="0">
                <a:latin typeface="Baskerville Old Face" panose="02020602080505020303" pitchFamily="18" charset="0"/>
                <a:cs typeface="Arial" panose="020B0604020202020204" pitchFamily="34" charset="0"/>
              </a:rPr>
              <a:t>New CAMS Applications</a:t>
            </a:r>
            <a:endParaRPr lang="en-US" sz="3200" i="1" dirty="0" smtClean="0">
              <a:effectLst/>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481069" y="1594667"/>
            <a:ext cx="8181862" cy="2155497"/>
          </a:xfrm>
          <a:solidFill>
            <a:schemeClr val="bg1"/>
          </a:solidFill>
        </p:spPr>
        <p:txBody>
          <a:bodyPr>
            <a:noAutofit/>
          </a:bodyPr>
          <a:lstStyle/>
          <a:p>
            <a:pPr marL="0" indent="0">
              <a:lnSpc>
                <a:spcPct val="100000"/>
              </a:lnSpc>
              <a:spcBef>
                <a:spcPts val="0"/>
              </a:spcBef>
              <a:buNone/>
            </a:pPr>
            <a:r>
              <a:rPr lang="en-US" sz="2800" b="1" u="sng" dirty="0" smtClean="0">
                <a:solidFill>
                  <a:schemeClr val="accent5">
                    <a:lumMod val="50000"/>
                  </a:schemeClr>
                </a:solidFill>
                <a:latin typeface="Baskerville Old Face" panose="02020602080505020303" pitchFamily="18" charset="0"/>
                <a:cs typeface="Arial" panose="020B0604020202020204" pitchFamily="34" charset="0"/>
              </a:rPr>
              <a:t>New applicants are required to</a:t>
            </a:r>
            <a:r>
              <a:rPr lang="en-US" sz="2800" b="1" dirty="0" smtClean="0">
                <a:solidFill>
                  <a:schemeClr val="accent5">
                    <a:lumMod val="50000"/>
                  </a:schemeClr>
                </a:solidFill>
                <a:latin typeface="Baskerville Old Face" panose="02020602080505020303" pitchFamily="18" charset="0"/>
                <a:cs typeface="Arial" panose="020B0604020202020204" pitchFamily="34" charset="0"/>
              </a:rPr>
              <a:t>:</a:t>
            </a:r>
          </a:p>
          <a:p>
            <a:pPr marL="514350" indent="-514350">
              <a:lnSpc>
                <a:spcPct val="150000"/>
              </a:lnSpc>
              <a:spcBef>
                <a:spcPts val="0"/>
              </a:spcBef>
              <a:buFont typeface="+mj-lt"/>
              <a:buAutoNum type="arabicPeriod"/>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take a review course, and</a:t>
            </a:r>
          </a:p>
          <a:p>
            <a:pPr marL="514350" indent="-514350">
              <a:lnSpc>
                <a:spcPct val="100000"/>
              </a:lnSpc>
              <a:spcBef>
                <a:spcPts val="0"/>
              </a:spcBef>
              <a:buFont typeface="+mj-lt"/>
              <a:buAutoNum type="arabicPeriod"/>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pass the CAMs National Board of Certification exam within one year from the date of initial registration</a:t>
            </a:r>
            <a:r>
              <a:rPr lang="en-US" sz="2800" dirty="0" smtClean="0">
                <a:latin typeface="Baskerville Old Face" panose="02020602080505020303" pitchFamily="18" charset="0"/>
                <a:cs typeface="Arial" panose="020B0604020202020204" pitchFamily="34" charset="0"/>
              </a:rPr>
              <a:t>.</a:t>
            </a:r>
          </a:p>
          <a:p>
            <a:pPr marL="0" indent="0">
              <a:buNone/>
            </a:pPr>
            <a:endParaRPr lang="en-US" sz="2800" i="1" dirty="0" smtClean="0">
              <a:latin typeface="Baskerville Old Face" panose="02020602080505020303" pitchFamily="18" charset="0"/>
            </a:endParaRPr>
          </a:p>
          <a:p>
            <a:pPr marL="0" indent="0">
              <a:buNone/>
            </a:pPr>
            <a:endParaRPr lang="en-US" sz="2800" i="1" dirty="0" smtClean="0">
              <a:latin typeface="Baskerville Old Face" panose="02020602080505020303" pitchFamily="18" charset="0"/>
            </a:endParaRPr>
          </a:p>
          <a:p>
            <a:pPr marL="0" indent="0">
              <a:buNone/>
            </a:pPr>
            <a:endParaRPr lang="en-US" sz="2800" i="1" dirty="0">
              <a:latin typeface="Baskerville Old Face" panose="02020602080505020303" pitchFamily="18" charset="0"/>
            </a:endParaRPr>
          </a:p>
          <a:p>
            <a:pPr marL="0" indent="0">
              <a:buNone/>
            </a:pPr>
            <a:endParaRPr lang="en-US" sz="2800" i="1" dirty="0">
              <a:latin typeface="Baskerville Old Face" panose="02020602080505020303" pitchFamily="18" charset="0"/>
            </a:endParaRPr>
          </a:p>
          <a:p>
            <a:pPr marL="0" indent="0">
              <a:buNone/>
            </a:pPr>
            <a:r>
              <a:rPr lang="en-US" sz="2000" i="1" dirty="0" smtClean="0">
                <a:latin typeface="Baskerville Old Face" panose="02020602080505020303" pitchFamily="18" charset="0"/>
              </a:rPr>
              <a:t>CGS §20-457</a:t>
            </a:r>
          </a:p>
        </p:txBody>
      </p:sp>
      <p:sp>
        <p:nvSpPr>
          <p:cNvPr id="7171" name="Rectangle 5"/>
          <p:cNvSpPr>
            <a:spLocks noGrp="1" noChangeArrowheads="1"/>
          </p:cNvSpPr>
          <p:nvPr>
            <p:ph type="ftr" sz="quarter" idx="11"/>
          </p:nvPr>
        </p:nvSpPr>
        <p:spPr>
          <a:xfrm>
            <a:off x="3028950" y="6170655"/>
            <a:ext cx="30861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8089620" y="6356351"/>
            <a:ext cx="368579" cy="3588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6</a:t>
            </a:fld>
            <a:endParaRPr lang="en-US" sz="2000" dirty="0">
              <a:latin typeface="Baskerville Old Face" panose="02020602080505020303" pitchFamily="18" charset="0"/>
            </a:endParaRPr>
          </a:p>
        </p:txBody>
      </p:sp>
      <p:sp>
        <p:nvSpPr>
          <p:cNvPr id="7174" name="Slide Number Placeholder 5"/>
          <p:cNvSpPr txBox="1">
            <a:spLocks noGrp="1"/>
          </p:cNvSpPr>
          <p:nvPr/>
        </p:nvSpPr>
        <p:spPr bwMode="auto">
          <a:xfrm>
            <a:off x="8089620" y="5514779"/>
            <a:ext cx="609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sz="1200" b="1" i="1" dirty="0"/>
          </a:p>
        </p:txBody>
      </p:sp>
      <p:pic>
        <p:nvPicPr>
          <p:cNvPr id="9"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749"/>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284782" y="4091571"/>
            <a:ext cx="6116107" cy="954107"/>
          </a:xfrm>
          <a:prstGeom prst="rect">
            <a:avLst/>
          </a:prstGeom>
          <a:noFill/>
        </p:spPr>
        <p:txBody>
          <a:bodyPr wrap="square" rtlCol="0">
            <a:spAutoFit/>
          </a:bodyPr>
          <a:lstStyle/>
          <a:p>
            <a:pPr marL="0" indent="0">
              <a:lnSpc>
                <a:spcPct val="100000"/>
              </a:lnSpc>
              <a:spcBef>
                <a:spcPts val="0"/>
              </a:spcBef>
              <a:buNone/>
            </a:pPr>
            <a:r>
              <a:rPr lang="en-US" sz="2800" i="1" u="sng" dirty="0" smtClean="0">
                <a:solidFill>
                  <a:schemeClr val="accent5">
                    <a:lumMod val="50000"/>
                  </a:schemeClr>
                </a:solidFill>
                <a:latin typeface="Baskerville Old Face" panose="02020602080505020303" pitchFamily="18" charset="0"/>
                <a:cs typeface="Arial" panose="020B0604020202020204" pitchFamily="34" charset="0"/>
              </a:rPr>
              <a:t>REMEMBER</a:t>
            </a:r>
            <a:r>
              <a:rPr lang="en-US" sz="2800" i="1" dirty="0" smtClean="0">
                <a:solidFill>
                  <a:schemeClr val="accent5">
                    <a:lumMod val="50000"/>
                  </a:schemeClr>
                </a:solidFill>
                <a:latin typeface="Baskerville Old Face" panose="02020602080505020303" pitchFamily="18" charset="0"/>
                <a:cs typeface="Arial" panose="020B0604020202020204" pitchFamily="34" charset="0"/>
              </a:rPr>
              <a:t>:  CAM </a:t>
            </a:r>
            <a:r>
              <a:rPr lang="en-US" sz="2800" i="1" dirty="0">
                <a:solidFill>
                  <a:schemeClr val="accent5">
                    <a:lumMod val="50000"/>
                  </a:schemeClr>
                </a:solidFill>
                <a:latin typeface="Baskerville Old Face" panose="02020602080505020303" pitchFamily="18" charset="0"/>
                <a:cs typeface="Arial" panose="020B0604020202020204" pitchFamily="34" charset="0"/>
              </a:rPr>
              <a:t>r</a:t>
            </a:r>
            <a:r>
              <a:rPr lang="en-US" sz="2800" i="1" dirty="0" smtClean="0">
                <a:solidFill>
                  <a:schemeClr val="accent5">
                    <a:lumMod val="50000"/>
                  </a:schemeClr>
                </a:solidFill>
                <a:latin typeface="Baskerville Old Face" panose="02020602080505020303" pitchFamily="18" charset="0"/>
                <a:cs typeface="Arial" panose="020B0604020202020204" pitchFamily="34" charset="0"/>
              </a:rPr>
              <a:t>egistrations must be renewed before January 31 every year.</a:t>
            </a:r>
            <a:endParaRPr lang="en-US" sz="2800" i="1" dirty="0">
              <a:solidFill>
                <a:schemeClr val="accent5">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30058936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771"/>
            <a:ext cx="8286750" cy="969771"/>
          </a:xfrm>
        </p:spPr>
        <p:txBody>
          <a:bodyPr>
            <a:noAutofit/>
          </a:bodyPr>
          <a:lstStyle/>
          <a:p>
            <a:r>
              <a:rPr lang="en-US" sz="3200" i="1" dirty="0" smtClean="0">
                <a:latin typeface="Lucida Bright" panose="02040602050505020304" pitchFamily="18" charset="0"/>
                <a:cs typeface="Arial" panose="020B0604020202020204" pitchFamily="34" charset="0"/>
              </a:rPr>
              <a:t>Who is required to disclose closing costs?</a:t>
            </a:r>
            <a:endParaRPr lang="en-US" sz="3200" b="0" i="1" dirty="0">
              <a:latin typeface="Lucida Bright" panose="02040602050505020304" pitchFamily="18" charset="0"/>
              <a:cs typeface="Arial" panose="020B0604020202020204" pitchFamily="34" charset="0"/>
            </a:endParaRPr>
          </a:p>
        </p:txBody>
      </p:sp>
      <p:sp>
        <p:nvSpPr>
          <p:cNvPr id="3" name="Content Placeholder 2"/>
          <p:cNvSpPr>
            <a:spLocks noGrp="1"/>
          </p:cNvSpPr>
          <p:nvPr>
            <p:ph sz="half" idx="1"/>
          </p:nvPr>
        </p:nvSpPr>
        <p:spPr>
          <a:xfrm>
            <a:off x="228600" y="1524000"/>
            <a:ext cx="8610600" cy="4191000"/>
          </a:xfrm>
        </p:spPr>
        <p:txBody>
          <a:bodyPr>
            <a:noAutofit/>
          </a:bodyPr>
          <a:lstStyle/>
          <a:p>
            <a:pPr marL="0" indent="0">
              <a:lnSpc>
                <a:spcPct val="150000"/>
              </a:lnSpc>
              <a:buNone/>
            </a:pPr>
            <a:r>
              <a:rPr lang="en-US" sz="2400" dirty="0" smtClean="0">
                <a:latin typeface="Lucida Bright" panose="02040602050505020304" pitchFamily="18" charset="0"/>
                <a:cs typeface="Arial" panose="020B0604020202020204" pitchFamily="34" charset="0"/>
              </a:rPr>
              <a:t>Effective in August 2015, a settlement agent (usually the buyer’s attorney) will be required to disclose all closing costs on the new Closing Disclosure form at least </a:t>
            </a:r>
            <a:r>
              <a:rPr lang="en-US" sz="2400" b="1" dirty="0" smtClean="0">
                <a:latin typeface="Lucida Bright" panose="02040602050505020304" pitchFamily="18" charset="0"/>
                <a:cs typeface="Arial" panose="020B0604020202020204" pitchFamily="34" charset="0"/>
              </a:rPr>
              <a:t>three </a:t>
            </a:r>
            <a:r>
              <a:rPr lang="en-US" sz="2400" b="1" dirty="0">
                <a:latin typeface="Lucida Bright" panose="02040602050505020304" pitchFamily="18" charset="0"/>
                <a:cs typeface="Arial" panose="020B0604020202020204" pitchFamily="34" charset="0"/>
              </a:rPr>
              <a:t>days prior</a:t>
            </a:r>
            <a:r>
              <a:rPr lang="en-US" sz="2400" dirty="0">
                <a:latin typeface="Lucida Bright" panose="02040602050505020304" pitchFamily="18" charset="0"/>
                <a:cs typeface="Arial" panose="020B0604020202020204" pitchFamily="34" charset="0"/>
              </a:rPr>
              <a:t> </a:t>
            </a:r>
            <a:r>
              <a:rPr lang="en-US" sz="2400" dirty="0" smtClean="0">
                <a:latin typeface="Lucida Bright" panose="02040602050505020304" pitchFamily="18" charset="0"/>
                <a:cs typeface="Arial" panose="020B0604020202020204" pitchFamily="34" charset="0"/>
              </a:rPr>
              <a:t>to the closing date.</a:t>
            </a:r>
          </a:p>
          <a:p>
            <a:pPr marL="0" indent="0">
              <a:lnSpc>
                <a:spcPct val="100000"/>
              </a:lnSpc>
              <a:buNone/>
            </a:pPr>
            <a:endParaRPr lang="en-US" sz="2400" dirty="0">
              <a:latin typeface="Arial" panose="020B0604020202020204" pitchFamily="34" charset="0"/>
              <a:cs typeface="Arial" panose="020B0604020202020204" pitchFamily="34" charset="0"/>
            </a:endParaRPr>
          </a:p>
          <a:p>
            <a:pPr marL="0" indent="0">
              <a:lnSpc>
                <a:spcPct val="100000"/>
              </a:lnSpc>
              <a:buNone/>
            </a:pPr>
            <a:r>
              <a:rPr lang="en-US" sz="2400" dirty="0" smtClean="0">
                <a:latin typeface="Lucida Bright" panose="02040602050505020304" pitchFamily="18" charset="0"/>
                <a:cs typeface="Arial" panose="020B0604020202020204" pitchFamily="34" charset="0"/>
              </a:rPr>
              <a:t>Currently, the HUD-1 Uniform Settlement Statement is used to disclose closing costs, and a sample form can be  found at:  </a:t>
            </a:r>
            <a:r>
              <a:rPr lang="en-US" sz="2000" dirty="0" smtClean="0">
                <a:latin typeface="Arial" panose="020B0604020202020204" pitchFamily="34" charset="0"/>
                <a:cs typeface="Arial" panose="020B0604020202020204" pitchFamily="34" charset="0"/>
                <a:hlinkClick r:id="rId4"/>
              </a:rPr>
              <a:t>http</a:t>
            </a:r>
            <a:r>
              <a:rPr lang="en-US" sz="2000" dirty="0">
                <a:latin typeface="Arial" panose="020B0604020202020204" pitchFamily="34" charset="0"/>
                <a:cs typeface="Arial" panose="020B0604020202020204" pitchFamily="34" charset="0"/>
                <a:hlinkClick r:id="rId4"/>
              </a:rPr>
              <a:t>://</a:t>
            </a:r>
            <a:r>
              <a:rPr lang="en-US" sz="2000" dirty="0" smtClean="0">
                <a:latin typeface="Arial" panose="020B0604020202020204" pitchFamily="34" charset="0"/>
                <a:cs typeface="Arial" panose="020B0604020202020204" pitchFamily="34" charset="0"/>
                <a:hlinkClick r:id="rId4"/>
              </a:rPr>
              <a:t>www.hud.gov/offices/adm/hudclips/forms/files/1.pdf</a:t>
            </a:r>
            <a:endParaRPr lang="en-US" sz="2000"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7" name="Slide Number Placeholder 6"/>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60</a:t>
            </a:fld>
            <a:endParaRPr lang="en-US" sz="2000"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1940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468" y="2209800"/>
            <a:ext cx="8379363" cy="3046988"/>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Lucida Bright" panose="02040602050505020304" pitchFamily="18" charset="0"/>
                <a:cs typeface="Arial" panose="020B0604020202020204" pitchFamily="34" charset="0"/>
              </a:rPr>
              <a:t>The HUD-1 Uniform Settlement </a:t>
            </a:r>
            <a:r>
              <a:rPr lang="en-US" sz="2400" dirty="0">
                <a:solidFill>
                  <a:prstClr val="black"/>
                </a:solidFill>
                <a:latin typeface="Lucida Bright" panose="02040602050505020304" pitchFamily="18" charset="0"/>
                <a:cs typeface="Arial" panose="020B0604020202020204" pitchFamily="34" charset="0"/>
              </a:rPr>
              <a:t>S</a:t>
            </a:r>
            <a:r>
              <a:rPr lang="en-US" sz="2400" dirty="0" smtClean="0">
                <a:solidFill>
                  <a:prstClr val="black"/>
                </a:solidFill>
                <a:latin typeface="Lucida Bright" panose="02040602050505020304" pitchFamily="18" charset="0"/>
                <a:cs typeface="Arial" panose="020B0604020202020204" pitchFamily="34" charset="0"/>
              </a:rPr>
              <a:t>tatement created by the Real Estate Settlement Procedures Act is </a:t>
            </a:r>
            <a:r>
              <a:rPr lang="en-US" sz="2400" u="sng" dirty="0" smtClean="0">
                <a:solidFill>
                  <a:prstClr val="black"/>
                </a:solidFill>
                <a:latin typeface="Lucida Bright" panose="02040602050505020304" pitchFamily="18" charset="0"/>
                <a:cs typeface="Arial" panose="020B0604020202020204" pitchFamily="34" charset="0"/>
              </a:rPr>
              <a:t>only</a:t>
            </a:r>
            <a:r>
              <a:rPr lang="en-US" sz="2400" dirty="0" smtClean="0">
                <a:solidFill>
                  <a:prstClr val="black"/>
                </a:solidFill>
                <a:latin typeface="Lucida Bright" panose="02040602050505020304" pitchFamily="18" charset="0"/>
                <a:cs typeface="Arial" panose="020B0604020202020204" pitchFamily="34" charset="0"/>
              </a:rPr>
              <a:t> required for:</a:t>
            </a:r>
          </a:p>
          <a:p>
            <a:pPr fontAlgn="auto">
              <a:spcBef>
                <a:spcPts val="0"/>
              </a:spcBef>
              <a:spcAft>
                <a:spcPts val="0"/>
              </a:spcAft>
            </a:pPr>
            <a:endParaRPr lang="en-US" sz="2400" dirty="0" smtClean="0">
              <a:solidFill>
                <a:prstClr val="black"/>
              </a:solidFill>
              <a:latin typeface="Lucida Bright" panose="02040602050505020304" pitchFamily="18" charset="0"/>
              <a:cs typeface="Arial" panose="020B0604020202020204" pitchFamily="34" charset="0"/>
            </a:endParaRP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commercial closings</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residential closings (1 to 4 family)</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all real estate closings</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industrial closings</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44036" y="41148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61</a:t>
            </a:fld>
            <a:endParaRPr lang="en-US" sz="2000" dirty="0">
              <a:solidFill>
                <a:schemeClr val="tx1"/>
              </a:solidFill>
              <a:latin typeface="Baskerville Old Face" panose="02020602080505020303" pitchFamily="18" charset="0"/>
            </a:endParaRPr>
          </a:p>
        </p:txBody>
      </p:sp>
      <p:sp>
        <p:nvSpPr>
          <p:cNvPr id="3" name="Rectangle 2"/>
          <p:cNvSpPr/>
          <p:nvPr/>
        </p:nvSpPr>
        <p:spPr>
          <a:xfrm>
            <a:off x="3252568" y="186610"/>
            <a:ext cx="2638864" cy="584775"/>
          </a:xfrm>
          <a:prstGeom prst="rect">
            <a:avLst/>
          </a:prstGeom>
        </p:spPr>
        <p:txBody>
          <a:bodyPr wrap="none">
            <a:spAutoFit/>
          </a:bodyPr>
          <a:lstStyle/>
          <a:p>
            <a:pPr lvl="0"/>
            <a:r>
              <a:rPr lang="en-US" sz="3200" dirty="0">
                <a:solidFill>
                  <a:prstClr val="black"/>
                </a:solidFill>
                <a:latin typeface="Lucida Bright" panose="02040602050505020304" pitchFamily="18" charset="0"/>
                <a:cs typeface="Aharoni" panose="02010803020104030203" pitchFamily="2" charset="-79"/>
              </a:rPr>
              <a:t>QUICK QUIZ</a:t>
            </a:r>
          </a:p>
        </p:txBody>
      </p:sp>
    </p:spTree>
    <p:extLst>
      <p:ext uri="{BB962C8B-B14F-4D97-AF65-F5344CB8AC3E}">
        <p14:creationId xmlns:p14="http://schemas.microsoft.com/office/powerpoint/2010/main" val="2008309704"/>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432" y="1828800"/>
            <a:ext cx="8100368" cy="2677656"/>
          </a:xfrm>
          <a:prstGeom prst="rect">
            <a:avLst/>
          </a:prstGeom>
          <a:noFill/>
        </p:spPr>
        <p:txBody>
          <a:bodyPr wrap="square" rtlCol="0">
            <a:spAutoFit/>
          </a:bodyPr>
          <a:lstStyle/>
          <a:p>
            <a:pPr fontAlgn="auto">
              <a:spcBef>
                <a:spcPts val="0"/>
              </a:spcBef>
              <a:spcAft>
                <a:spcPts val="0"/>
              </a:spcAft>
            </a:pPr>
            <a:r>
              <a:rPr lang="en-US" sz="2400" dirty="0">
                <a:solidFill>
                  <a:prstClr val="black"/>
                </a:solidFill>
                <a:latin typeface="Lucida Bright" panose="02040602050505020304" pitchFamily="18" charset="0"/>
                <a:cs typeface="Arial" panose="020B0604020202020204" pitchFamily="34" charset="0"/>
              </a:rPr>
              <a:t>E</a:t>
            </a:r>
            <a:r>
              <a:rPr lang="en-US" sz="2400" dirty="0" smtClean="0">
                <a:solidFill>
                  <a:prstClr val="black"/>
                </a:solidFill>
                <a:latin typeface="Lucida Bright" panose="02040602050505020304" pitchFamily="18" charset="0"/>
                <a:cs typeface="Arial" panose="020B0604020202020204" pitchFamily="34" charset="0"/>
              </a:rPr>
              <a:t>ffective August 2015 under Dodd-Frank, the HUD-1 Uniform Settlement Statement will be replaced by a:</a:t>
            </a:r>
          </a:p>
          <a:p>
            <a:pPr fontAlgn="auto">
              <a:spcBef>
                <a:spcPts val="0"/>
              </a:spcBef>
              <a:spcAft>
                <a:spcPts val="0"/>
              </a:spcAft>
            </a:pPr>
            <a:endParaRPr lang="en-US" sz="2400" dirty="0" smtClean="0">
              <a:solidFill>
                <a:prstClr val="black"/>
              </a:solidFill>
              <a:latin typeface="Lucida Bright" panose="02040602050505020304" pitchFamily="18" charset="0"/>
              <a:cs typeface="Arial" panose="020B0604020202020204" pitchFamily="34" charset="0"/>
            </a:endParaRPr>
          </a:p>
          <a:p>
            <a:pPr marL="342900" indent="-342900" fontAlgn="auto">
              <a:spcBef>
                <a:spcPts val="0"/>
              </a:spcBef>
              <a:spcAft>
                <a:spcPts val="0"/>
              </a:spcAft>
              <a:buFontTx/>
              <a:buAutoNum type="alphaUcPeriod"/>
            </a:pPr>
            <a:r>
              <a:rPr lang="en-US" sz="2400" dirty="0" smtClean="0">
                <a:solidFill>
                  <a:prstClr val="black"/>
                </a:solidFill>
                <a:latin typeface="Lucida Bright" panose="02040602050505020304" pitchFamily="18" charset="0"/>
                <a:cs typeface="Arial" panose="020B0604020202020204" pitchFamily="34" charset="0"/>
              </a:rPr>
              <a:t>  RESPA form</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Closing </a:t>
            </a:r>
            <a:r>
              <a:rPr lang="en-US" sz="2400" dirty="0">
                <a:solidFill>
                  <a:prstClr val="black"/>
                </a:solidFill>
                <a:latin typeface="Lucida Bright" panose="02040602050505020304" pitchFamily="18" charset="0"/>
                <a:cs typeface="Arial" panose="020B0604020202020204" pitchFamily="34" charset="0"/>
              </a:rPr>
              <a:t>D</a:t>
            </a:r>
            <a:r>
              <a:rPr lang="en-US" sz="2400" dirty="0" smtClean="0">
                <a:solidFill>
                  <a:prstClr val="black"/>
                </a:solidFill>
                <a:latin typeface="Lucida Bright" panose="02040602050505020304" pitchFamily="18" charset="0"/>
                <a:cs typeface="Arial" panose="020B0604020202020204" pitchFamily="34" charset="0"/>
              </a:rPr>
              <a:t>isclosure form</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TILA form</a:t>
            </a:r>
          </a:p>
          <a:p>
            <a:pPr marL="34290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 Residential Property Statement</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0" y="33528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Footer Placeholder 1"/>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6" name="Slide Number Placeholder 5"/>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62</a:t>
            </a:fld>
            <a:endParaRPr lang="en-US" sz="2000" dirty="0">
              <a:solidFill>
                <a:schemeClr val="tx1"/>
              </a:solidFill>
              <a:latin typeface="Baskerville Old Face" panose="02020602080505020303" pitchFamily="18" charset="0"/>
            </a:endParaRPr>
          </a:p>
        </p:txBody>
      </p:sp>
      <p:sp>
        <p:nvSpPr>
          <p:cNvPr id="3" name="Rectangle 2"/>
          <p:cNvSpPr/>
          <p:nvPr/>
        </p:nvSpPr>
        <p:spPr>
          <a:xfrm>
            <a:off x="3252568" y="228600"/>
            <a:ext cx="2638864" cy="584775"/>
          </a:xfrm>
          <a:prstGeom prst="rect">
            <a:avLst/>
          </a:prstGeom>
        </p:spPr>
        <p:txBody>
          <a:bodyPr wrap="none">
            <a:spAutoFit/>
          </a:bodyPr>
          <a:lstStyle/>
          <a:p>
            <a:pPr lvl="0"/>
            <a:r>
              <a:rPr lang="en-US" sz="3200" dirty="0">
                <a:solidFill>
                  <a:prstClr val="black"/>
                </a:solidFill>
                <a:latin typeface="Lucida Bright" panose="02040602050505020304" pitchFamily="18" charset="0"/>
                <a:cs typeface="Aharoni" panose="02010803020104030203" pitchFamily="2" charset="-79"/>
              </a:rPr>
              <a:t>QUICK QUIZ</a:t>
            </a:r>
          </a:p>
        </p:txBody>
      </p:sp>
    </p:spTree>
    <p:extLst>
      <p:ext uri="{BB962C8B-B14F-4D97-AF65-F5344CB8AC3E}">
        <p14:creationId xmlns:p14="http://schemas.microsoft.com/office/powerpoint/2010/main" val="3580217793"/>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194528"/>
            <a:ext cx="6845969" cy="533400"/>
          </a:xfrm>
        </p:spPr>
        <p:txBody>
          <a:bodyPr>
            <a:noAutofit/>
          </a:bodyPr>
          <a:lstStyle/>
          <a:p>
            <a:pPr algn="l"/>
            <a:r>
              <a:rPr lang="en-US" sz="2800" b="0" i="1" u="sng" dirty="0" smtClean="0">
                <a:solidFill>
                  <a:schemeClr val="tx1"/>
                </a:solidFill>
                <a:latin typeface="Lucida Bright" panose="02040602050505020304" pitchFamily="18" charset="0"/>
                <a:cs typeface="Arial"/>
              </a:rPr>
              <a:t>Section 9</a:t>
            </a:r>
            <a:r>
              <a:rPr lang="en-US" sz="2800" i="1" dirty="0" smtClean="0">
                <a:solidFill>
                  <a:schemeClr val="tx1"/>
                </a:solidFill>
                <a:latin typeface="Lucida Bright" panose="02040602050505020304" pitchFamily="18" charset="0"/>
                <a:cs typeface="Arial"/>
              </a:rPr>
              <a:t>:  Represent</a:t>
            </a:r>
            <a:r>
              <a:rPr lang="en-US" sz="2800" b="0" i="1" dirty="0" smtClean="0">
                <a:solidFill>
                  <a:schemeClr val="tx1"/>
                </a:solidFill>
                <a:latin typeface="Lucida Bright" panose="02040602050505020304" pitchFamily="18" charset="0"/>
                <a:cs typeface="Arial"/>
              </a:rPr>
              <a:t>ation Agreements</a:t>
            </a:r>
          </a:p>
          <a:p>
            <a:pPr algn="l"/>
            <a:endParaRPr lang="en-US" sz="2400" b="0" i="1" dirty="0" smtClean="0">
              <a:solidFill>
                <a:schemeClr val="tx1"/>
              </a:solidFill>
              <a:latin typeface="Arial"/>
              <a:cs typeface="Arial"/>
            </a:endParaRPr>
          </a:p>
        </p:txBody>
      </p:sp>
      <p:sp>
        <p:nvSpPr>
          <p:cNvPr id="4" name="Footer Placeholder 3"/>
          <p:cNvSpPr>
            <a:spLocks noGrp="1"/>
          </p:cNvSpPr>
          <p:nvPr>
            <p:ph type="ftr" sz="quarter" idx="11"/>
          </p:nvPr>
        </p:nvSpPr>
        <p:spPr>
          <a:xfrm>
            <a:off x="2882757" y="6087469"/>
            <a:ext cx="2387883"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1400" dirty="0" smtClean="0">
                <a:solidFill>
                  <a:schemeClr val="tx1"/>
                </a:solidFill>
              </a:rPr>
              <a:t> </a:t>
            </a:r>
            <a:fld id="{DC292CF3-1079-440B-B83F-1896992D8912}" type="slidenum">
              <a:rPr lang="en-US" sz="2000" smtClean="0">
                <a:solidFill>
                  <a:schemeClr val="tx1"/>
                </a:solidFill>
                <a:latin typeface="Baskerville Old Face" panose="02020602080505020303" pitchFamily="18" charset="0"/>
              </a:rPr>
              <a:pPr/>
              <a:t>63</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98"/>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04289" y="2230316"/>
            <a:ext cx="6944818" cy="3354765"/>
          </a:xfrm>
          <a:prstGeom prst="rect">
            <a:avLst/>
          </a:prstGeom>
        </p:spPr>
        <p:txBody>
          <a:bodyPr wrap="square">
            <a:spAutoFit/>
          </a:bodyPr>
          <a:lstStyle/>
          <a:p>
            <a:r>
              <a:rPr lang="en-US" sz="2400" dirty="0" smtClean="0">
                <a:latin typeface="Lucida Bright" panose="02040602050505020304" pitchFamily="18" charset="0"/>
                <a:cs typeface="Arial"/>
              </a:rPr>
              <a:t>The two most common types are:</a:t>
            </a:r>
          </a:p>
          <a:p>
            <a:endParaRPr lang="en-US" sz="2400" dirty="0">
              <a:latin typeface="Lucida Bright" panose="02040602050505020304" pitchFamily="18" charset="0"/>
              <a:cs typeface="Arial"/>
            </a:endParaRPr>
          </a:p>
          <a:p>
            <a:pPr marL="457200" indent="-457200">
              <a:buAutoNum type="arabicParenBoth"/>
            </a:pPr>
            <a:r>
              <a:rPr lang="en-US" sz="2400" b="1" i="1" dirty="0" smtClean="0">
                <a:latin typeface="Lucida Bright" panose="02040602050505020304" pitchFamily="18" charset="0"/>
                <a:cs typeface="Arial"/>
              </a:rPr>
              <a:t>Listing Agreement</a:t>
            </a:r>
            <a:endParaRPr lang="en-US" sz="2400" dirty="0" smtClean="0">
              <a:latin typeface="Lucida Bright" panose="02040602050505020304" pitchFamily="18" charset="0"/>
              <a:cs typeface="Arial"/>
            </a:endParaRPr>
          </a:p>
          <a:p>
            <a:pPr marL="457200" indent="-457200">
              <a:buAutoNum type="arabicParenBoth"/>
            </a:pPr>
            <a:endParaRPr lang="en-US" sz="2400" dirty="0">
              <a:latin typeface="Lucida Bright" panose="02040602050505020304" pitchFamily="18" charset="0"/>
              <a:cs typeface="Arial"/>
            </a:endParaRPr>
          </a:p>
          <a:p>
            <a:r>
              <a:rPr lang="en-US" sz="2400" b="1" dirty="0" smtClean="0">
                <a:latin typeface="Lucida Bright" panose="02040602050505020304" pitchFamily="18" charset="0"/>
                <a:cs typeface="Arial"/>
              </a:rPr>
              <a:t>(2)</a:t>
            </a:r>
            <a:r>
              <a:rPr lang="en-US" sz="2400" dirty="0" smtClean="0">
                <a:latin typeface="Lucida Bright" panose="02040602050505020304" pitchFamily="18" charset="0"/>
                <a:cs typeface="Arial"/>
              </a:rPr>
              <a:t> </a:t>
            </a:r>
            <a:r>
              <a:rPr lang="en-US" sz="2400" b="1" i="1" dirty="0" smtClean="0">
                <a:latin typeface="Lucida Bright" panose="02040602050505020304" pitchFamily="18" charset="0"/>
                <a:cs typeface="Arial"/>
              </a:rPr>
              <a:t>Buyer Representation Agreement</a:t>
            </a:r>
            <a:endParaRPr lang="en-US" sz="2400" dirty="0" smtClean="0">
              <a:latin typeface="Lucida Bright" panose="02040602050505020304" pitchFamily="18" charset="0"/>
              <a:cs typeface="Arial"/>
            </a:endParaRPr>
          </a:p>
          <a:p>
            <a:endParaRPr lang="en-US" sz="2400" dirty="0" smtClean="0">
              <a:latin typeface="Lucida Bright" panose="02040602050505020304" pitchFamily="18" charset="0"/>
              <a:cs typeface="Arial"/>
            </a:endParaRPr>
          </a:p>
          <a:p>
            <a:endParaRPr lang="en-US" sz="2400" i="1" kern="0" dirty="0">
              <a:solidFill>
                <a:srgbClr val="00B0F0"/>
              </a:solidFill>
              <a:latin typeface="Lucida Bright" panose="02040602050505020304" pitchFamily="18" charset="0"/>
              <a:cs typeface="Arial"/>
            </a:endParaRPr>
          </a:p>
          <a:p>
            <a:r>
              <a:rPr lang="en-US" sz="2000" i="1" kern="0" dirty="0" smtClean="0">
                <a:latin typeface="Baskerville Old Face" panose="02020602080505020303" pitchFamily="18" charset="0"/>
                <a:cs typeface="Arial" panose="020B0604020202020204" pitchFamily="34" charset="0"/>
              </a:rPr>
              <a:t>CGS </a:t>
            </a:r>
            <a:r>
              <a:rPr lang="en-US" sz="2000" i="1" dirty="0" smtClean="0">
                <a:latin typeface="Baskerville Old Face" panose="02020602080505020303" pitchFamily="18" charset="0"/>
                <a:cs typeface="Arial" panose="020B0604020202020204" pitchFamily="34" charset="0"/>
              </a:rPr>
              <a:t>§</a:t>
            </a:r>
            <a:r>
              <a:rPr lang="en-US" sz="2000" i="1" kern="0" dirty="0" smtClean="0">
                <a:latin typeface="Baskerville Old Face" panose="02020602080505020303" pitchFamily="18" charset="0"/>
                <a:cs typeface="Arial" panose="020B0604020202020204" pitchFamily="34" charset="0"/>
              </a:rPr>
              <a:t>20-328</a:t>
            </a:r>
          </a:p>
          <a:p>
            <a:endParaRPr lang="en-US" sz="2400" dirty="0">
              <a:latin typeface="Arial"/>
              <a:cs typeface="Arial"/>
            </a:endParaRPr>
          </a:p>
        </p:txBody>
      </p:sp>
    </p:spTree>
    <p:extLst>
      <p:ext uri="{BB962C8B-B14F-4D97-AF65-F5344CB8AC3E}">
        <p14:creationId xmlns:p14="http://schemas.microsoft.com/office/powerpoint/2010/main" val="2479191532"/>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19400" y="5904854"/>
            <a:ext cx="2438400"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1400" dirty="0" smtClean="0">
                <a:solidFill>
                  <a:schemeClr val="tx1"/>
                </a:solidFill>
              </a:rPr>
              <a:t> </a:t>
            </a:r>
            <a:fld id="{DC292CF3-1079-440B-B83F-1896992D8912}" type="slidenum">
              <a:rPr lang="en-US" sz="2000" smtClean="0">
                <a:solidFill>
                  <a:schemeClr val="tx1"/>
                </a:solidFill>
                <a:latin typeface="Baskerville Old Face" panose="02020602080505020303" pitchFamily="18" charset="0"/>
              </a:rPr>
              <a:pPr/>
              <a:t>64</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9" y="150782"/>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774031" y="914400"/>
            <a:ext cx="6629400" cy="4524315"/>
          </a:xfrm>
          <a:prstGeom prst="rect">
            <a:avLst/>
          </a:prstGeom>
        </p:spPr>
        <p:txBody>
          <a:bodyPr wrap="square">
            <a:spAutoFit/>
          </a:bodyPr>
          <a:lstStyle/>
          <a:p>
            <a:r>
              <a:rPr lang="en-US" sz="2400" u="sng" dirty="0" smtClean="0">
                <a:latin typeface="Lucida Bright" panose="02040602050505020304" pitchFamily="18" charset="0"/>
                <a:cs typeface="Arial" panose="020B0604020202020204" pitchFamily="34" charset="0"/>
              </a:rPr>
              <a:t>Representation Agreements must contain</a:t>
            </a:r>
            <a:r>
              <a:rPr lang="en-US" sz="2400" dirty="0" smtClean="0">
                <a:latin typeface="Lucida Bright" panose="02040602050505020304" pitchFamily="18" charset="0"/>
                <a:cs typeface="Arial" panose="020B0604020202020204" pitchFamily="34" charset="0"/>
              </a:rPr>
              <a:t>:</a:t>
            </a:r>
            <a:endParaRPr lang="en-US" sz="2400" i="1"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r>
              <a:rPr lang="en-US" sz="2400" dirty="0" smtClean="0">
                <a:latin typeface="Lucida Bright" panose="02040602050505020304" pitchFamily="18" charset="0"/>
                <a:cs typeface="Arial" panose="020B0604020202020204" pitchFamily="34" charset="0"/>
              </a:rPr>
              <a:t>full </a:t>
            </a:r>
            <a:r>
              <a:rPr lang="en-US" sz="2400" dirty="0">
                <a:latin typeface="Lucida Bright" panose="02040602050505020304" pitchFamily="18" charset="0"/>
                <a:cs typeface="Arial" panose="020B0604020202020204" pitchFamily="34" charset="0"/>
              </a:rPr>
              <a:t>names of all parties; </a:t>
            </a: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r>
              <a:rPr lang="en-US" sz="2400" dirty="0" smtClean="0">
                <a:latin typeface="Lucida Bright" panose="02040602050505020304" pitchFamily="18" charset="0"/>
                <a:cs typeface="Arial" panose="020B0604020202020204" pitchFamily="34" charset="0"/>
              </a:rPr>
              <a:t>broker’s name and </a:t>
            </a:r>
            <a:r>
              <a:rPr lang="en-US" sz="2400" dirty="0">
                <a:latin typeface="Lucida Bright" panose="02040602050505020304" pitchFamily="18" charset="0"/>
                <a:cs typeface="Arial" panose="020B0604020202020204" pitchFamily="34" charset="0"/>
              </a:rPr>
              <a:t>address; </a:t>
            </a: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r>
              <a:rPr lang="en-US" sz="2400" dirty="0" smtClean="0">
                <a:latin typeface="Lucida Bright" panose="02040602050505020304" pitchFamily="18" charset="0"/>
                <a:cs typeface="Arial" panose="020B0604020202020204" pitchFamily="34" charset="0"/>
              </a:rPr>
              <a:t>beginning and ending dates;</a:t>
            </a:r>
          </a:p>
          <a:p>
            <a:pPr marL="342900" indent="-342900">
              <a:buFont typeface="Wingdings" panose="05000000000000000000" pitchFamily="2" charset="2"/>
              <a:buChar char="§"/>
            </a:pP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r>
              <a:rPr lang="en-US" sz="2400" dirty="0" smtClean="0">
                <a:latin typeface="Lucida Bright" panose="02040602050505020304" pitchFamily="18" charset="0"/>
                <a:cs typeface="Arial" panose="020B0604020202020204" pitchFamily="34" charset="0"/>
              </a:rPr>
              <a:t>conditions </a:t>
            </a:r>
            <a:r>
              <a:rPr lang="en-US" sz="2400" dirty="0">
                <a:latin typeface="Lucida Bright" panose="02040602050505020304" pitchFamily="18" charset="0"/>
                <a:cs typeface="Arial" panose="020B0604020202020204" pitchFamily="34" charset="0"/>
              </a:rPr>
              <a:t>of the agreement; and </a:t>
            </a: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endParaRPr lang="en-US" sz="2400" dirty="0" smtClean="0">
              <a:latin typeface="Lucida Bright" panose="02040602050505020304" pitchFamily="18" charset="0"/>
              <a:cs typeface="Arial" panose="020B0604020202020204" pitchFamily="34" charset="0"/>
            </a:endParaRPr>
          </a:p>
          <a:p>
            <a:pPr marL="342900" indent="-342900">
              <a:buFont typeface="Wingdings" panose="05000000000000000000" pitchFamily="2" charset="2"/>
              <a:buChar char="§"/>
            </a:pPr>
            <a:r>
              <a:rPr lang="en-US" sz="2400" dirty="0" smtClean="0">
                <a:latin typeface="Lucida Bright" panose="02040602050505020304" pitchFamily="18" charset="0"/>
                <a:cs typeface="Arial" panose="020B0604020202020204" pitchFamily="34" charset="0"/>
              </a:rPr>
              <a:t>signatures </a:t>
            </a:r>
            <a:r>
              <a:rPr lang="en-US" sz="2400" dirty="0">
                <a:latin typeface="Lucida Bright" panose="02040602050505020304" pitchFamily="18" charset="0"/>
                <a:cs typeface="Arial" panose="020B0604020202020204" pitchFamily="34" charset="0"/>
              </a:rPr>
              <a:t>of all parties</a:t>
            </a:r>
            <a:r>
              <a:rPr lang="en-US" sz="2400" dirty="0" smtClean="0">
                <a:latin typeface="Lucida Bright" panose="02040602050505020304" pitchFamily="18" charset="0"/>
                <a:cs typeface="Arial" panose="020B0604020202020204" pitchFamily="34" charset="0"/>
              </a:rPr>
              <a:t>.</a:t>
            </a:r>
          </a:p>
          <a:p>
            <a:endParaRPr lang="en-US" sz="2400" dirty="0">
              <a:latin typeface="Lucida Bright" panose="02040602050505020304" pitchFamily="18" charset="0"/>
              <a:cs typeface="Arial" panose="020B0604020202020204" pitchFamily="34" charset="0"/>
            </a:endParaRPr>
          </a:p>
        </p:txBody>
      </p:sp>
    </p:spTree>
    <p:extLst>
      <p:ext uri="{BB962C8B-B14F-4D97-AF65-F5344CB8AC3E}">
        <p14:creationId xmlns:p14="http://schemas.microsoft.com/office/powerpoint/2010/main" val="76925453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7191" y="304800"/>
            <a:ext cx="6335218" cy="3810000"/>
          </a:xfrm>
        </p:spPr>
        <p:txBody>
          <a:bodyPr>
            <a:noAutofit/>
          </a:bodyPr>
          <a:lstStyle/>
          <a:p>
            <a:pPr algn="l"/>
            <a:r>
              <a:rPr lang="en-US" sz="3200" b="0" i="1" u="sng" dirty="0" smtClean="0">
                <a:solidFill>
                  <a:schemeClr val="tx1"/>
                </a:solidFill>
                <a:latin typeface="Lucida Bright" panose="02040602050505020304" pitchFamily="18" charset="0"/>
                <a:cs typeface="Arial"/>
              </a:rPr>
              <a:t>Unrepresented Persons</a:t>
            </a:r>
          </a:p>
          <a:p>
            <a:pPr algn="l"/>
            <a:endParaRPr lang="en-US" sz="2400" i="1" dirty="0">
              <a:solidFill>
                <a:schemeClr val="tx1"/>
              </a:solidFill>
              <a:latin typeface="Arial"/>
              <a:cs typeface="Arial"/>
            </a:endParaRPr>
          </a:p>
          <a:p>
            <a:pPr algn="l"/>
            <a:r>
              <a:rPr lang="en-US" sz="2800" b="0" dirty="0" smtClean="0">
                <a:solidFill>
                  <a:schemeClr val="tx1"/>
                </a:solidFill>
                <a:latin typeface="Lucida Bright" panose="02040602050505020304" pitchFamily="18" charset="0"/>
                <a:cs typeface="Arial"/>
              </a:rPr>
              <a:t>If a licensee wants to show property to unrepresented persons, the property must be listed by the sponsoring broker.  </a:t>
            </a:r>
          </a:p>
          <a:p>
            <a:pPr algn="l"/>
            <a:r>
              <a:rPr lang="en-US" sz="2800" dirty="0" smtClean="0">
                <a:solidFill>
                  <a:schemeClr val="tx1"/>
                </a:solidFill>
                <a:latin typeface="Lucida Bright" panose="02040602050505020304" pitchFamily="18" charset="0"/>
                <a:cs typeface="Arial"/>
              </a:rPr>
              <a:t>In this situation, t</a:t>
            </a:r>
            <a:r>
              <a:rPr lang="en-US" sz="2800" b="0" dirty="0" smtClean="0">
                <a:solidFill>
                  <a:schemeClr val="tx1"/>
                </a:solidFill>
                <a:latin typeface="Lucida Bright" panose="02040602050505020304" pitchFamily="18" charset="0"/>
                <a:cs typeface="Arial"/>
              </a:rPr>
              <a:t>he licensee represents the seller.</a:t>
            </a:r>
          </a:p>
        </p:txBody>
      </p:sp>
      <p:sp>
        <p:nvSpPr>
          <p:cNvPr id="4" name="Footer Placeholder 3"/>
          <p:cNvSpPr>
            <a:spLocks noGrp="1"/>
          </p:cNvSpPr>
          <p:nvPr>
            <p:ph type="ftr" sz="quarter" idx="11"/>
          </p:nvPr>
        </p:nvSpPr>
        <p:spPr>
          <a:xfrm>
            <a:off x="2882757" y="6087469"/>
            <a:ext cx="2387883"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1400" dirty="0" smtClean="0">
                <a:solidFill>
                  <a:schemeClr val="tx1"/>
                </a:solidFill>
              </a:rPr>
              <a:t> </a:t>
            </a:r>
            <a:fld id="{DC292CF3-1079-440B-B83F-1896992D8912}" type="slidenum">
              <a:rPr lang="en-US" sz="2000" smtClean="0">
                <a:solidFill>
                  <a:schemeClr val="tx1"/>
                </a:solidFill>
                <a:latin typeface="Baskerville Old Face" panose="02020602080505020303" pitchFamily="18" charset="0"/>
              </a:rPr>
              <a:pPr/>
              <a:t>65</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98"/>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951545" y="4539472"/>
            <a:ext cx="2133600" cy="1077218"/>
          </a:xfrm>
          <a:prstGeom prst="rect">
            <a:avLst/>
          </a:prstGeom>
        </p:spPr>
        <p:txBody>
          <a:bodyPr wrap="square">
            <a:spAutoFit/>
          </a:bodyPr>
          <a:lstStyle/>
          <a:p>
            <a:endParaRPr lang="en-US" sz="2000" i="1" kern="0" dirty="0" smtClean="0">
              <a:solidFill>
                <a:srgbClr val="00B0F0"/>
              </a:solidFill>
              <a:latin typeface="Lucida Bright" panose="02040602050505020304" pitchFamily="18" charset="0"/>
              <a:cs typeface="Arial" panose="020B0604020202020204" pitchFamily="34" charset="0"/>
            </a:endParaRPr>
          </a:p>
          <a:p>
            <a:r>
              <a:rPr lang="en-US" sz="2000" i="1" kern="0" dirty="0" smtClean="0">
                <a:latin typeface="Baskerville Old Face" panose="02020602080505020303" pitchFamily="18" charset="0"/>
                <a:cs typeface="Arial" panose="020B0604020202020204" pitchFamily="34" charset="0"/>
              </a:rPr>
              <a:t>CGS </a:t>
            </a:r>
            <a:r>
              <a:rPr lang="en-US" sz="2000" i="1" dirty="0" smtClean="0">
                <a:latin typeface="Baskerville Old Face" panose="02020602080505020303" pitchFamily="18" charset="0"/>
                <a:cs typeface="Arial" panose="020B0604020202020204" pitchFamily="34" charset="0"/>
              </a:rPr>
              <a:t>§</a:t>
            </a:r>
            <a:r>
              <a:rPr lang="en-US" sz="2000" i="1" kern="0" dirty="0" smtClean="0">
                <a:latin typeface="Baskerville Old Face" panose="02020602080505020303" pitchFamily="18" charset="0"/>
                <a:cs typeface="Arial" panose="020B0604020202020204" pitchFamily="34" charset="0"/>
              </a:rPr>
              <a:t>20-325(d)</a:t>
            </a:r>
          </a:p>
          <a:p>
            <a:endParaRPr lang="en-US" sz="2400" dirty="0">
              <a:latin typeface="Arial"/>
              <a:cs typeface="Arial"/>
            </a:endParaRPr>
          </a:p>
        </p:txBody>
      </p:sp>
    </p:spTree>
    <p:extLst>
      <p:ext uri="{BB962C8B-B14F-4D97-AF65-F5344CB8AC3E}">
        <p14:creationId xmlns:p14="http://schemas.microsoft.com/office/powerpoint/2010/main" val="141676077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4030" y="340014"/>
            <a:ext cx="6388770" cy="533400"/>
          </a:xfrm>
        </p:spPr>
        <p:txBody>
          <a:bodyPr>
            <a:noAutofit/>
          </a:bodyPr>
          <a:lstStyle/>
          <a:p>
            <a:pPr algn="l"/>
            <a:r>
              <a:rPr lang="en-US" sz="2400" b="0" i="1" u="sng" dirty="0" smtClean="0">
                <a:solidFill>
                  <a:srgbClr val="C00000"/>
                </a:solidFill>
                <a:latin typeface="Lucida Bright" panose="02040602050505020304" pitchFamily="18" charset="0"/>
                <a:cs typeface="Arial"/>
              </a:rPr>
              <a:t>When do agreements have to be in effect</a:t>
            </a:r>
            <a:r>
              <a:rPr lang="en-US" sz="2400" b="0" i="1" dirty="0" smtClean="0">
                <a:solidFill>
                  <a:srgbClr val="C00000"/>
                </a:solidFill>
                <a:latin typeface="Lucida Bright" panose="02040602050505020304" pitchFamily="18" charset="0"/>
                <a:cs typeface="Arial"/>
              </a:rPr>
              <a:t>?</a:t>
            </a:r>
          </a:p>
        </p:txBody>
      </p:sp>
      <p:sp>
        <p:nvSpPr>
          <p:cNvPr id="4" name="Footer Placeholder 3"/>
          <p:cNvSpPr>
            <a:spLocks noGrp="1"/>
          </p:cNvSpPr>
          <p:nvPr>
            <p:ph type="ftr" sz="quarter" idx="11"/>
          </p:nvPr>
        </p:nvSpPr>
        <p:spPr>
          <a:xfrm>
            <a:off x="609600" y="6074020"/>
            <a:ext cx="2209027"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2000" dirty="0" smtClean="0">
                <a:solidFill>
                  <a:schemeClr val="tx1"/>
                </a:solidFill>
                <a:latin typeface="Lucida Bright" panose="02040602050505020304" pitchFamily="18" charset="0"/>
              </a:rPr>
              <a:t> </a:t>
            </a:r>
            <a:fld id="{DC292CF3-1079-440B-B83F-1896992D8912}" type="slidenum">
              <a:rPr lang="en-US" sz="2000" smtClean="0">
                <a:solidFill>
                  <a:schemeClr val="tx1"/>
                </a:solidFill>
                <a:latin typeface="Baskerville Old Face" panose="02020602080505020303" pitchFamily="18" charset="0"/>
              </a:rPr>
              <a:pPr/>
              <a:t>66</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9" y="150782"/>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09600" y="873414"/>
            <a:ext cx="7086600" cy="3785652"/>
          </a:xfrm>
          <a:prstGeom prst="rect">
            <a:avLst/>
          </a:prstGeom>
        </p:spPr>
        <p:txBody>
          <a:bodyPr wrap="square">
            <a:spAutoFit/>
          </a:bodyPr>
          <a:lstStyle/>
          <a:p>
            <a:endParaRPr lang="en-US" sz="2400" dirty="0" smtClean="0">
              <a:latin typeface="Arial"/>
              <a:cs typeface="Arial"/>
            </a:endParaRPr>
          </a:p>
          <a:p>
            <a:r>
              <a:rPr lang="en-US" sz="2400" dirty="0" smtClean="0">
                <a:latin typeface="Arial"/>
                <a:cs typeface="Arial"/>
              </a:rPr>
              <a:t>(1) </a:t>
            </a:r>
            <a:r>
              <a:rPr lang="en-US" sz="2400" b="1" i="1" dirty="0" smtClean="0">
                <a:latin typeface="Lucida Bright" panose="02040602050505020304" pitchFamily="18" charset="0"/>
                <a:cs typeface="Arial"/>
              </a:rPr>
              <a:t>Listing </a:t>
            </a:r>
            <a:r>
              <a:rPr lang="en-US" sz="2400" b="1" i="1" dirty="0">
                <a:latin typeface="Lucida Bright" panose="02040602050505020304" pitchFamily="18" charset="0"/>
                <a:cs typeface="Arial"/>
              </a:rPr>
              <a:t>A</a:t>
            </a:r>
            <a:r>
              <a:rPr lang="en-US" sz="2400" b="1" i="1" dirty="0" smtClean="0">
                <a:latin typeface="Lucida Bright" panose="02040602050505020304" pitchFamily="18" charset="0"/>
                <a:cs typeface="Arial"/>
              </a:rPr>
              <a:t>greements </a:t>
            </a:r>
            <a:r>
              <a:rPr lang="en-US" sz="2400" dirty="0" smtClean="0">
                <a:latin typeface="Lucida Bright" panose="02040602050505020304" pitchFamily="18" charset="0"/>
                <a:cs typeface="Arial"/>
              </a:rPr>
              <a:t>must be signed at, or prior to, the offering of a </a:t>
            </a:r>
            <a:r>
              <a:rPr lang="en-US" sz="2400" dirty="0">
                <a:latin typeface="Lucida Bright" panose="02040602050505020304" pitchFamily="18" charset="0"/>
                <a:cs typeface="Arial"/>
              </a:rPr>
              <a:t>property for </a:t>
            </a:r>
            <a:r>
              <a:rPr lang="en-US" sz="2400" dirty="0" smtClean="0">
                <a:latin typeface="Lucida Bright" panose="02040602050505020304" pitchFamily="18" charset="0"/>
                <a:cs typeface="Arial"/>
              </a:rPr>
              <a:t>sale.</a:t>
            </a:r>
          </a:p>
          <a:p>
            <a:endParaRPr lang="en-US" sz="2400" dirty="0" smtClean="0">
              <a:latin typeface="Lucida Bright" panose="02040602050505020304" pitchFamily="18" charset="0"/>
              <a:cs typeface="Arial"/>
            </a:endParaRPr>
          </a:p>
          <a:p>
            <a:r>
              <a:rPr lang="en-US" sz="2400" dirty="0" smtClean="0">
                <a:latin typeface="Lucida Bright" panose="02040602050505020304" pitchFamily="18" charset="0"/>
                <a:cs typeface="Arial"/>
              </a:rPr>
              <a:t>(2) </a:t>
            </a:r>
            <a:r>
              <a:rPr lang="en-US" sz="2400" b="1" i="1" dirty="0" smtClean="0">
                <a:latin typeface="Lucida Bright" panose="02040602050505020304" pitchFamily="18" charset="0"/>
                <a:cs typeface="Arial"/>
              </a:rPr>
              <a:t>Buyer </a:t>
            </a:r>
            <a:r>
              <a:rPr lang="en-US" sz="2400" b="1" i="1" dirty="0">
                <a:latin typeface="Lucida Bright" panose="02040602050505020304" pitchFamily="18" charset="0"/>
                <a:cs typeface="Arial"/>
              </a:rPr>
              <a:t>R</a:t>
            </a:r>
            <a:r>
              <a:rPr lang="en-US" sz="2400" b="1" i="1" dirty="0" smtClean="0">
                <a:latin typeface="Lucida Bright" panose="02040602050505020304" pitchFamily="18" charset="0"/>
                <a:cs typeface="Arial"/>
              </a:rPr>
              <a:t>epresentation </a:t>
            </a:r>
            <a:r>
              <a:rPr lang="en-US" sz="2400" b="1" i="1" dirty="0">
                <a:latin typeface="Lucida Bright" panose="02040602050505020304" pitchFamily="18" charset="0"/>
                <a:cs typeface="Arial"/>
              </a:rPr>
              <a:t>A</a:t>
            </a:r>
            <a:r>
              <a:rPr lang="en-US" sz="2400" b="1" i="1" dirty="0" smtClean="0">
                <a:latin typeface="Lucida Bright" panose="02040602050505020304" pitchFamily="18" charset="0"/>
                <a:cs typeface="Arial"/>
              </a:rPr>
              <a:t>greements </a:t>
            </a:r>
            <a:r>
              <a:rPr lang="en-US" sz="2400" dirty="0" smtClean="0">
                <a:latin typeface="Lucida Bright" panose="02040602050505020304" pitchFamily="18" charset="0"/>
                <a:cs typeface="Arial"/>
              </a:rPr>
              <a:t>must be signed before physically showing a property.</a:t>
            </a:r>
            <a:r>
              <a:rPr lang="en-US" sz="2400" dirty="0" smtClean="0">
                <a:latin typeface="Arial"/>
                <a:cs typeface="Arial"/>
              </a:rPr>
              <a:t>	</a:t>
            </a:r>
          </a:p>
          <a:p>
            <a:endParaRPr lang="en-US" sz="2400" i="1" kern="0" dirty="0">
              <a:solidFill>
                <a:srgbClr val="00B0F0"/>
              </a:solidFill>
              <a:latin typeface="Arial"/>
              <a:cs typeface="Arial"/>
            </a:endParaRPr>
          </a:p>
          <a:p>
            <a:r>
              <a:rPr lang="en-US" sz="2000" i="1" kern="0" dirty="0" smtClean="0">
                <a:latin typeface="Baskerville Old Face" panose="02020602080505020303" pitchFamily="18" charset="0"/>
                <a:cs typeface="Arial" panose="020B0604020202020204" pitchFamily="34" charset="0"/>
              </a:rPr>
              <a:t>CGS </a:t>
            </a:r>
            <a:r>
              <a:rPr lang="en-US" sz="2000" i="1" dirty="0" smtClean="0">
                <a:latin typeface="Baskerville Old Face" panose="02020602080505020303" pitchFamily="18" charset="0"/>
                <a:cs typeface="Arial" panose="020B0604020202020204" pitchFamily="34" charset="0"/>
              </a:rPr>
              <a:t>§</a:t>
            </a:r>
            <a:r>
              <a:rPr lang="en-US" sz="2000" i="1" kern="0" dirty="0" smtClean="0">
                <a:latin typeface="Baskerville Old Face" panose="02020602080505020303" pitchFamily="18" charset="0"/>
                <a:cs typeface="Arial" panose="020B0604020202020204" pitchFamily="34" charset="0"/>
              </a:rPr>
              <a:t>20-328</a:t>
            </a:r>
          </a:p>
          <a:p>
            <a:endParaRPr lang="en-US" sz="2400" dirty="0">
              <a:latin typeface="Arial"/>
              <a:cs typeface="Aria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3260574"/>
            <a:ext cx="2895600" cy="3582186"/>
          </a:xfrm>
          <a:prstGeom prst="rect">
            <a:avLst/>
          </a:prstGeom>
        </p:spPr>
      </p:pic>
    </p:spTree>
    <p:extLst>
      <p:ext uri="{BB962C8B-B14F-4D97-AF65-F5344CB8AC3E}">
        <p14:creationId xmlns:p14="http://schemas.microsoft.com/office/powerpoint/2010/main" val="403703261"/>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91400" cy="657569"/>
          </a:xfrm>
        </p:spPr>
        <p:txBody>
          <a:bodyPr>
            <a:normAutofit/>
          </a:bodyPr>
          <a:lstStyle/>
          <a:p>
            <a:r>
              <a:rPr lang="en-US" sz="2800" b="0" i="1" dirty="0" smtClean="0">
                <a:solidFill>
                  <a:schemeClr val="tx1"/>
                </a:solidFill>
                <a:effectLst/>
                <a:latin typeface="Arial"/>
                <a:cs typeface="Arial"/>
              </a:rPr>
              <a:t> </a:t>
            </a:r>
            <a:r>
              <a:rPr lang="en-US" sz="3200" b="0" i="1" dirty="0" smtClean="0">
                <a:solidFill>
                  <a:schemeClr val="tx1"/>
                </a:solidFill>
                <a:effectLst/>
                <a:latin typeface="Lucida Bright" panose="02040602050505020304" pitchFamily="18" charset="0"/>
                <a:cs typeface="Arial"/>
              </a:rPr>
              <a:t>Who can sign </a:t>
            </a:r>
            <a:r>
              <a:rPr lang="en-US" sz="3200" i="1" dirty="0" smtClean="0">
                <a:solidFill>
                  <a:schemeClr val="tx1"/>
                </a:solidFill>
                <a:latin typeface="Lucida Bright" panose="02040602050505020304" pitchFamily="18" charset="0"/>
                <a:cs typeface="Arial"/>
              </a:rPr>
              <a:t>listing a</a:t>
            </a:r>
            <a:r>
              <a:rPr lang="en-US" sz="3200" b="0" i="1" dirty="0" smtClean="0">
                <a:solidFill>
                  <a:schemeClr val="tx1"/>
                </a:solidFill>
                <a:effectLst/>
                <a:latin typeface="Lucida Bright" panose="02040602050505020304" pitchFamily="18" charset="0"/>
                <a:cs typeface="Arial"/>
              </a:rPr>
              <a:t>greements?</a:t>
            </a:r>
            <a:endParaRPr lang="en-US" sz="3200" b="0" i="1" dirty="0">
              <a:solidFill>
                <a:schemeClr val="tx1"/>
              </a:solidFill>
              <a:latin typeface="Lucida Bright" panose="02040602050505020304" pitchFamily="18" charset="0"/>
              <a:cs typeface="Arial"/>
            </a:endParaRPr>
          </a:p>
        </p:txBody>
      </p:sp>
      <p:sp>
        <p:nvSpPr>
          <p:cNvPr id="3" name="Content Placeholder 2"/>
          <p:cNvSpPr>
            <a:spLocks noGrp="1"/>
          </p:cNvSpPr>
          <p:nvPr>
            <p:ph idx="1"/>
          </p:nvPr>
        </p:nvSpPr>
        <p:spPr>
          <a:xfrm>
            <a:off x="439152" y="1524000"/>
            <a:ext cx="7315200" cy="2781637"/>
          </a:xfrm>
        </p:spPr>
        <p:txBody>
          <a:bodyPr>
            <a:noAutofit/>
          </a:bodyPr>
          <a:lstStyle/>
          <a:p>
            <a:pPr>
              <a:buFont typeface="Wingdings" panose="05000000000000000000" pitchFamily="2" charset="2"/>
              <a:buChar char="ü"/>
            </a:pPr>
            <a:r>
              <a:rPr lang="en-US" sz="2400" dirty="0" smtClean="0">
                <a:solidFill>
                  <a:srgbClr val="000000"/>
                </a:solidFill>
                <a:latin typeface="Lucida Bright" panose="02040602050505020304" pitchFamily="18" charset="0"/>
                <a:cs typeface="Arial" panose="020B0604020202020204" pitchFamily="34" charset="0"/>
              </a:rPr>
              <a:t>The record owner of the property and the broker, or the authorized licensee, must sign the listing agreement.</a:t>
            </a:r>
          </a:p>
          <a:p>
            <a:pPr>
              <a:buFont typeface="Wingdings" panose="05000000000000000000" pitchFamily="2" charset="2"/>
              <a:buChar char="ü"/>
            </a:pPr>
            <a:endParaRPr lang="en-US" sz="2400" dirty="0" smtClean="0">
              <a:solidFill>
                <a:srgbClr val="000000"/>
              </a:solidFill>
              <a:latin typeface="Lucida Bright" panose="02040602050505020304" pitchFamily="18" charset="0"/>
              <a:cs typeface="Arial" panose="020B0604020202020204" pitchFamily="34" charset="0"/>
            </a:endParaRPr>
          </a:p>
          <a:p>
            <a:pPr>
              <a:buFont typeface="Wingdings" panose="05000000000000000000" pitchFamily="2" charset="2"/>
              <a:buChar char="ü"/>
            </a:pPr>
            <a:r>
              <a:rPr lang="en-US" sz="2400" dirty="0">
                <a:solidFill>
                  <a:srgbClr val="000000"/>
                </a:solidFill>
                <a:latin typeface="Lucida Bright" panose="02040602050505020304" pitchFamily="18" charset="0"/>
                <a:cs typeface="Arial" panose="020B0604020202020204" pitchFamily="34" charset="0"/>
              </a:rPr>
              <a:t>The broker, </a:t>
            </a:r>
            <a:r>
              <a:rPr lang="en-US" sz="2400" i="1" u="sng" dirty="0">
                <a:solidFill>
                  <a:srgbClr val="000000"/>
                </a:solidFill>
                <a:latin typeface="Lucida Bright" panose="02040602050505020304" pitchFamily="18" charset="0"/>
                <a:cs typeface="Arial" panose="020B0604020202020204" pitchFamily="34" charset="0"/>
              </a:rPr>
              <a:t>not the salesperson</a:t>
            </a:r>
            <a:r>
              <a:rPr lang="en-US" sz="2400" dirty="0">
                <a:solidFill>
                  <a:srgbClr val="000000"/>
                </a:solidFill>
                <a:latin typeface="Lucida Bright" panose="02040602050505020304" pitchFamily="18" charset="0"/>
                <a:cs typeface="Arial" panose="020B0604020202020204" pitchFamily="34" charset="0"/>
              </a:rPr>
              <a:t>, must be named in the listing agreement.</a:t>
            </a:r>
          </a:p>
          <a:p>
            <a:pPr marL="0" indent="0">
              <a:buNone/>
            </a:pPr>
            <a:endParaRPr lang="en-US" sz="2400" dirty="0">
              <a:solidFill>
                <a:srgbClr val="000000"/>
              </a:solidFill>
              <a:latin typeface="Lucida Bright" panose="02040602050505020304" pitchFamily="18" charset="0"/>
              <a:cs typeface="Arial" panose="020B0604020202020204" pitchFamily="34" charset="0"/>
            </a:endParaRPr>
          </a:p>
          <a:p>
            <a:pPr marL="0" indent="0">
              <a:buNone/>
            </a:pPr>
            <a:endParaRPr lang="en-US" sz="2400" dirty="0" smtClean="0">
              <a:latin typeface="Lucida Bright" panose="02040602050505020304" pitchFamily="18" charset="0"/>
              <a:cs typeface="Arial"/>
            </a:endParaRPr>
          </a:p>
        </p:txBody>
      </p:sp>
      <p:sp>
        <p:nvSpPr>
          <p:cNvPr id="4" name="Footer Placeholder 3"/>
          <p:cNvSpPr>
            <a:spLocks noGrp="1"/>
          </p:cNvSpPr>
          <p:nvPr>
            <p:ph type="ftr" sz="quarter" idx="11"/>
          </p:nvPr>
        </p:nvSpPr>
        <p:spPr>
          <a:xfrm>
            <a:off x="2514600" y="5991997"/>
            <a:ext cx="2362200" cy="41449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67</a:t>
            </a:fld>
            <a:endParaRPr lang="en-US" sz="2000" dirty="0">
              <a:solidFill>
                <a:schemeClr val="tx1"/>
              </a:solidFill>
              <a:latin typeface="Baskerville Old Face" panose="02020602080505020303" pitchFamily="18" charset="0"/>
            </a:endParaRPr>
          </a:p>
        </p:txBody>
      </p:sp>
      <p:pic>
        <p:nvPicPr>
          <p:cNvPr id="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79" y="81461"/>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372979" y="4542787"/>
            <a:ext cx="6584335" cy="830997"/>
          </a:xfrm>
          <a:prstGeom prst="rect">
            <a:avLst/>
          </a:prstGeom>
        </p:spPr>
        <p:txBody>
          <a:bodyPr wrap="square">
            <a:spAutoFit/>
          </a:bodyPr>
          <a:lstStyle/>
          <a:p>
            <a:pPr marL="342900" lvl="0" indent="-342900" defTabSz="457200" fontAlgn="auto">
              <a:spcBef>
                <a:spcPts val="1000"/>
              </a:spcBef>
              <a:spcAft>
                <a:spcPts val="0"/>
              </a:spcAft>
              <a:buClr>
                <a:srgbClr val="5FCBEF"/>
              </a:buClr>
              <a:buSzPct val="80000"/>
              <a:buFont typeface="Wingdings" panose="05000000000000000000" pitchFamily="2" charset="2"/>
              <a:buChar char="ü"/>
            </a:pPr>
            <a:r>
              <a:rPr lang="en-US" sz="2400" i="1" dirty="0" smtClean="0">
                <a:solidFill>
                  <a:prstClr val="black"/>
                </a:solidFill>
                <a:latin typeface="Lucida Bright" panose="02040602050505020304" pitchFamily="18" charset="0"/>
                <a:cs typeface="Arial" panose="020B0604020202020204" pitchFamily="34" charset="0"/>
              </a:rPr>
              <a:t>The </a:t>
            </a:r>
            <a:r>
              <a:rPr lang="en-US" sz="2400" i="1" dirty="0">
                <a:solidFill>
                  <a:prstClr val="black"/>
                </a:solidFill>
                <a:latin typeface="Lucida Bright" panose="02040602050505020304" pitchFamily="18" charset="0"/>
                <a:cs typeface="Arial" panose="020B0604020202020204" pitchFamily="34" charset="0"/>
              </a:rPr>
              <a:t>person signing the listing agreement </a:t>
            </a:r>
            <a:r>
              <a:rPr lang="en-US" sz="2400" i="1" dirty="0" smtClean="0">
                <a:solidFill>
                  <a:prstClr val="black"/>
                </a:solidFill>
                <a:latin typeface="Lucida Bright" panose="02040602050505020304" pitchFamily="18" charset="0"/>
                <a:cs typeface="Arial" panose="020B0604020202020204" pitchFamily="34" charset="0"/>
              </a:rPr>
              <a:t>must </a:t>
            </a:r>
            <a:r>
              <a:rPr lang="en-US" sz="2400" i="1" dirty="0">
                <a:solidFill>
                  <a:prstClr val="black"/>
                </a:solidFill>
                <a:latin typeface="Lucida Bright" panose="02040602050505020304" pitchFamily="18" charset="0"/>
                <a:cs typeface="Arial" panose="020B0604020202020204" pitchFamily="34" charset="0"/>
              </a:rPr>
              <a:t>hold legal title to the real property.</a:t>
            </a:r>
          </a:p>
        </p:txBody>
      </p:sp>
    </p:spTree>
    <p:extLst>
      <p:ext uri="{BB962C8B-B14F-4D97-AF65-F5344CB8AC3E}">
        <p14:creationId xmlns:p14="http://schemas.microsoft.com/office/powerpoint/2010/main" val="74666747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53312"/>
            <a:ext cx="7696200" cy="657569"/>
          </a:xfrm>
        </p:spPr>
        <p:txBody>
          <a:bodyPr>
            <a:normAutofit fontScale="90000"/>
          </a:bodyPr>
          <a:lstStyle/>
          <a:p>
            <a:r>
              <a:rPr lang="en-US" sz="2800" b="0" i="1" dirty="0" smtClean="0">
                <a:solidFill>
                  <a:schemeClr val="tx1"/>
                </a:solidFill>
                <a:effectLst/>
                <a:latin typeface="Arial"/>
                <a:cs typeface="Arial"/>
              </a:rPr>
              <a:t> </a:t>
            </a:r>
            <a:r>
              <a:rPr lang="en-US" sz="2800" i="1" dirty="0" smtClean="0">
                <a:solidFill>
                  <a:schemeClr val="tx1"/>
                </a:solidFill>
                <a:effectLst/>
                <a:latin typeface="Lucida Bright" panose="02040602050505020304" pitchFamily="18" charset="0"/>
                <a:cs typeface="Arial"/>
              </a:rPr>
              <a:t>Who can sign </a:t>
            </a:r>
            <a:r>
              <a:rPr lang="en-US" sz="2800" i="1" dirty="0">
                <a:solidFill>
                  <a:schemeClr val="tx1"/>
                </a:solidFill>
                <a:latin typeface="Lucida Bright" panose="02040602050505020304" pitchFamily="18" charset="0"/>
                <a:cs typeface="Arial"/>
              </a:rPr>
              <a:t>b</a:t>
            </a:r>
            <a:r>
              <a:rPr lang="en-US" sz="2800" i="1" dirty="0" smtClean="0">
                <a:solidFill>
                  <a:schemeClr val="tx1"/>
                </a:solidFill>
                <a:effectLst/>
                <a:latin typeface="Lucida Bright" panose="02040602050505020304" pitchFamily="18" charset="0"/>
                <a:cs typeface="Arial"/>
              </a:rPr>
              <a:t>uyer </a:t>
            </a:r>
            <a:r>
              <a:rPr lang="en-US" sz="2800" i="1" dirty="0">
                <a:solidFill>
                  <a:schemeClr val="tx1"/>
                </a:solidFill>
                <a:latin typeface="Lucida Bright" panose="02040602050505020304" pitchFamily="18" charset="0"/>
                <a:cs typeface="Arial"/>
              </a:rPr>
              <a:t>r</a:t>
            </a:r>
            <a:r>
              <a:rPr lang="en-US" sz="2800" i="1" dirty="0" smtClean="0">
                <a:solidFill>
                  <a:schemeClr val="tx1"/>
                </a:solidFill>
                <a:latin typeface="Lucida Bright" panose="02040602050505020304" pitchFamily="18" charset="0"/>
                <a:cs typeface="Arial"/>
              </a:rPr>
              <a:t>epresent</a:t>
            </a:r>
            <a:r>
              <a:rPr lang="en-US" sz="2800" i="1" dirty="0" smtClean="0">
                <a:solidFill>
                  <a:schemeClr val="tx1"/>
                </a:solidFill>
                <a:effectLst/>
                <a:latin typeface="Lucida Bright" panose="02040602050505020304" pitchFamily="18" charset="0"/>
                <a:cs typeface="Arial"/>
              </a:rPr>
              <a:t>ation </a:t>
            </a:r>
            <a:r>
              <a:rPr lang="en-US" sz="2800" i="1" dirty="0">
                <a:solidFill>
                  <a:schemeClr val="tx1"/>
                </a:solidFill>
                <a:latin typeface="Lucida Bright" panose="02040602050505020304" pitchFamily="18" charset="0"/>
                <a:cs typeface="Arial"/>
              </a:rPr>
              <a:t>a</a:t>
            </a:r>
            <a:r>
              <a:rPr lang="en-US" sz="2800" i="1" dirty="0" smtClean="0">
                <a:solidFill>
                  <a:schemeClr val="tx1"/>
                </a:solidFill>
                <a:effectLst/>
                <a:latin typeface="Lucida Bright" panose="02040602050505020304" pitchFamily="18" charset="0"/>
                <a:cs typeface="Arial"/>
              </a:rPr>
              <a:t>greements?</a:t>
            </a:r>
            <a:endParaRPr lang="en-US" sz="2800" i="1" dirty="0">
              <a:solidFill>
                <a:schemeClr val="tx1"/>
              </a:solidFill>
              <a:latin typeface="Lucida Bright" panose="02040602050505020304" pitchFamily="18" charset="0"/>
              <a:cs typeface="Arial"/>
            </a:endParaRPr>
          </a:p>
        </p:txBody>
      </p:sp>
      <p:sp>
        <p:nvSpPr>
          <p:cNvPr id="3" name="Content Placeholder 2"/>
          <p:cNvSpPr>
            <a:spLocks noGrp="1"/>
          </p:cNvSpPr>
          <p:nvPr>
            <p:ph idx="1"/>
          </p:nvPr>
        </p:nvSpPr>
        <p:spPr>
          <a:xfrm>
            <a:off x="188495" y="1871561"/>
            <a:ext cx="7315200" cy="4076048"/>
          </a:xfrm>
        </p:spPr>
        <p:txBody>
          <a:bodyPr>
            <a:noAutofit/>
          </a:bodyPr>
          <a:lstStyle/>
          <a:p>
            <a:pPr marL="0" indent="0">
              <a:buNone/>
            </a:pPr>
            <a:r>
              <a:rPr lang="en-US" sz="2400" dirty="0" smtClean="0">
                <a:solidFill>
                  <a:srgbClr val="000000"/>
                </a:solidFill>
                <a:latin typeface="Lucida Bright" panose="02040602050505020304" pitchFamily="18" charset="0"/>
                <a:cs typeface="Arial" panose="020B0604020202020204" pitchFamily="34" charset="0"/>
              </a:rPr>
              <a:t>Buyer </a:t>
            </a:r>
            <a:r>
              <a:rPr lang="en-US" sz="2400" dirty="0">
                <a:solidFill>
                  <a:srgbClr val="000000"/>
                </a:solidFill>
                <a:latin typeface="Lucida Bright" panose="02040602050505020304" pitchFamily="18" charset="0"/>
                <a:cs typeface="Arial" panose="020B0604020202020204" pitchFamily="34" charset="0"/>
              </a:rPr>
              <a:t>r</a:t>
            </a:r>
            <a:r>
              <a:rPr lang="en-US" sz="2400" dirty="0" smtClean="0">
                <a:solidFill>
                  <a:srgbClr val="000000"/>
                </a:solidFill>
                <a:latin typeface="Lucida Bright" panose="02040602050505020304" pitchFamily="18" charset="0"/>
                <a:cs typeface="Arial" panose="020B0604020202020204" pitchFamily="34" charset="0"/>
              </a:rPr>
              <a:t>epresentation agreements must be </a:t>
            </a:r>
          </a:p>
          <a:p>
            <a:pPr marL="0" indent="0">
              <a:buNone/>
            </a:pPr>
            <a:r>
              <a:rPr lang="en-US" sz="2400" dirty="0" smtClean="0">
                <a:solidFill>
                  <a:srgbClr val="000000"/>
                </a:solidFill>
                <a:latin typeface="Lucida Bright" panose="02040602050505020304" pitchFamily="18" charset="0"/>
                <a:cs typeface="Arial" panose="020B0604020202020204" pitchFamily="34" charset="0"/>
              </a:rPr>
              <a:t>signed by the broker, or authorized licensee,</a:t>
            </a:r>
          </a:p>
          <a:p>
            <a:pPr marL="0" indent="0">
              <a:buNone/>
            </a:pPr>
            <a:r>
              <a:rPr lang="en-US" sz="2400" dirty="0" smtClean="0">
                <a:solidFill>
                  <a:srgbClr val="000000"/>
                </a:solidFill>
                <a:latin typeface="Lucida Bright" panose="02040602050505020304" pitchFamily="18" charset="0"/>
                <a:cs typeface="Arial" panose="020B0604020202020204" pitchFamily="34" charset="0"/>
              </a:rPr>
              <a:t>and all prospective buyers.</a:t>
            </a:r>
          </a:p>
          <a:p>
            <a:pPr marL="0" indent="0">
              <a:buNone/>
            </a:pPr>
            <a:endParaRPr lang="en-US" sz="2400" i="1" u="sng" dirty="0" smtClean="0">
              <a:solidFill>
                <a:schemeClr val="tx1"/>
              </a:solidFill>
              <a:latin typeface="Arial" panose="020B0604020202020204" pitchFamily="34" charset="0"/>
              <a:cs typeface="Arial" panose="020B0604020202020204" pitchFamily="34" charset="0"/>
            </a:endParaRPr>
          </a:p>
          <a:p>
            <a:pPr marL="0" indent="0">
              <a:buNone/>
            </a:pPr>
            <a:endParaRPr lang="en-US" sz="2400" dirty="0" smtClean="0">
              <a:latin typeface="Arial"/>
              <a:cs typeface="Arial"/>
            </a:endParaRPr>
          </a:p>
        </p:txBody>
      </p:sp>
      <p:sp>
        <p:nvSpPr>
          <p:cNvPr id="4" name="Footer Placeholder 3"/>
          <p:cNvSpPr>
            <a:spLocks noGrp="1"/>
          </p:cNvSpPr>
          <p:nvPr>
            <p:ph type="ftr" sz="quarter" idx="11"/>
          </p:nvPr>
        </p:nvSpPr>
        <p:spPr>
          <a:xfrm>
            <a:off x="2819400" y="5947610"/>
            <a:ext cx="2362199" cy="410482"/>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68</a:t>
            </a:fld>
            <a:endParaRPr lang="en-US" sz="2000" dirty="0">
              <a:solidFill>
                <a:schemeClr val="tx1"/>
              </a:solidFill>
              <a:latin typeface="Baskerville Old Face" panose="02020602080505020303" pitchFamily="18" charset="0"/>
            </a:endParaRPr>
          </a:p>
        </p:txBody>
      </p:sp>
      <p:pic>
        <p:nvPicPr>
          <p:cNvPr id="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8881"/>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429000"/>
            <a:ext cx="2711116" cy="1748670"/>
          </a:xfrm>
          <a:prstGeom prst="rect">
            <a:avLst/>
          </a:prstGeom>
        </p:spPr>
      </p:pic>
    </p:spTree>
    <p:extLst>
      <p:ext uri="{BB962C8B-B14F-4D97-AF65-F5344CB8AC3E}">
        <p14:creationId xmlns:p14="http://schemas.microsoft.com/office/powerpoint/2010/main" val="18515398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8976" y="980472"/>
            <a:ext cx="6617368" cy="1348721"/>
          </a:xfrm>
        </p:spPr>
        <p:txBody>
          <a:bodyPr>
            <a:noAutofit/>
          </a:bodyPr>
          <a:lstStyle/>
          <a:p>
            <a:pPr algn="l"/>
            <a:r>
              <a:rPr lang="en-US" sz="2800" i="1" dirty="0" smtClean="0">
                <a:solidFill>
                  <a:srgbClr val="C00000"/>
                </a:solidFill>
                <a:latin typeface="Lucida Bright" panose="02040602050505020304" pitchFamily="18" charset="0"/>
                <a:cs typeface="Arial"/>
              </a:rPr>
              <a:t>How long do we have to keep copies of Represent</a:t>
            </a:r>
            <a:r>
              <a:rPr lang="en-US" sz="2800" b="0" i="1" dirty="0" smtClean="0">
                <a:solidFill>
                  <a:srgbClr val="C00000"/>
                </a:solidFill>
                <a:latin typeface="Lucida Bright" panose="02040602050505020304" pitchFamily="18" charset="0"/>
                <a:cs typeface="Arial"/>
              </a:rPr>
              <a:t>ation Agreements?</a:t>
            </a:r>
          </a:p>
          <a:p>
            <a:pPr algn="l"/>
            <a:endParaRPr lang="en-US" sz="2800" b="0" i="1" dirty="0" smtClean="0">
              <a:solidFill>
                <a:schemeClr val="tx1"/>
              </a:solidFill>
              <a:latin typeface="Lucida Bright" panose="02040602050505020304" pitchFamily="18" charset="0"/>
              <a:cs typeface="Arial"/>
            </a:endParaRPr>
          </a:p>
        </p:txBody>
      </p:sp>
      <p:sp>
        <p:nvSpPr>
          <p:cNvPr id="4" name="Footer Placeholder 3"/>
          <p:cNvSpPr>
            <a:spLocks noGrp="1"/>
          </p:cNvSpPr>
          <p:nvPr>
            <p:ph type="ftr" sz="quarter" idx="11"/>
          </p:nvPr>
        </p:nvSpPr>
        <p:spPr>
          <a:xfrm>
            <a:off x="3124200" y="6041363"/>
            <a:ext cx="2133600" cy="500988"/>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a:xfrm>
            <a:off x="6477000" y="6060749"/>
            <a:ext cx="512638" cy="365125"/>
          </a:xfrm>
        </p:spPr>
        <p:txBody>
          <a:bodyPr/>
          <a:lstStyle/>
          <a:p>
            <a:r>
              <a:rPr lang="en-US" sz="2000" dirty="0" smtClean="0">
                <a:solidFill>
                  <a:schemeClr val="tx1"/>
                </a:solidFill>
                <a:latin typeface="Lucida Bright" panose="02040602050505020304" pitchFamily="18" charset="0"/>
              </a:rPr>
              <a:t> </a:t>
            </a:r>
            <a:fld id="{DC292CF3-1079-440B-B83F-1896992D8912}" type="slidenum">
              <a:rPr lang="en-US" sz="2000" smtClean="0">
                <a:solidFill>
                  <a:schemeClr val="tx1"/>
                </a:solidFill>
                <a:latin typeface="Baskerville Old Face" panose="02020602080505020303" pitchFamily="18" charset="0"/>
              </a:rPr>
              <a:pPr/>
              <a:t>69</a:t>
            </a:fld>
            <a:endParaRPr lang="en-US" sz="2000" dirty="0">
              <a:solidFill>
                <a:schemeClr val="tx1"/>
              </a:solidFill>
              <a:latin typeface="Baskerville Old Face" panose="02020602080505020303" pitchFamily="18" charset="0"/>
            </a:endParaRPr>
          </a:p>
        </p:txBody>
      </p:sp>
      <p:pic>
        <p:nvPicPr>
          <p:cNvPr id="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9" y="150782"/>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87603" y="2396660"/>
            <a:ext cx="7086600" cy="3323987"/>
          </a:xfrm>
          <a:prstGeom prst="rect">
            <a:avLst/>
          </a:prstGeom>
        </p:spPr>
        <p:txBody>
          <a:bodyPr wrap="square">
            <a:spAutoFit/>
          </a:bodyPr>
          <a:lstStyle/>
          <a:p>
            <a:pPr>
              <a:lnSpc>
                <a:spcPct val="150000"/>
              </a:lnSpc>
            </a:pPr>
            <a:r>
              <a:rPr lang="en-US" sz="2400" dirty="0" smtClean="0">
                <a:latin typeface="Lucida Bright" panose="02040602050505020304" pitchFamily="18" charset="0"/>
                <a:cs typeface="Arial"/>
              </a:rPr>
              <a:t>All parties to the contract must receive copies of the signed representation agreement.  </a:t>
            </a:r>
          </a:p>
          <a:p>
            <a:pPr>
              <a:lnSpc>
                <a:spcPct val="150000"/>
              </a:lnSpc>
            </a:pPr>
            <a:r>
              <a:rPr lang="en-US" sz="2400" dirty="0" smtClean="0">
                <a:latin typeface="Lucida Bright" panose="02040602050505020304" pitchFamily="18" charset="0"/>
                <a:cs typeface="Arial"/>
              </a:rPr>
              <a:t>Brokers must retain copies of agreements for </a:t>
            </a:r>
          </a:p>
          <a:p>
            <a:pPr>
              <a:lnSpc>
                <a:spcPct val="150000"/>
              </a:lnSpc>
            </a:pPr>
            <a:r>
              <a:rPr lang="en-US" sz="2400" b="1" dirty="0" smtClean="0">
                <a:latin typeface="Lucida Bright" panose="02040602050505020304" pitchFamily="18" charset="0"/>
                <a:cs typeface="Arial"/>
              </a:rPr>
              <a:t>not less than  seven (7) years.</a:t>
            </a:r>
          </a:p>
          <a:p>
            <a:pPr>
              <a:lnSpc>
                <a:spcPct val="150000"/>
              </a:lnSpc>
            </a:pPr>
            <a:endParaRPr lang="en-US" sz="2400" b="1" dirty="0">
              <a:latin typeface="Lucida Bright" panose="02040602050505020304" pitchFamily="18" charset="0"/>
              <a:cs typeface="Arial"/>
            </a:endParaRPr>
          </a:p>
          <a:p>
            <a:pPr>
              <a:lnSpc>
                <a:spcPct val="150000"/>
              </a:lnSpc>
            </a:pPr>
            <a:r>
              <a:rPr lang="en-US" sz="2000" i="1" dirty="0">
                <a:latin typeface="Baskerville Old Face" panose="02020602080505020303" pitchFamily="18" charset="0"/>
                <a:cs typeface="Arial"/>
              </a:rPr>
              <a:t>CGS Sec. 20-325(m</a:t>
            </a:r>
            <a:r>
              <a:rPr lang="en-US" sz="2000" i="1" dirty="0" smtClean="0">
                <a:latin typeface="Baskerville Old Face" panose="02020602080505020303" pitchFamily="18" charset="0"/>
                <a:cs typeface="Arial"/>
              </a:rPr>
              <a:t>)</a:t>
            </a:r>
          </a:p>
        </p:txBody>
      </p:sp>
    </p:spTree>
    <p:extLst>
      <p:ext uri="{BB962C8B-B14F-4D97-AF65-F5344CB8AC3E}">
        <p14:creationId xmlns:p14="http://schemas.microsoft.com/office/powerpoint/2010/main" val="34991296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2133600" y="45372"/>
            <a:ext cx="4876800" cy="799498"/>
          </a:xfrm>
        </p:spPr>
        <p:txBody>
          <a:bodyPr>
            <a:noAutofit/>
          </a:bodyPr>
          <a:lstStyle/>
          <a:p>
            <a:r>
              <a:rPr lang="en-US" sz="3200" i="1" dirty="0" smtClean="0">
                <a:latin typeface="Baskerville Old Face" panose="02020602080505020303" pitchFamily="18" charset="0"/>
                <a:cs typeface="Arial" panose="020B0604020202020204" pitchFamily="34" charset="0"/>
              </a:rPr>
              <a:t>Legal Entities Must </a:t>
            </a:r>
            <a:r>
              <a:rPr lang="en-US" sz="3200" i="1" dirty="0" smtClean="0">
                <a:effectLst/>
                <a:latin typeface="Baskerville Old Face" panose="02020602080505020303" pitchFamily="18" charset="0"/>
                <a:cs typeface="Arial" panose="020B0604020202020204" pitchFamily="34" charset="0"/>
              </a:rPr>
              <a:t>Register</a:t>
            </a:r>
          </a:p>
        </p:txBody>
      </p:sp>
      <p:sp>
        <p:nvSpPr>
          <p:cNvPr id="7171" name="Rectangle 5"/>
          <p:cNvSpPr>
            <a:spLocks noGrp="1" noChangeArrowheads="1"/>
          </p:cNvSpPr>
          <p:nvPr>
            <p:ph type="ftr" sz="quarter" idx="11"/>
          </p:nvPr>
        </p:nvSpPr>
        <p:spPr>
          <a:xfrm>
            <a:off x="3028950" y="6186364"/>
            <a:ext cx="30861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8127719" y="6176921"/>
            <a:ext cx="368579" cy="3588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7</a:t>
            </a:fld>
            <a:endParaRPr lang="en-US" sz="2000" dirty="0">
              <a:latin typeface="Baskerville Old Face" panose="02020602080505020303" pitchFamily="18" charset="0"/>
            </a:endParaRPr>
          </a:p>
        </p:txBody>
      </p:sp>
      <p:sp>
        <p:nvSpPr>
          <p:cNvPr id="7173" name="Footer Placeholder 4"/>
          <p:cNvSpPr txBox="1">
            <a:spLocks noGrp="1"/>
          </p:cNvSpPr>
          <p:nvPr/>
        </p:nvSpPr>
        <p:spPr bwMode="auto">
          <a:xfrm>
            <a:off x="533400" y="1535420"/>
            <a:ext cx="7778609" cy="36140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defTabSz="685800" eaLnBrk="1" fontAlgn="auto" hangingPunct="1">
              <a:spcBef>
                <a:spcPts val="0"/>
              </a:spcBef>
              <a:spcAft>
                <a:spcPts val="0"/>
              </a:spcAft>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CAMs doing </a:t>
            </a:r>
            <a:r>
              <a:rPr lang="en-US" sz="2800" dirty="0">
                <a:solidFill>
                  <a:schemeClr val="accent5">
                    <a:lumMod val="50000"/>
                  </a:schemeClr>
                </a:solidFill>
                <a:latin typeface="Baskerville Old Face" panose="02020602080505020303" pitchFamily="18" charset="0"/>
                <a:cs typeface="Arial" panose="020B0604020202020204" pitchFamily="34" charset="0"/>
              </a:rPr>
              <a:t>business as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 Corporation or LLC must register the legal entity with DCP.  </a:t>
            </a:r>
          </a:p>
          <a:p>
            <a:pPr defTabSz="685800" eaLnBrk="1" fontAlgn="auto" hangingPunct="1">
              <a:spcBef>
                <a:spcPts val="0"/>
              </a:spcBef>
              <a:spcAft>
                <a:spcPts val="0"/>
              </a:spcAft>
            </a:pPr>
            <a:endParaRPr lang="en-US" sz="2800" dirty="0" smtClean="0">
              <a:solidFill>
                <a:schemeClr val="accent1">
                  <a:lumMod val="50000"/>
                </a:schemeClr>
              </a:solidFill>
              <a:latin typeface="Baskerville Old Face" panose="02020602080505020303" pitchFamily="18" charset="0"/>
              <a:cs typeface="Arial" panose="020B0604020202020204" pitchFamily="34" charset="0"/>
            </a:endParaRPr>
          </a:p>
          <a:p>
            <a:pPr defTabSz="685800" eaLnBrk="1" fontAlgn="auto" hangingPunct="1">
              <a:spcBef>
                <a:spcPts val="0"/>
              </a:spcBef>
              <a:spcAft>
                <a:spcPts val="0"/>
              </a:spcAft>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CAM </a:t>
            </a:r>
            <a:r>
              <a:rPr lang="en-US" sz="2800" dirty="0">
                <a:solidFill>
                  <a:schemeClr val="accent1">
                    <a:lumMod val="50000"/>
                  </a:schemeClr>
                </a:solidFill>
                <a:latin typeface="Baskerville Old Face" panose="02020602080505020303" pitchFamily="18" charset="0"/>
                <a:cs typeface="Arial" panose="020B0604020202020204" pitchFamily="34" charset="0"/>
              </a:rPr>
              <a:t>legal entity registrations expire on January 31 every year.</a:t>
            </a:r>
            <a:endParaRPr lang="en-US" sz="2800" i="1" dirty="0">
              <a:solidFill>
                <a:schemeClr val="accent1">
                  <a:lumMod val="50000"/>
                </a:schemeClr>
              </a:solidFill>
              <a:latin typeface="Baskerville Old Face" panose="02020602080505020303" pitchFamily="18" charset="0"/>
            </a:endParaRPr>
          </a:p>
          <a:p>
            <a:pPr lvl="0" defTabSz="685800" eaLnBrk="1" fontAlgn="auto" hangingPunct="1">
              <a:spcBef>
                <a:spcPts val="0"/>
              </a:spcBef>
              <a:spcAft>
                <a:spcPts val="0"/>
              </a:spcAft>
            </a:pPr>
            <a:endParaRPr lang="en-US" sz="2800" dirty="0">
              <a:solidFill>
                <a:schemeClr val="accent5">
                  <a:lumMod val="50000"/>
                </a:schemeClr>
              </a:solidFill>
              <a:latin typeface="Baskerville Old Face" panose="02020602080505020303" pitchFamily="18" charset="0"/>
              <a:cs typeface="Arial" panose="020B0604020202020204" pitchFamily="34" charset="0"/>
            </a:endParaRPr>
          </a:p>
          <a:p>
            <a:pPr lvl="0" defTabSz="685800" eaLnBrk="1" fontAlgn="auto" hangingPunct="1">
              <a:spcBef>
                <a:spcPts val="0"/>
              </a:spcBef>
              <a:spcAft>
                <a:spcPts val="0"/>
              </a:spcAft>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Failing </a:t>
            </a:r>
            <a:r>
              <a:rPr lang="en-US" sz="2800" dirty="0">
                <a:solidFill>
                  <a:schemeClr val="accent5">
                    <a:lumMod val="50000"/>
                  </a:schemeClr>
                </a:solidFill>
                <a:latin typeface="Baskerville Old Face" panose="02020602080505020303" pitchFamily="18" charset="0"/>
                <a:cs typeface="Arial" panose="020B0604020202020204" pitchFamily="34" charset="0"/>
              </a:rPr>
              <a:t>to renew a</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 </a:t>
            </a:r>
            <a:r>
              <a:rPr lang="en-US" sz="2800" dirty="0">
                <a:solidFill>
                  <a:schemeClr val="accent5">
                    <a:lumMod val="50000"/>
                  </a:schemeClr>
                </a:solidFill>
                <a:latin typeface="Baskerville Old Face" panose="02020602080505020303" pitchFamily="18" charset="0"/>
                <a:cs typeface="Arial" panose="020B0604020202020204" pitchFamily="34" charset="0"/>
              </a:rPr>
              <a:t>registration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is subject to</a:t>
            </a:r>
            <a:r>
              <a:rPr lang="en-US" sz="2800" dirty="0">
                <a:solidFill>
                  <a:schemeClr val="accent5">
                    <a:lumMod val="50000"/>
                  </a:schemeClr>
                </a:solidFill>
                <a:latin typeface="Baskerville Old Face" panose="02020602080505020303" pitchFamily="18" charset="0"/>
                <a:cs typeface="Arial" panose="020B0604020202020204" pitchFamily="34" charset="0"/>
              </a:rPr>
              <a:t>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 </a:t>
            </a:r>
            <a:r>
              <a:rPr lang="en-US" sz="2800" dirty="0">
                <a:solidFill>
                  <a:schemeClr val="accent5">
                    <a:lumMod val="50000"/>
                  </a:schemeClr>
                </a:solidFill>
                <a:latin typeface="Baskerville Old Face" panose="02020602080505020303" pitchFamily="18" charset="0"/>
                <a:cs typeface="Arial" panose="020B0604020202020204" pitchFamily="34" charset="0"/>
              </a:rPr>
              <a:t>fine up to </a:t>
            </a:r>
            <a:r>
              <a:rPr lang="en-US" sz="2800" b="1" dirty="0">
                <a:solidFill>
                  <a:schemeClr val="accent5">
                    <a:lumMod val="50000"/>
                  </a:schemeClr>
                </a:solidFill>
                <a:latin typeface="Baskerville Old Face" panose="02020602080505020303" pitchFamily="18" charset="0"/>
                <a:cs typeface="Arial" panose="020B0604020202020204" pitchFamily="34" charset="0"/>
              </a:rPr>
              <a:t>$</a:t>
            </a:r>
            <a:r>
              <a:rPr lang="en-US" sz="2800" b="1" dirty="0" smtClean="0">
                <a:solidFill>
                  <a:schemeClr val="accent5">
                    <a:lumMod val="50000"/>
                  </a:schemeClr>
                </a:solidFill>
                <a:latin typeface="Baskerville Old Face" panose="02020602080505020303" pitchFamily="18" charset="0"/>
                <a:cs typeface="Arial" panose="020B0604020202020204" pitchFamily="34" charset="0"/>
              </a:rPr>
              <a:t>500, </a:t>
            </a:r>
            <a:r>
              <a:rPr lang="en-US" sz="2800" dirty="0">
                <a:solidFill>
                  <a:schemeClr val="accent5">
                    <a:lumMod val="50000"/>
                  </a:schemeClr>
                </a:solidFill>
                <a:latin typeface="Baskerville Old Face" panose="02020602080505020303" pitchFamily="18" charset="0"/>
                <a:cs typeface="Arial" panose="020B0604020202020204" pitchFamily="34" charset="0"/>
              </a:rPr>
              <a:t>or imprisonment for less than a year, or both</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t>
            </a:r>
          </a:p>
          <a:p>
            <a:pPr lvl="0" defTabSz="685800" eaLnBrk="1" fontAlgn="auto" hangingPunct="1">
              <a:spcBef>
                <a:spcPts val="0"/>
              </a:spcBef>
              <a:spcAft>
                <a:spcPts val="0"/>
              </a:spcAft>
            </a:pPr>
            <a:endParaRPr lang="en-US" sz="2800" dirty="0" smtClean="0">
              <a:solidFill>
                <a:prstClr val="black"/>
              </a:solidFill>
              <a:latin typeface="Baskerville Old Face" panose="02020602080505020303" pitchFamily="18" charset="0"/>
              <a:cs typeface="Arial" panose="020B0604020202020204" pitchFamily="34" charset="0"/>
            </a:endParaRPr>
          </a:p>
        </p:txBody>
      </p:sp>
      <p:sp>
        <p:nvSpPr>
          <p:cNvPr id="7174" name="Slide Number Placeholder 5"/>
          <p:cNvSpPr txBox="1">
            <a:spLocks noGrp="1"/>
          </p:cNvSpPr>
          <p:nvPr/>
        </p:nvSpPr>
        <p:spPr bwMode="auto">
          <a:xfrm>
            <a:off x="8089620" y="5514779"/>
            <a:ext cx="609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sz="1200" b="1" i="1" dirty="0"/>
          </a:p>
        </p:txBody>
      </p:sp>
      <p:pic>
        <p:nvPicPr>
          <p:cNvPr id="9"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749"/>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95807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986" y="228600"/>
            <a:ext cx="2666999" cy="533400"/>
          </a:xfrm>
        </p:spPr>
        <p:txBody>
          <a:bodyPr>
            <a:noAutofit/>
          </a:bodyPr>
          <a:lstStyle/>
          <a:p>
            <a:pPr lvl="0" algn="l" defTabSz="914400" fontAlgn="base">
              <a:spcBef>
                <a:spcPct val="0"/>
              </a:spcBef>
              <a:spcAft>
                <a:spcPct val="0"/>
              </a:spcAft>
              <a:buClrTx/>
              <a:buSzTx/>
            </a:pPr>
            <a:r>
              <a:rPr lang="en-US" sz="3200" dirty="0">
                <a:solidFill>
                  <a:prstClr val="black"/>
                </a:solidFill>
                <a:latin typeface="Lucida Bright" panose="02040602050505020304" pitchFamily="18" charset="0"/>
                <a:cs typeface="Aharoni" panose="02010803020104030203" pitchFamily="2" charset="-79"/>
              </a:rPr>
              <a:t>QUICK QUIZ</a:t>
            </a:r>
          </a:p>
          <a:p>
            <a:pPr algn="l"/>
            <a:endParaRPr lang="en-US" sz="2400" b="0" i="1" dirty="0" smtClean="0">
              <a:solidFill>
                <a:schemeClr val="tx1"/>
              </a:solidFill>
              <a:latin typeface="Arial"/>
              <a:cs typeface="Arial"/>
            </a:endParaRPr>
          </a:p>
        </p:txBody>
      </p:sp>
      <p:sp>
        <p:nvSpPr>
          <p:cNvPr id="4" name="Footer Placeholder 3"/>
          <p:cNvSpPr>
            <a:spLocks noGrp="1"/>
          </p:cNvSpPr>
          <p:nvPr>
            <p:ph type="ftr" sz="quarter" idx="11"/>
          </p:nvPr>
        </p:nvSpPr>
        <p:spPr>
          <a:xfrm>
            <a:off x="2624615" y="6062926"/>
            <a:ext cx="2590027"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1400" dirty="0" smtClean="0">
                <a:solidFill>
                  <a:schemeClr val="tx1"/>
                </a:solidFill>
              </a:rPr>
              <a:t> </a:t>
            </a:r>
            <a:fld id="{DC292CF3-1079-440B-B83F-1896992D8912}" type="slidenum">
              <a:rPr lang="en-US" sz="2000" smtClean="0">
                <a:solidFill>
                  <a:schemeClr val="tx1"/>
                </a:solidFill>
                <a:latin typeface="Baskerville Old Face" panose="02020602080505020303" pitchFamily="18" charset="0"/>
              </a:rPr>
              <a:pPr/>
              <a:t>70</a:t>
            </a:fld>
            <a:endParaRPr lang="en-US" sz="2000" dirty="0">
              <a:solidFill>
                <a:schemeClr val="tx1"/>
              </a:solidFill>
              <a:latin typeface="Baskerville Old Face" panose="02020602080505020303" pitchFamily="18" charset="0"/>
            </a:endParaRPr>
          </a:p>
        </p:txBody>
      </p:sp>
      <p:sp>
        <p:nvSpPr>
          <p:cNvPr id="7" name="Rectangle 6"/>
          <p:cNvSpPr/>
          <p:nvPr/>
        </p:nvSpPr>
        <p:spPr>
          <a:xfrm>
            <a:off x="703435" y="1079940"/>
            <a:ext cx="6858000" cy="4893647"/>
          </a:xfrm>
          <a:prstGeom prst="rect">
            <a:avLst/>
          </a:prstGeom>
        </p:spPr>
        <p:txBody>
          <a:bodyPr wrap="square">
            <a:spAutoFit/>
          </a:bodyPr>
          <a:lstStyle/>
          <a:p>
            <a:pPr lvl="0" fontAlgn="auto">
              <a:spcBef>
                <a:spcPts val="0"/>
              </a:spcBef>
              <a:spcAft>
                <a:spcPts val="0"/>
              </a:spcAft>
            </a:pPr>
            <a:r>
              <a:rPr lang="en-US" sz="2400" dirty="0">
                <a:solidFill>
                  <a:prstClr val="black"/>
                </a:solidFill>
                <a:latin typeface="Lucida Bright" panose="02040602050505020304" pitchFamily="18" charset="0"/>
                <a:cs typeface="Arial" panose="020B0604020202020204" pitchFamily="34" charset="0"/>
              </a:rPr>
              <a:t>Who has authority to sign a listing agreement?</a:t>
            </a:r>
          </a:p>
          <a:p>
            <a:pPr lvl="0" fontAlgn="auto">
              <a:spcBef>
                <a:spcPts val="0"/>
              </a:spcBef>
              <a:spcAft>
                <a:spcPts val="0"/>
              </a:spcAft>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an individual having power of attorney for a deceased </a:t>
            </a:r>
            <a:r>
              <a:rPr lang="en-US" sz="2400" dirty="0" smtClean="0">
                <a:solidFill>
                  <a:prstClr val="black"/>
                </a:solidFill>
                <a:latin typeface="Lucida Bright" panose="02040602050505020304" pitchFamily="18" charset="0"/>
                <a:cs typeface="Arial" panose="020B0604020202020204" pitchFamily="34" charset="0"/>
              </a:rPr>
              <a:t>owner</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persons renting the </a:t>
            </a:r>
            <a:r>
              <a:rPr lang="en-US" sz="2400" dirty="0" smtClean="0">
                <a:solidFill>
                  <a:prstClr val="black"/>
                </a:solidFill>
                <a:latin typeface="Lucida Bright" panose="02040602050505020304" pitchFamily="18" charset="0"/>
                <a:cs typeface="Arial" panose="020B0604020202020204" pitchFamily="34" charset="0"/>
              </a:rPr>
              <a:t>property</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immediate family members of the deceased </a:t>
            </a:r>
            <a:r>
              <a:rPr lang="en-US" sz="2400" dirty="0" smtClean="0">
                <a:solidFill>
                  <a:prstClr val="black"/>
                </a:solidFill>
                <a:latin typeface="Lucida Bright" panose="02040602050505020304" pitchFamily="18" charset="0"/>
                <a:cs typeface="Arial" panose="020B0604020202020204" pitchFamily="34" charset="0"/>
              </a:rPr>
              <a:t>owner</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record owners holding title to the real property  </a:t>
            </a:r>
          </a:p>
        </p:txBody>
      </p:sp>
      <p:sp>
        <p:nvSpPr>
          <p:cNvPr id="8" name="Right Arrow 7"/>
          <p:cNvSpPr/>
          <p:nvPr/>
        </p:nvSpPr>
        <p:spPr>
          <a:xfrm>
            <a:off x="117003" y="518160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40543289"/>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986" y="228600"/>
            <a:ext cx="2666999" cy="533400"/>
          </a:xfrm>
        </p:spPr>
        <p:txBody>
          <a:bodyPr>
            <a:noAutofit/>
          </a:bodyPr>
          <a:lstStyle/>
          <a:p>
            <a:pPr lvl="0" algn="l" defTabSz="914400" fontAlgn="base">
              <a:spcBef>
                <a:spcPct val="0"/>
              </a:spcBef>
              <a:spcAft>
                <a:spcPct val="0"/>
              </a:spcAft>
              <a:buClrTx/>
              <a:buSzTx/>
            </a:pPr>
            <a:r>
              <a:rPr lang="en-US" sz="3200" dirty="0">
                <a:solidFill>
                  <a:prstClr val="black"/>
                </a:solidFill>
                <a:latin typeface="Lucida Bright" panose="02040602050505020304" pitchFamily="18" charset="0"/>
                <a:cs typeface="Aharoni" panose="02010803020104030203" pitchFamily="2" charset="-79"/>
              </a:rPr>
              <a:t>QUICK QUIZ</a:t>
            </a:r>
          </a:p>
          <a:p>
            <a:pPr algn="l"/>
            <a:endParaRPr lang="en-US" sz="2400" b="0" i="1" dirty="0" smtClean="0">
              <a:solidFill>
                <a:schemeClr val="tx1"/>
              </a:solidFill>
              <a:latin typeface="Arial"/>
              <a:cs typeface="Arial"/>
            </a:endParaRPr>
          </a:p>
        </p:txBody>
      </p:sp>
      <p:sp>
        <p:nvSpPr>
          <p:cNvPr id="4" name="Footer Placeholder 3"/>
          <p:cNvSpPr>
            <a:spLocks noGrp="1"/>
          </p:cNvSpPr>
          <p:nvPr>
            <p:ph type="ftr" sz="quarter" idx="11"/>
          </p:nvPr>
        </p:nvSpPr>
        <p:spPr>
          <a:xfrm>
            <a:off x="2624615" y="6062926"/>
            <a:ext cx="2590027" cy="457201"/>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r>
              <a:rPr lang="en-US" sz="1400" dirty="0" smtClean="0">
                <a:solidFill>
                  <a:schemeClr val="tx1"/>
                </a:solidFill>
              </a:rPr>
              <a:t> </a:t>
            </a:r>
            <a:fld id="{DC292CF3-1079-440B-B83F-1896992D8912}" type="slidenum">
              <a:rPr lang="en-US" sz="2000" smtClean="0">
                <a:solidFill>
                  <a:schemeClr val="tx1"/>
                </a:solidFill>
                <a:latin typeface="Baskerville Old Face" panose="02020602080505020303" pitchFamily="18" charset="0"/>
              </a:rPr>
              <a:pPr/>
              <a:t>71</a:t>
            </a:fld>
            <a:endParaRPr lang="en-US" sz="2000" dirty="0">
              <a:solidFill>
                <a:schemeClr val="tx1"/>
              </a:solidFill>
              <a:latin typeface="Baskerville Old Face" panose="02020602080505020303" pitchFamily="18" charset="0"/>
            </a:endParaRPr>
          </a:p>
        </p:txBody>
      </p:sp>
      <p:sp>
        <p:nvSpPr>
          <p:cNvPr id="7" name="Rectangle 6"/>
          <p:cNvSpPr/>
          <p:nvPr/>
        </p:nvSpPr>
        <p:spPr>
          <a:xfrm>
            <a:off x="677309" y="1219200"/>
            <a:ext cx="6687965" cy="4154984"/>
          </a:xfrm>
          <a:prstGeom prst="rect">
            <a:avLst/>
          </a:prstGeom>
        </p:spPr>
        <p:txBody>
          <a:bodyPr wrap="square">
            <a:spAutoFit/>
          </a:bodyPr>
          <a:lstStyle/>
          <a:p>
            <a:pPr lvl="0" fontAlgn="auto">
              <a:spcBef>
                <a:spcPts val="0"/>
              </a:spcBef>
              <a:spcAft>
                <a:spcPts val="0"/>
              </a:spcAft>
            </a:pPr>
            <a:r>
              <a:rPr lang="en-US" sz="2400" dirty="0" smtClean="0">
                <a:solidFill>
                  <a:prstClr val="black"/>
                </a:solidFill>
                <a:latin typeface="Lucida Bright" panose="02040602050505020304" pitchFamily="18" charset="0"/>
                <a:cs typeface="Arial" panose="020B0604020202020204" pitchFamily="34" charset="0"/>
              </a:rPr>
              <a:t>What documents must be retained for not less than seven years?</a:t>
            </a:r>
            <a:endParaRPr lang="en-US" sz="2400" dirty="0">
              <a:solidFill>
                <a:prstClr val="black"/>
              </a:solidFill>
              <a:latin typeface="Lucida Bright" panose="02040602050505020304" pitchFamily="18" charset="0"/>
              <a:cs typeface="Arial" panose="020B0604020202020204" pitchFamily="34" charset="0"/>
            </a:endParaRPr>
          </a:p>
          <a:p>
            <a:pPr lvl="0" fontAlgn="auto">
              <a:spcBef>
                <a:spcPts val="0"/>
              </a:spcBef>
              <a:spcAft>
                <a:spcPts val="0"/>
              </a:spcAft>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purchase and listing agreements</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leases and option agreements</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offers, counteroffers, and cancelled checks</a:t>
            </a:r>
          </a:p>
          <a:p>
            <a:pPr marL="342900" lvl="0" indent="-342900" fontAlgn="auto">
              <a:spcBef>
                <a:spcPts val="0"/>
              </a:spcBef>
              <a:spcAft>
                <a:spcPts val="0"/>
              </a:spcAft>
              <a:buFontTx/>
              <a:buAutoNum type="alphaUcPeriod"/>
            </a:pPr>
            <a:endParaRPr lang="en-US" sz="2400" dirty="0">
              <a:solidFill>
                <a:prstClr val="black"/>
              </a:solidFill>
              <a:latin typeface="Lucida Bright" panose="02040602050505020304" pitchFamily="18" charset="0"/>
              <a:cs typeface="Arial" panose="020B0604020202020204" pitchFamily="34" charset="0"/>
            </a:endParaRPr>
          </a:p>
          <a:p>
            <a:pPr marL="342900" lvl="0" indent="-342900" fontAlgn="auto">
              <a:spcBef>
                <a:spcPts val="0"/>
              </a:spcBef>
              <a:spcAft>
                <a:spcPts val="0"/>
              </a:spcAft>
              <a:buFontTx/>
              <a:buAutoNum type="alphaUcPeriod"/>
            </a:pPr>
            <a:r>
              <a:rPr lang="en-US" sz="2400" dirty="0">
                <a:solidFill>
                  <a:prstClr val="black"/>
                </a:solidFill>
                <a:latin typeface="Lucida Bright" panose="02040602050505020304" pitchFamily="18" charset="0"/>
                <a:cs typeface="Arial" panose="020B0604020202020204" pitchFamily="34" charset="0"/>
              </a:rPr>
              <a:t> </a:t>
            </a:r>
            <a:r>
              <a:rPr lang="en-US" sz="2400" dirty="0" smtClean="0">
                <a:solidFill>
                  <a:prstClr val="black"/>
                </a:solidFill>
                <a:latin typeface="Lucida Bright" panose="02040602050505020304" pitchFamily="18" charset="0"/>
                <a:cs typeface="Arial" panose="020B0604020202020204" pitchFamily="34" charset="0"/>
              </a:rPr>
              <a:t>all of the above </a:t>
            </a:r>
            <a:endParaRPr lang="en-US" sz="2400" dirty="0">
              <a:solidFill>
                <a:prstClr val="black"/>
              </a:solidFill>
              <a:latin typeface="Lucida Bright" panose="02040602050505020304" pitchFamily="18" charset="0"/>
              <a:cs typeface="Arial" panose="020B0604020202020204" pitchFamily="34" charset="0"/>
            </a:endParaRPr>
          </a:p>
        </p:txBody>
      </p:sp>
      <p:sp>
        <p:nvSpPr>
          <p:cNvPr id="8" name="Right Arrow 7"/>
          <p:cNvSpPr/>
          <p:nvPr/>
        </p:nvSpPr>
        <p:spPr>
          <a:xfrm>
            <a:off x="90877" y="4957680"/>
            <a:ext cx="586432" cy="34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3017923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72</a:t>
            </a:fld>
            <a:endParaRPr lang="en-US" sz="2000" dirty="0">
              <a:solidFill>
                <a:schemeClr val="tx1"/>
              </a:solidFill>
              <a:latin typeface="Baskerville Old Face" panose="02020602080505020303" pitchFamily="18" charset="0"/>
            </a:endParaRPr>
          </a:p>
        </p:txBody>
      </p:sp>
      <p:sp>
        <p:nvSpPr>
          <p:cNvPr id="8" name="Rectangle 7"/>
          <p:cNvSpPr/>
          <p:nvPr/>
        </p:nvSpPr>
        <p:spPr>
          <a:xfrm>
            <a:off x="1524000" y="185432"/>
            <a:ext cx="6566221" cy="523220"/>
          </a:xfrm>
          <a:prstGeom prst="rect">
            <a:avLst/>
          </a:prstGeom>
        </p:spPr>
        <p:txBody>
          <a:bodyPr wrap="none">
            <a:spAutoFit/>
          </a:bodyPr>
          <a:lstStyle/>
          <a:p>
            <a:r>
              <a:rPr lang="en-US" sz="2800" i="1" u="sng" dirty="0">
                <a:solidFill>
                  <a:srgbClr val="000000"/>
                </a:solidFill>
                <a:latin typeface="Lucida Bright" panose="02040602050505020304" pitchFamily="18" charset="0"/>
                <a:cs typeface="Arial"/>
              </a:rPr>
              <a:t>Section 10</a:t>
            </a:r>
            <a:r>
              <a:rPr lang="en-US" sz="2800" i="1" dirty="0">
                <a:solidFill>
                  <a:srgbClr val="000000"/>
                </a:solidFill>
                <a:latin typeface="Lucida Bright" panose="02040602050505020304" pitchFamily="18" charset="0"/>
                <a:cs typeface="Arial"/>
              </a:rPr>
              <a:t>:   </a:t>
            </a:r>
            <a:r>
              <a:rPr lang="en-US" sz="2800" i="1" dirty="0" smtClean="0">
                <a:solidFill>
                  <a:srgbClr val="000000"/>
                </a:solidFill>
                <a:latin typeface="Lucida Bright" panose="02040602050505020304" pitchFamily="18" charset="0"/>
                <a:cs typeface="Arial"/>
              </a:rPr>
              <a:t>Power of Attorney (POA)</a:t>
            </a:r>
            <a:endParaRPr lang="en-US" sz="2800" i="1" dirty="0">
              <a:solidFill>
                <a:srgbClr val="000000"/>
              </a:solidFill>
              <a:latin typeface="Lucida Bright" panose="02040602050505020304" pitchFamily="18" charset="0"/>
              <a:cs typeface="Arial"/>
            </a:endParaRPr>
          </a:p>
        </p:txBody>
      </p:sp>
      <p:pic>
        <p:nvPicPr>
          <p:cNvPr id="9"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2032"/>
            <a:ext cx="751382"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247650" y="1447800"/>
            <a:ext cx="8648700" cy="2923877"/>
          </a:xfrm>
          <a:prstGeom prst="rect">
            <a:avLst/>
          </a:prstGeom>
        </p:spPr>
        <p:txBody>
          <a:bodyPr wrap="square">
            <a:spAutoFit/>
          </a:bodyPr>
          <a:lstStyle/>
          <a:p>
            <a:r>
              <a:rPr lang="en-US" sz="2400" dirty="0" smtClean="0">
                <a:latin typeface="Lucida Bright" panose="02040602050505020304" pitchFamily="18" charset="0"/>
                <a:cs typeface="Arial"/>
              </a:rPr>
              <a:t>The POA </a:t>
            </a:r>
            <a:r>
              <a:rPr lang="en-US" sz="2400" dirty="0">
                <a:latin typeface="Lucida Bright" panose="02040602050505020304" pitchFamily="18" charset="0"/>
                <a:cs typeface="Arial"/>
              </a:rPr>
              <a:t>legally designates an </a:t>
            </a:r>
            <a:r>
              <a:rPr lang="en-US" sz="2400" dirty="0" smtClean="0">
                <a:latin typeface="Lucida Bright" panose="02040602050505020304" pitchFamily="18" charset="0"/>
                <a:cs typeface="Arial"/>
              </a:rPr>
              <a:t>individual </a:t>
            </a:r>
            <a:r>
              <a:rPr lang="en-US" sz="2400" dirty="0">
                <a:latin typeface="Lucida Bright" panose="02040602050505020304" pitchFamily="18" charset="0"/>
                <a:cs typeface="Arial"/>
              </a:rPr>
              <a:t>to transact business and execute documents on behalf of another person, the </a:t>
            </a:r>
            <a:r>
              <a:rPr lang="en-US" sz="2400" b="1" u="sng" dirty="0">
                <a:latin typeface="Lucida Bright" panose="02040602050505020304" pitchFamily="18" charset="0"/>
                <a:cs typeface="Arial"/>
              </a:rPr>
              <a:t>p</a:t>
            </a:r>
            <a:r>
              <a:rPr lang="en-US" sz="2400" b="1" u="sng" dirty="0" smtClean="0">
                <a:latin typeface="Lucida Bright" panose="02040602050505020304" pitchFamily="18" charset="0"/>
                <a:cs typeface="Arial"/>
              </a:rPr>
              <a:t>rincipal</a:t>
            </a:r>
            <a:r>
              <a:rPr lang="en-US" sz="2400" dirty="0" smtClean="0">
                <a:latin typeface="Lucida Bright" panose="02040602050505020304" pitchFamily="18" charset="0"/>
                <a:cs typeface="Arial"/>
              </a:rPr>
              <a:t>.</a:t>
            </a:r>
            <a:endParaRPr lang="en-US" sz="2400" dirty="0">
              <a:solidFill>
                <a:prstClr val="black"/>
              </a:solidFill>
              <a:latin typeface="Lucida Bright" panose="02040602050505020304" pitchFamily="18" charset="0"/>
              <a:cs typeface="Arial"/>
            </a:endParaRPr>
          </a:p>
          <a:p>
            <a:r>
              <a:rPr lang="en-US" sz="2400" dirty="0" smtClean="0">
                <a:solidFill>
                  <a:prstClr val="black"/>
                </a:solidFill>
                <a:latin typeface="Lucida Bright" panose="02040602050505020304" pitchFamily="18" charset="0"/>
                <a:cs typeface="Arial"/>
              </a:rPr>
              <a:t> </a:t>
            </a:r>
            <a:endParaRPr lang="en-US" sz="2400" dirty="0">
              <a:latin typeface="Lucida Bright" panose="02040602050505020304" pitchFamily="18" charset="0"/>
              <a:cs typeface="Arial"/>
            </a:endParaRPr>
          </a:p>
          <a:p>
            <a:r>
              <a:rPr lang="en-US" sz="2400" dirty="0" smtClean="0">
                <a:latin typeface="Lucida Bright" panose="02040602050505020304" pitchFamily="18" charset="0"/>
                <a:cs typeface="Arial"/>
              </a:rPr>
              <a:t>What  happens if the principal becomes </a:t>
            </a:r>
            <a:r>
              <a:rPr lang="en-US" sz="2400" b="1" i="1" dirty="0" smtClean="0">
                <a:latin typeface="Lucida Bright" panose="02040602050505020304" pitchFamily="18" charset="0"/>
                <a:cs typeface="Arial"/>
              </a:rPr>
              <a:t>incompetent</a:t>
            </a:r>
            <a:r>
              <a:rPr lang="en-US" sz="2400" dirty="0" smtClean="0">
                <a:latin typeface="Lucida Bright" panose="02040602050505020304" pitchFamily="18" charset="0"/>
                <a:cs typeface="Arial"/>
              </a:rPr>
              <a:t>?</a:t>
            </a:r>
          </a:p>
          <a:p>
            <a:r>
              <a:rPr lang="en-US" sz="2400" dirty="0" smtClean="0">
                <a:latin typeface="Lucida Bright" panose="02040602050505020304" pitchFamily="18" charset="0"/>
                <a:cs typeface="Arial"/>
              </a:rPr>
              <a:t>That depends.  Is the POA </a:t>
            </a:r>
            <a:r>
              <a:rPr lang="en-US" sz="2400" b="1" i="1" u="sng" dirty="0">
                <a:latin typeface="Lucida Bright" panose="02040602050505020304" pitchFamily="18" charset="0"/>
                <a:cs typeface="Arial"/>
              </a:rPr>
              <a:t>d</a:t>
            </a:r>
            <a:r>
              <a:rPr lang="en-US" sz="2400" b="1" i="1" u="sng" dirty="0" smtClean="0">
                <a:latin typeface="Lucida Bright" panose="02040602050505020304" pitchFamily="18" charset="0"/>
                <a:cs typeface="Arial"/>
              </a:rPr>
              <a:t>urable</a:t>
            </a:r>
            <a:r>
              <a:rPr lang="en-US" sz="2400" dirty="0" smtClean="0">
                <a:latin typeface="Lucida Bright" panose="02040602050505020304" pitchFamily="18" charset="0"/>
                <a:cs typeface="Arial"/>
              </a:rPr>
              <a:t> or </a:t>
            </a:r>
            <a:r>
              <a:rPr lang="en-US" sz="2400" b="1" i="1" u="sng" dirty="0">
                <a:latin typeface="Lucida Bright" panose="02040602050505020304" pitchFamily="18" charset="0"/>
                <a:cs typeface="Arial"/>
              </a:rPr>
              <a:t>n</a:t>
            </a:r>
            <a:r>
              <a:rPr lang="en-US" sz="2400" b="1" i="1" u="sng" dirty="0" smtClean="0">
                <a:latin typeface="Lucida Bright" panose="02040602050505020304" pitchFamily="18" charset="0"/>
                <a:cs typeface="Arial"/>
              </a:rPr>
              <a:t>ot </a:t>
            </a:r>
            <a:r>
              <a:rPr lang="en-US" sz="2400" b="1" i="1" u="sng" dirty="0">
                <a:latin typeface="Lucida Bright" panose="02040602050505020304" pitchFamily="18" charset="0"/>
                <a:cs typeface="Arial"/>
              </a:rPr>
              <a:t>d</a:t>
            </a:r>
            <a:r>
              <a:rPr lang="en-US" sz="2400" b="1" i="1" u="sng" dirty="0" smtClean="0">
                <a:latin typeface="Lucida Bright" panose="02040602050505020304" pitchFamily="18" charset="0"/>
                <a:cs typeface="Arial"/>
              </a:rPr>
              <a:t>urable</a:t>
            </a:r>
            <a:r>
              <a:rPr lang="en-US" sz="2400" dirty="0">
                <a:latin typeface="Lucida Bright" panose="02040602050505020304" pitchFamily="18" charset="0"/>
                <a:cs typeface="Arial"/>
              </a:rPr>
              <a:t>?</a:t>
            </a:r>
            <a:endParaRPr lang="en-US" sz="2400" dirty="0" smtClean="0">
              <a:latin typeface="Lucida Bright" panose="02040602050505020304" pitchFamily="18" charset="0"/>
              <a:cs typeface="Arial"/>
            </a:endParaRPr>
          </a:p>
          <a:p>
            <a:endParaRPr lang="en-US" sz="2000" dirty="0">
              <a:latin typeface="Lucida Bright" panose="02040602050505020304" pitchFamily="18" charset="0"/>
              <a:cs typeface="Arial"/>
            </a:endParaRPr>
          </a:p>
          <a:p>
            <a:endParaRPr lang="en-US" sz="2000" dirty="0">
              <a:latin typeface="Lucida Bright" panose="02040602050505020304" pitchFamily="18" charset="0"/>
              <a:cs typeface="Arial"/>
            </a:endParaRPr>
          </a:p>
        </p:txBody>
      </p:sp>
      <p:sp>
        <p:nvSpPr>
          <p:cNvPr id="2" name="TextBox 1"/>
          <p:cNvSpPr txBox="1"/>
          <p:nvPr/>
        </p:nvSpPr>
        <p:spPr>
          <a:xfrm>
            <a:off x="419100" y="4002829"/>
            <a:ext cx="3886200"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latin typeface="Lucida Bright" panose="02040602050505020304" pitchFamily="18" charset="0"/>
                <a:cs typeface="Arial"/>
              </a:rPr>
              <a:t>A </a:t>
            </a:r>
            <a:r>
              <a:rPr lang="en-US" sz="2400" b="1" i="1" u="sng" dirty="0" smtClean="0">
                <a:solidFill>
                  <a:prstClr val="black"/>
                </a:solidFill>
                <a:latin typeface="Lucida Bright" panose="02040602050505020304" pitchFamily="18" charset="0"/>
                <a:cs typeface="Arial"/>
              </a:rPr>
              <a:t>durable</a:t>
            </a:r>
            <a:r>
              <a:rPr lang="en-US" sz="2400" dirty="0">
                <a:solidFill>
                  <a:prstClr val="black"/>
                </a:solidFill>
                <a:latin typeface="Lucida Bright" panose="02040602050505020304" pitchFamily="18" charset="0"/>
                <a:cs typeface="Arial"/>
              </a:rPr>
              <a:t> </a:t>
            </a:r>
            <a:r>
              <a:rPr lang="en-US" sz="2400" dirty="0" smtClean="0">
                <a:solidFill>
                  <a:prstClr val="black"/>
                </a:solidFill>
                <a:latin typeface="Lucida Bright" panose="02040602050505020304" pitchFamily="18" charset="0"/>
                <a:cs typeface="Arial"/>
              </a:rPr>
              <a:t>power </a:t>
            </a:r>
            <a:r>
              <a:rPr lang="en-US" sz="2400" dirty="0">
                <a:solidFill>
                  <a:prstClr val="black"/>
                </a:solidFill>
                <a:latin typeface="Lucida Bright" panose="02040602050505020304" pitchFamily="18" charset="0"/>
                <a:cs typeface="Arial"/>
              </a:rPr>
              <a:t>of </a:t>
            </a:r>
            <a:r>
              <a:rPr lang="en-US" sz="2400" dirty="0" smtClean="0">
                <a:solidFill>
                  <a:prstClr val="black"/>
                </a:solidFill>
                <a:latin typeface="Lucida Bright" panose="02040602050505020304" pitchFamily="18" charset="0"/>
                <a:cs typeface="Arial"/>
              </a:rPr>
              <a:t>attorney survives </a:t>
            </a:r>
            <a:r>
              <a:rPr lang="en-US" sz="2400" dirty="0">
                <a:solidFill>
                  <a:prstClr val="black"/>
                </a:solidFill>
                <a:latin typeface="Lucida Bright" panose="02040602050505020304" pitchFamily="18" charset="0"/>
                <a:cs typeface="Arial"/>
              </a:rPr>
              <a:t>the incompetency of the p</a:t>
            </a:r>
            <a:r>
              <a:rPr lang="en-US" sz="2400" dirty="0" smtClean="0">
                <a:solidFill>
                  <a:prstClr val="black"/>
                </a:solidFill>
                <a:latin typeface="Lucida Bright" panose="02040602050505020304" pitchFamily="18" charset="0"/>
                <a:cs typeface="Arial"/>
              </a:rPr>
              <a:t>rincipal, which </a:t>
            </a:r>
            <a:r>
              <a:rPr lang="en-US" sz="2400" dirty="0">
                <a:solidFill>
                  <a:prstClr val="black"/>
                </a:solidFill>
                <a:latin typeface="Lucida Bright" panose="02040602050505020304" pitchFamily="18" charset="0"/>
                <a:cs typeface="Arial"/>
              </a:rPr>
              <a:t>means the </a:t>
            </a:r>
            <a:r>
              <a:rPr lang="en-US" sz="2400" dirty="0" smtClean="0">
                <a:solidFill>
                  <a:prstClr val="black"/>
                </a:solidFill>
                <a:latin typeface="Lucida Bright" panose="02040602050505020304" pitchFamily="18" charset="0"/>
                <a:cs typeface="Arial"/>
              </a:rPr>
              <a:t>POA is still effective. </a:t>
            </a:r>
            <a:endParaRPr lang="en-US" sz="2400" dirty="0">
              <a:solidFill>
                <a:prstClr val="black"/>
              </a:solidFill>
              <a:latin typeface="Lucida Bright" panose="02040602050505020304" pitchFamily="18" charset="0"/>
              <a:cs typeface="Arial"/>
            </a:endParaRPr>
          </a:p>
          <a:p>
            <a:pPr fontAlgn="auto">
              <a:spcBef>
                <a:spcPts val="0"/>
              </a:spcBef>
              <a:spcAft>
                <a:spcPts val="0"/>
              </a:spcAft>
            </a:pPr>
            <a:endParaRPr lang="en-US" dirty="0">
              <a:solidFill>
                <a:prstClr val="black"/>
              </a:solidFill>
              <a:latin typeface="Arial"/>
              <a:cs typeface="Arial"/>
            </a:endParaRPr>
          </a:p>
        </p:txBody>
      </p:sp>
      <p:sp>
        <p:nvSpPr>
          <p:cNvPr id="6" name="TextBox 5"/>
          <p:cNvSpPr txBox="1"/>
          <p:nvPr/>
        </p:nvSpPr>
        <p:spPr>
          <a:xfrm>
            <a:off x="4807110" y="4002829"/>
            <a:ext cx="3809500" cy="2215991"/>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prstClr val="black"/>
                </a:solidFill>
                <a:latin typeface="Lucida Bright" panose="02040602050505020304" pitchFamily="18" charset="0"/>
                <a:cs typeface="Arial"/>
              </a:rPr>
              <a:t>If </a:t>
            </a:r>
            <a:r>
              <a:rPr lang="en-US" sz="2400" dirty="0">
                <a:solidFill>
                  <a:prstClr val="black"/>
                </a:solidFill>
                <a:latin typeface="Lucida Bright" panose="02040602050505020304" pitchFamily="18" charset="0"/>
                <a:cs typeface="Arial"/>
              </a:rPr>
              <a:t>the </a:t>
            </a:r>
            <a:r>
              <a:rPr lang="en-US" sz="2400" dirty="0" smtClean="0">
                <a:solidFill>
                  <a:prstClr val="black"/>
                </a:solidFill>
                <a:latin typeface="Lucida Bright" panose="02040602050505020304" pitchFamily="18" charset="0"/>
                <a:cs typeface="Arial"/>
              </a:rPr>
              <a:t>power </a:t>
            </a:r>
            <a:r>
              <a:rPr lang="en-US" sz="2400" dirty="0">
                <a:solidFill>
                  <a:prstClr val="black"/>
                </a:solidFill>
                <a:latin typeface="Lucida Bright" panose="02040602050505020304" pitchFamily="18" charset="0"/>
                <a:cs typeface="Arial"/>
              </a:rPr>
              <a:t>of </a:t>
            </a:r>
            <a:r>
              <a:rPr lang="en-US" sz="2400" dirty="0" smtClean="0">
                <a:solidFill>
                  <a:prstClr val="black"/>
                </a:solidFill>
                <a:latin typeface="Lucida Bright" panose="02040602050505020304" pitchFamily="18" charset="0"/>
                <a:cs typeface="Arial"/>
              </a:rPr>
              <a:t>attorney is </a:t>
            </a:r>
            <a:r>
              <a:rPr lang="en-US" sz="2400" b="1" i="1" u="sng" dirty="0" smtClean="0">
                <a:solidFill>
                  <a:prstClr val="black"/>
                </a:solidFill>
                <a:latin typeface="Lucida Bright" panose="02040602050505020304" pitchFamily="18" charset="0"/>
                <a:cs typeface="Arial"/>
              </a:rPr>
              <a:t>not </a:t>
            </a:r>
            <a:r>
              <a:rPr lang="en-US" sz="2400" b="1" i="1" u="sng" dirty="0">
                <a:solidFill>
                  <a:prstClr val="black"/>
                </a:solidFill>
                <a:latin typeface="Lucida Bright" panose="02040602050505020304" pitchFamily="18" charset="0"/>
                <a:cs typeface="Arial"/>
              </a:rPr>
              <a:t>durable</a:t>
            </a:r>
            <a:r>
              <a:rPr lang="en-US" sz="2400" dirty="0">
                <a:solidFill>
                  <a:prstClr val="black"/>
                </a:solidFill>
                <a:latin typeface="Lucida Bright" panose="02040602050505020304" pitchFamily="18" charset="0"/>
                <a:cs typeface="Arial"/>
              </a:rPr>
              <a:t>, it terminates immediately upon the incompetency of the </a:t>
            </a:r>
            <a:r>
              <a:rPr lang="en-US" sz="2400" dirty="0" smtClean="0">
                <a:solidFill>
                  <a:prstClr val="black"/>
                </a:solidFill>
                <a:latin typeface="Lucida Bright" panose="02040602050505020304" pitchFamily="18" charset="0"/>
                <a:cs typeface="Arial"/>
              </a:rPr>
              <a:t>principal.</a:t>
            </a:r>
          </a:p>
          <a:p>
            <a:endParaRPr lang="en-US" dirty="0">
              <a:latin typeface="Arial"/>
              <a:cs typeface="Arial"/>
            </a:endParaRPr>
          </a:p>
        </p:txBody>
      </p:sp>
    </p:spTree>
    <p:extLst>
      <p:ext uri="{BB962C8B-B14F-4D97-AF65-F5344CB8AC3E}">
        <p14:creationId xmlns:p14="http://schemas.microsoft.com/office/powerpoint/2010/main" val="1049457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474662"/>
          </a:xfrm>
        </p:spPr>
        <p:txBody>
          <a:bodyPr>
            <a:noAutofit/>
          </a:bodyPr>
          <a:lstStyle/>
          <a:p>
            <a:r>
              <a:rPr lang="en-US" sz="2800" b="0" i="1" dirty="0" smtClean="0">
                <a:solidFill>
                  <a:schemeClr val="tx1"/>
                </a:solidFill>
                <a:latin typeface="Lucida Bright" panose="02040602050505020304" pitchFamily="18" charset="0"/>
                <a:cs typeface="Arial"/>
              </a:rPr>
              <a:t>Who can sign a listing agreement with a POA?</a:t>
            </a:r>
            <a:endParaRPr lang="en-US" sz="2800" b="0" i="1" dirty="0">
              <a:solidFill>
                <a:schemeClr val="tx1"/>
              </a:solidFill>
              <a:latin typeface="Lucida Bright" panose="02040602050505020304" pitchFamily="18" charset="0"/>
              <a:cs typeface="Arial"/>
            </a:endParaRPr>
          </a:p>
        </p:txBody>
      </p:sp>
      <p:sp>
        <p:nvSpPr>
          <p:cNvPr id="3" name="Content Placeholder 2"/>
          <p:cNvSpPr>
            <a:spLocks noGrp="1"/>
          </p:cNvSpPr>
          <p:nvPr>
            <p:ph idx="1"/>
          </p:nvPr>
        </p:nvSpPr>
        <p:spPr>
          <a:xfrm>
            <a:off x="381000" y="1447800"/>
            <a:ext cx="8763000" cy="4724400"/>
          </a:xfrm>
        </p:spPr>
        <p:txBody>
          <a:bodyPr>
            <a:noAutofit/>
          </a:bodyPr>
          <a:lstStyle/>
          <a:p>
            <a:pPr marL="0" indent="0">
              <a:lnSpc>
                <a:spcPct val="110000"/>
              </a:lnSpc>
              <a:spcBef>
                <a:spcPts val="0"/>
              </a:spcBef>
              <a:buNone/>
            </a:pPr>
            <a:r>
              <a:rPr lang="en-US" sz="2400" u="sng" dirty="0" smtClean="0">
                <a:latin typeface="Lucida Bright" panose="02040602050505020304" pitchFamily="18" charset="0"/>
                <a:cs typeface="Arial" panose="020B0604020202020204" pitchFamily="34" charset="0"/>
              </a:rPr>
              <a:t>QUESTION</a:t>
            </a:r>
            <a:r>
              <a:rPr lang="en-US" sz="2400" dirty="0" smtClean="0">
                <a:solidFill>
                  <a:schemeClr val="tx1"/>
                </a:solidFill>
                <a:latin typeface="Lucida Bright" panose="02040602050505020304" pitchFamily="18" charset="0"/>
                <a:cs typeface="Arial" panose="020B0604020202020204" pitchFamily="34" charset="0"/>
              </a:rPr>
              <a:t>:</a:t>
            </a:r>
          </a:p>
          <a:p>
            <a:pPr marL="0" indent="0">
              <a:lnSpc>
                <a:spcPct val="110000"/>
              </a:lnSpc>
              <a:spcBef>
                <a:spcPts val="0"/>
              </a:spcBef>
              <a:buNone/>
            </a:pPr>
            <a:r>
              <a:rPr lang="en-US" sz="2400" dirty="0" smtClean="0">
                <a:latin typeface="Lucida Bright" panose="02040602050505020304" pitchFamily="18" charset="0"/>
                <a:cs typeface="Arial" panose="020B0604020202020204" pitchFamily="34" charset="0"/>
              </a:rPr>
              <a:t>A person with a POA from a deceased homeowner signed the </a:t>
            </a:r>
            <a:r>
              <a:rPr lang="en-US" sz="2400" dirty="0">
                <a:latin typeface="Lucida Bright" panose="02040602050505020304" pitchFamily="18" charset="0"/>
                <a:cs typeface="Arial" panose="020B0604020202020204" pitchFamily="34" charset="0"/>
              </a:rPr>
              <a:t>listing </a:t>
            </a:r>
            <a:r>
              <a:rPr lang="en-US" sz="2400" dirty="0" smtClean="0">
                <a:latin typeface="Lucida Bright" panose="02040602050505020304" pitchFamily="18" charset="0"/>
                <a:cs typeface="Arial" panose="020B0604020202020204" pitchFamily="34" charset="0"/>
              </a:rPr>
              <a:t>agreement.  Is this okay?</a:t>
            </a:r>
          </a:p>
          <a:p>
            <a:pPr marL="0" indent="0">
              <a:lnSpc>
                <a:spcPct val="110000"/>
              </a:lnSpc>
              <a:spcBef>
                <a:spcPts val="0"/>
              </a:spcBef>
              <a:buNone/>
            </a:pPr>
            <a:r>
              <a:rPr lang="en-US" sz="2400" dirty="0" smtClean="0">
                <a:latin typeface="Lucida Bright" panose="02040602050505020304" pitchFamily="18" charset="0"/>
                <a:cs typeface="Arial" panose="020B0604020202020204" pitchFamily="34" charset="0"/>
              </a:rPr>
              <a:t> </a:t>
            </a:r>
            <a:endParaRPr lang="en-US" sz="2400" dirty="0">
              <a:latin typeface="Lucida Bright" panose="02040602050505020304" pitchFamily="18" charset="0"/>
              <a:cs typeface="Arial" panose="020B0604020202020204" pitchFamily="34" charset="0"/>
            </a:endParaRPr>
          </a:p>
          <a:p>
            <a:pPr marL="0" indent="0">
              <a:lnSpc>
                <a:spcPct val="110000"/>
              </a:lnSpc>
              <a:spcBef>
                <a:spcPts val="0"/>
              </a:spcBef>
              <a:buNone/>
            </a:pPr>
            <a:r>
              <a:rPr lang="en-US" sz="2400" u="sng" dirty="0" smtClean="0">
                <a:latin typeface="Lucida Bright" panose="02040602050505020304" pitchFamily="18" charset="0"/>
                <a:cs typeface="Arial" panose="020B0604020202020204" pitchFamily="34" charset="0"/>
              </a:rPr>
              <a:t>ANSWER</a:t>
            </a:r>
            <a:r>
              <a:rPr lang="en-US" sz="2400" dirty="0" smtClean="0">
                <a:latin typeface="Lucida Bright" panose="02040602050505020304" pitchFamily="18" charset="0"/>
                <a:cs typeface="Arial" panose="020B0604020202020204" pitchFamily="34" charset="0"/>
              </a:rPr>
              <a:t>:</a:t>
            </a:r>
          </a:p>
          <a:p>
            <a:pPr marL="0" indent="0">
              <a:lnSpc>
                <a:spcPct val="110000"/>
              </a:lnSpc>
              <a:spcBef>
                <a:spcPts val="0"/>
              </a:spcBef>
              <a:buNone/>
            </a:pPr>
            <a:r>
              <a:rPr lang="en-US" sz="2400" dirty="0" smtClean="0">
                <a:latin typeface="Lucida Bright" panose="02040602050505020304" pitchFamily="18" charset="0"/>
                <a:cs typeface="Arial" panose="020B0604020202020204" pitchFamily="34" charset="0"/>
              </a:rPr>
              <a:t>NO.  The person does </a:t>
            </a:r>
            <a:r>
              <a:rPr lang="en-US" sz="2400" dirty="0">
                <a:latin typeface="Lucida Bright" panose="02040602050505020304" pitchFamily="18" charset="0"/>
                <a:cs typeface="Arial" panose="020B0604020202020204" pitchFamily="34" charset="0"/>
              </a:rPr>
              <a:t>not have authority to sign the listing agreement</a:t>
            </a:r>
            <a:r>
              <a:rPr lang="en-US" sz="2400" dirty="0" smtClean="0">
                <a:latin typeface="Lucida Bright" panose="02040602050505020304" pitchFamily="18" charset="0"/>
                <a:cs typeface="Arial" panose="020B0604020202020204" pitchFamily="34" charset="0"/>
              </a:rPr>
              <a:t>.  The </a:t>
            </a:r>
            <a:r>
              <a:rPr lang="en-US" sz="2400" dirty="0" smtClean="0">
                <a:solidFill>
                  <a:schemeClr val="tx1"/>
                </a:solidFill>
                <a:latin typeface="Lucida Bright" panose="02040602050505020304" pitchFamily="18" charset="0"/>
                <a:cs typeface="Arial" panose="020B0604020202020204" pitchFamily="34" charset="0"/>
              </a:rPr>
              <a:t>POA terminated when the homeowner died.  </a:t>
            </a:r>
            <a:endParaRPr lang="en-US" sz="2400" dirty="0" smtClean="0">
              <a:latin typeface="Lucida Bright" panose="02040602050505020304" pitchFamily="18" charset="0"/>
              <a:cs typeface="Arial" panose="020B0604020202020204" pitchFamily="34" charset="0"/>
            </a:endParaRPr>
          </a:p>
          <a:p>
            <a:pPr marL="0" indent="0">
              <a:lnSpc>
                <a:spcPct val="110000"/>
              </a:lnSpc>
              <a:spcBef>
                <a:spcPts val="0"/>
              </a:spcBef>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p>
        </p:txBody>
      </p:sp>
      <p:sp>
        <p:nvSpPr>
          <p:cNvPr id="4" name="Footer Placeholder 3"/>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73</a:t>
            </a:fld>
            <a:endParaRPr lang="en-US" sz="2000" dirty="0">
              <a:solidFill>
                <a:schemeClr val="tx1"/>
              </a:solidFill>
              <a:latin typeface="Baskerville Old Face" panose="02020602080505020303" pitchFamily="18" charset="0"/>
            </a:endParaRPr>
          </a:p>
        </p:txBody>
      </p:sp>
      <p:pic>
        <p:nvPicPr>
          <p:cNvPr id="7"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931"/>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19574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996866" y="5889374"/>
            <a:ext cx="3086100" cy="625476"/>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a:xfrm>
            <a:off x="6400800" y="6019549"/>
            <a:ext cx="2057400" cy="365125"/>
          </a:xfrm>
        </p:spPr>
        <p:txBody>
          <a:bodyPr/>
          <a:lstStyle/>
          <a:p>
            <a:fld id="{DC292CF3-1079-440B-B83F-1896992D8912}" type="slidenum">
              <a:rPr lang="en-US" sz="2000" smtClean="0">
                <a:solidFill>
                  <a:schemeClr val="tx1"/>
                </a:solidFill>
                <a:latin typeface="Baskerville Old Face" panose="02020602080505020303" pitchFamily="18" charset="0"/>
              </a:rPr>
              <a:pPr/>
              <a:t>74</a:t>
            </a:fld>
            <a:endParaRPr lang="en-US" sz="2000" dirty="0">
              <a:solidFill>
                <a:schemeClr val="tx1"/>
              </a:solidFill>
              <a:latin typeface="Baskerville Old Face" panose="02020602080505020303" pitchFamily="18" charset="0"/>
            </a:endParaRPr>
          </a:p>
        </p:txBody>
      </p:sp>
      <p:pic>
        <p:nvPicPr>
          <p:cNvPr id="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758"/>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219200" y="245733"/>
            <a:ext cx="7877478" cy="523220"/>
          </a:xfrm>
          <a:prstGeom prst="rect">
            <a:avLst/>
          </a:prstGeom>
        </p:spPr>
        <p:txBody>
          <a:bodyPr wrap="none">
            <a:spAutoFit/>
          </a:bodyPr>
          <a:lstStyle/>
          <a:p>
            <a:r>
              <a:rPr lang="en-US" sz="2800" i="1" dirty="0">
                <a:latin typeface="Lucida Bright" panose="02040602050505020304" pitchFamily="18" charset="0"/>
                <a:cs typeface="Arial"/>
              </a:rPr>
              <a:t>HERE’S THE QUESTION.  What’s the Answer?</a:t>
            </a:r>
            <a:endParaRPr lang="en-US" sz="2800" dirty="0">
              <a:latin typeface="Lucida Bright" panose="02040602050505020304" pitchFamily="18" charset="0"/>
              <a:cs typeface="Arial"/>
            </a:endParaRPr>
          </a:p>
        </p:txBody>
      </p:sp>
      <p:sp>
        <p:nvSpPr>
          <p:cNvPr id="3" name="TextBox 2"/>
          <p:cNvSpPr txBox="1"/>
          <p:nvPr/>
        </p:nvSpPr>
        <p:spPr>
          <a:xfrm>
            <a:off x="457200" y="1447800"/>
            <a:ext cx="8305800" cy="2308324"/>
          </a:xfrm>
          <a:prstGeom prst="rect">
            <a:avLst/>
          </a:prstGeom>
          <a:noFill/>
        </p:spPr>
        <p:txBody>
          <a:bodyPr wrap="square" rtlCol="0">
            <a:spAutoFit/>
          </a:bodyPr>
          <a:lstStyle/>
          <a:p>
            <a:r>
              <a:rPr lang="en-US" sz="2400" u="sng" dirty="0" smtClean="0">
                <a:latin typeface="Lucida Bright" panose="02040602050505020304" pitchFamily="18" charset="0"/>
              </a:rPr>
              <a:t>QUESTION</a:t>
            </a:r>
            <a:r>
              <a:rPr lang="en-US" sz="2400" dirty="0" smtClean="0">
                <a:latin typeface="Lucida Bright" panose="02040602050505020304" pitchFamily="18" charset="0"/>
              </a:rPr>
              <a:t>:</a:t>
            </a:r>
          </a:p>
          <a:p>
            <a:r>
              <a:rPr lang="en-US" sz="2400" dirty="0">
                <a:latin typeface="Lucida Bright" panose="02040602050505020304" pitchFamily="18" charset="0"/>
              </a:rPr>
              <a:t>S</a:t>
            </a:r>
            <a:r>
              <a:rPr lang="en-US" sz="2400" dirty="0" smtClean="0">
                <a:latin typeface="Lucida Bright" panose="02040602050505020304" pitchFamily="18" charset="0"/>
              </a:rPr>
              <a:t>eller has a POA for his wife.  She moved to Florida before the closing on their home in Connecticut.  </a:t>
            </a:r>
            <a:r>
              <a:rPr lang="en-US" sz="2400" dirty="0">
                <a:latin typeface="Lucida Bright" panose="02040602050505020304" pitchFamily="18" charset="0"/>
              </a:rPr>
              <a:t>S</a:t>
            </a:r>
            <a:r>
              <a:rPr lang="en-US" sz="2400" dirty="0" smtClean="0">
                <a:latin typeface="Lucida Bright" panose="02040602050505020304" pitchFamily="18" charset="0"/>
              </a:rPr>
              <a:t>eller notified the attorney that his wife is now incompetent.  Does the seller have authority to sign his wife’s name on the closing documents?</a:t>
            </a:r>
            <a:endParaRPr lang="en-US" sz="2400" dirty="0">
              <a:latin typeface="Lucida Bright" panose="02040602050505020304" pitchFamily="18" charset="0"/>
            </a:endParaRPr>
          </a:p>
        </p:txBody>
      </p:sp>
      <p:sp>
        <p:nvSpPr>
          <p:cNvPr id="7" name="TextBox 6"/>
          <p:cNvSpPr txBox="1"/>
          <p:nvPr/>
        </p:nvSpPr>
        <p:spPr>
          <a:xfrm>
            <a:off x="457200" y="3962400"/>
            <a:ext cx="8382000" cy="1938992"/>
          </a:xfrm>
          <a:prstGeom prst="rect">
            <a:avLst/>
          </a:prstGeom>
          <a:noFill/>
        </p:spPr>
        <p:txBody>
          <a:bodyPr wrap="square" rtlCol="0">
            <a:spAutoFit/>
          </a:bodyPr>
          <a:lstStyle/>
          <a:p>
            <a:r>
              <a:rPr lang="en-US" sz="2400" u="sng" dirty="0" smtClean="0">
                <a:latin typeface="Lucida Bright" panose="02040602050505020304" pitchFamily="18" charset="0"/>
              </a:rPr>
              <a:t>ANSWER</a:t>
            </a:r>
            <a:r>
              <a:rPr lang="en-US" sz="2400" dirty="0" smtClean="0">
                <a:latin typeface="Lucida Bright" panose="02040602050505020304" pitchFamily="18" charset="0"/>
              </a:rPr>
              <a:t>:  </a:t>
            </a:r>
          </a:p>
          <a:p>
            <a:r>
              <a:rPr lang="en-US" sz="2400" dirty="0" smtClean="0">
                <a:latin typeface="Lucida Bright" panose="02040602050505020304" pitchFamily="18" charset="0"/>
              </a:rPr>
              <a:t>MAYBE.  If the POA is </a:t>
            </a:r>
            <a:r>
              <a:rPr lang="en-US" sz="2400" i="1" u="sng" dirty="0" smtClean="0">
                <a:latin typeface="Lucida Bright" panose="02040602050505020304" pitchFamily="18" charset="0"/>
              </a:rPr>
              <a:t>durable</a:t>
            </a:r>
            <a:r>
              <a:rPr lang="en-US" sz="2400" dirty="0" smtClean="0">
                <a:latin typeface="Lucida Bright" panose="02040602050505020304" pitchFamily="18" charset="0"/>
              </a:rPr>
              <a:t>, the husband still has authority to sign for his wife.  If the POA is </a:t>
            </a:r>
            <a:r>
              <a:rPr lang="en-US" sz="2400" i="1" u="sng" dirty="0" smtClean="0">
                <a:latin typeface="Lucida Bright" panose="02040602050505020304" pitchFamily="18" charset="0"/>
              </a:rPr>
              <a:t>not durable</a:t>
            </a:r>
            <a:r>
              <a:rPr lang="en-US" sz="2400" dirty="0" smtClean="0">
                <a:latin typeface="Lucida Bright" panose="02040602050505020304" pitchFamily="18" charset="0"/>
              </a:rPr>
              <a:t>, the husband’s authority terminated when his </a:t>
            </a:r>
            <a:r>
              <a:rPr lang="en-US" sz="2400" dirty="0">
                <a:latin typeface="Lucida Bright" panose="02040602050505020304" pitchFamily="18" charset="0"/>
              </a:rPr>
              <a:t>wife became incompetent</a:t>
            </a:r>
            <a:r>
              <a:rPr lang="en-US" sz="2400" dirty="0" smtClean="0">
                <a:latin typeface="Lucida Bright" panose="02040602050505020304" pitchFamily="18" charset="0"/>
              </a:rPr>
              <a:t>.</a:t>
            </a:r>
            <a:endParaRPr lang="en-US" sz="2400" dirty="0">
              <a:latin typeface="Lucida Bright" panose="02040602050505020304" pitchFamily="18" charset="0"/>
            </a:endParaRPr>
          </a:p>
        </p:txBody>
      </p:sp>
    </p:spTree>
    <p:extLst>
      <p:ext uri="{BB962C8B-B14F-4D97-AF65-F5344CB8AC3E}">
        <p14:creationId xmlns:p14="http://schemas.microsoft.com/office/powerpoint/2010/main" val="40654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325" y="39189"/>
            <a:ext cx="5467350" cy="914400"/>
          </a:xfrm>
        </p:spPr>
        <p:txBody>
          <a:bodyPr>
            <a:normAutofit/>
          </a:bodyPr>
          <a:lstStyle/>
          <a:p>
            <a:r>
              <a:rPr lang="en-US" sz="2800" b="0" i="1" dirty="0" smtClean="0">
                <a:solidFill>
                  <a:schemeClr val="tx1"/>
                </a:solidFill>
                <a:effectLst/>
                <a:latin typeface="Lucida Bright" panose="02040602050505020304" pitchFamily="18" charset="0"/>
                <a:cs typeface="Arial" panose="020B0604020202020204" pitchFamily="34" charset="0"/>
              </a:rPr>
              <a:t>HERE’S THE LAST QUESTION.</a:t>
            </a:r>
            <a:br>
              <a:rPr lang="en-US" sz="2800" b="0" i="1" dirty="0" smtClean="0">
                <a:solidFill>
                  <a:schemeClr val="tx1"/>
                </a:solidFill>
                <a:effectLst/>
                <a:latin typeface="Lucida Bright" panose="02040602050505020304" pitchFamily="18" charset="0"/>
                <a:cs typeface="Arial" panose="020B0604020202020204" pitchFamily="34" charset="0"/>
              </a:rPr>
            </a:br>
            <a:r>
              <a:rPr lang="en-US" sz="2800" i="1" dirty="0" smtClean="0">
                <a:latin typeface="Lucida Bright" panose="02040602050505020304" pitchFamily="18" charset="0"/>
                <a:cs typeface="Arial" panose="020B0604020202020204" pitchFamily="34" charset="0"/>
              </a:rPr>
              <a:t>What’s </a:t>
            </a:r>
            <a:r>
              <a:rPr lang="en-US" sz="2800" i="1" dirty="0">
                <a:latin typeface="Lucida Bright" panose="02040602050505020304" pitchFamily="18" charset="0"/>
                <a:cs typeface="Arial" panose="020B0604020202020204" pitchFamily="34" charset="0"/>
              </a:rPr>
              <a:t>the </a:t>
            </a:r>
            <a:r>
              <a:rPr lang="en-US" sz="2800" i="1" dirty="0" smtClean="0">
                <a:latin typeface="Lucida Bright" panose="02040602050505020304" pitchFamily="18" charset="0"/>
                <a:cs typeface="Arial" panose="020B0604020202020204" pitchFamily="34" charset="0"/>
              </a:rPr>
              <a:t>Final Answer?</a:t>
            </a:r>
            <a:endParaRPr lang="en-US" sz="2800" b="0" i="1" dirty="0">
              <a:latin typeface="Lucida Bright" panose="02040602050505020304" pitchFamily="18" charset="0"/>
              <a:cs typeface="Arial" panose="020B0604020202020204" pitchFamily="34" charset="0"/>
            </a:endParaRPr>
          </a:p>
        </p:txBody>
      </p:sp>
      <p:sp>
        <p:nvSpPr>
          <p:cNvPr id="3" name="Content Placeholder 2"/>
          <p:cNvSpPr>
            <a:spLocks noGrp="1"/>
          </p:cNvSpPr>
          <p:nvPr>
            <p:ph idx="1"/>
          </p:nvPr>
        </p:nvSpPr>
        <p:spPr>
          <a:xfrm>
            <a:off x="381000" y="1371600"/>
            <a:ext cx="8382000" cy="4495800"/>
          </a:xfrm>
        </p:spPr>
        <p:txBody>
          <a:bodyPr>
            <a:normAutofit/>
          </a:bodyPr>
          <a:lstStyle/>
          <a:p>
            <a:pPr marL="0" indent="0">
              <a:lnSpc>
                <a:spcPct val="100000"/>
              </a:lnSpc>
              <a:spcBef>
                <a:spcPts val="0"/>
              </a:spcBef>
              <a:buNone/>
            </a:pPr>
            <a:r>
              <a:rPr lang="en-US" sz="2600" u="sng" dirty="0" smtClean="0">
                <a:latin typeface="Lucida Bright" panose="02040602050505020304" pitchFamily="18" charset="0"/>
                <a:cs typeface="Arial" panose="020B0604020202020204" pitchFamily="34" charset="0"/>
              </a:rPr>
              <a:t>QUESTION</a:t>
            </a:r>
            <a:r>
              <a:rPr lang="en-US" sz="2600" dirty="0" smtClean="0">
                <a:solidFill>
                  <a:schemeClr val="tx1"/>
                </a:solidFill>
                <a:latin typeface="Lucida Bright" panose="02040602050505020304" pitchFamily="18" charset="0"/>
                <a:cs typeface="Arial" panose="020B0604020202020204" pitchFamily="34" charset="0"/>
              </a:rPr>
              <a:t>:</a:t>
            </a:r>
          </a:p>
          <a:p>
            <a:pPr marL="0" indent="0">
              <a:lnSpc>
                <a:spcPct val="100000"/>
              </a:lnSpc>
              <a:spcBef>
                <a:spcPts val="0"/>
              </a:spcBef>
              <a:buNone/>
            </a:pPr>
            <a:r>
              <a:rPr lang="en-US" sz="2600" dirty="0" smtClean="0">
                <a:solidFill>
                  <a:schemeClr val="tx1"/>
                </a:solidFill>
                <a:latin typeface="Lucida Bright" panose="02040602050505020304" pitchFamily="18" charset="0"/>
                <a:cs typeface="Arial" panose="020B0604020202020204" pitchFamily="34" charset="0"/>
              </a:rPr>
              <a:t>A homeowner gave his daughter POA to sell </a:t>
            </a:r>
            <a:r>
              <a:rPr lang="en-US" sz="2600" dirty="0" smtClean="0">
                <a:latin typeface="Lucida Bright" panose="02040602050505020304" pitchFamily="18" charset="0"/>
                <a:cs typeface="Arial" panose="020B0604020202020204" pitchFamily="34" charset="0"/>
              </a:rPr>
              <a:t>his</a:t>
            </a:r>
            <a:r>
              <a:rPr lang="en-US" sz="2600" dirty="0" smtClean="0">
                <a:solidFill>
                  <a:schemeClr val="tx1"/>
                </a:solidFill>
                <a:latin typeface="Lucida Bright" panose="02040602050505020304" pitchFamily="18" charset="0"/>
                <a:cs typeface="Arial" panose="020B0604020202020204" pitchFamily="34" charset="0"/>
              </a:rPr>
              <a:t> home.  The next </a:t>
            </a:r>
            <a:r>
              <a:rPr lang="en-US" sz="2600" dirty="0" smtClean="0">
                <a:latin typeface="Lucida Bright" panose="02040602050505020304" pitchFamily="18" charset="0"/>
                <a:cs typeface="Arial" panose="020B0604020202020204" pitchFamily="34" charset="0"/>
              </a:rPr>
              <a:t>day</a:t>
            </a:r>
            <a:r>
              <a:rPr lang="en-US" sz="2600" dirty="0" smtClean="0">
                <a:solidFill>
                  <a:schemeClr val="tx1"/>
                </a:solidFill>
                <a:latin typeface="Lucida Bright" panose="02040602050505020304" pitchFamily="18" charset="0"/>
                <a:cs typeface="Arial" panose="020B0604020202020204" pitchFamily="34" charset="0"/>
              </a:rPr>
              <a:t> he passed away.  Does </a:t>
            </a:r>
            <a:r>
              <a:rPr lang="en-US" sz="2600" dirty="0" smtClean="0">
                <a:latin typeface="Lucida Bright" panose="02040602050505020304" pitchFamily="18" charset="0"/>
                <a:cs typeface="Arial" panose="020B0604020202020204" pitchFamily="34" charset="0"/>
              </a:rPr>
              <a:t>his </a:t>
            </a:r>
            <a:r>
              <a:rPr lang="en-US" sz="2600" dirty="0" smtClean="0">
                <a:solidFill>
                  <a:schemeClr val="tx1"/>
                </a:solidFill>
                <a:latin typeface="Lucida Bright" panose="02040602050505020304" pitchFamily="18" charset="0"/>
                <a:cs typeface="Arial" panose="020B0604020202020204" pitchFamily="34" charset="0"/>
              </a:rPr>
              <a:t>daughter still have authority to sell </a:t>
            </a:r>
            <a:r>
              <a:rPr lang="en-US" sz="2600" dirty="0" smtClean="0">
                <a:latin typeface="Lucida Bright" panose="02040602050505020304" pitchFamily="18" charset="0"/>
                <a:cs typeface="Arial" panose="020B0604020202020204" pitchFamily="34" charset="0"/>
              </a:rPr>
              <a:t>the</a:t>
            </a:r>
            <a:r>
              <a:rPr lang="en-US" sz="2600" dirty="0" smtClean="0">
                <a:solidFill>
                  <a:schemeClr val="tx1"/>
                </a:solidFill>
                <a:latin typeface="Lucida Bright" panose="02040602050505020304" pitchFamily="18" charset="0"/>
                <a:cs typeface="Arial" panose="020B0604020202020204" pitchFamily="34" charset="0"/>
              </a:rPr>
              <a:t> home?</a:t>
            </a:r>
          </a:p>
          <a:p>
            <a:pPr marL="0" indent="0">
              <a:lnSpc>
                <a:spcPct val="100000"/>
              </a:lnSpc>
              <a:spcBef>
                <a:spcPts val="0"/>
              </a:spcBef>
              <a:buNone/>
            </a:pPr>
            <a:endParaRPr lang="en-US" sz="2600" dirty="0">
              <a:solidFill>
                <a:schemeClr val="tx1"/>
              </a:solidFill>
              <a:latin typeface="Lucida Bright" panose="02040602050505020304" pitchFamily="18" charset="0"/>
              <a:cs typeface="Arial" panose="020B0604020202020204" pitchFamily="34" charset="0"/>
            </a:endParaRPr>
          </a:p>
          <a:p>
            <a:pPr marL="0" indent="0">
              <a:lnSpc>
                <a:spcPct val="100000"/>
              </a:lnSpc>
              <a:spcBef>
                <a:spcPts val="0"/>
              </a:spcBef>
              <a:buNone/>
            </a:pPr>
            <a:r>
              <a:rPr lang="en-US" sz="2600" u="sng" dirty="0" smtClean="0">
                <a:solidFill>
                  <a:schemeClr val="tx1"/>
                </a:solidFill>
                <a:latin typeface="Lucida Bright" panose="02040602050505020304" pitchFamily="18" charset="0"/>
                <a:cs typeface="Arial" panose="020B0604020202020204" pitchFamily="34" charset="0"/>
              </a:rPr>
              <a:t>ANSWER</a:t>
            </a:r>
            <a:r>
              <a:rPr lang="en-US" sz="2600" dirty="0" smtClean="0">
                <a:solidFill>
                  <a:schemeClr val="tx1"/>
                </a:solidFill>
                <a:latin typeface="Lucida Bright" panose="02040602050505020304" pitchFamily="18" charset="0"/>
                <a:cs typeface="Arial" panose="020B0604020202020204" pitchFamily="34" charset="0"/>
              </a:rPr>
              <a:t>:</a:t>
            </a:r>
          </a:p>
          <a:p>
            <a:pPr marL="0" indent="0">
              <a:lnSpc>
                <a:spcPct val="100000"/>
              </a:lnSpc>
              <a:spcBef>
                <a:spcPts val="0"/>
              </a:spcBef>
              <a:buNone/>
            </a:pPr>
            <a:r>
              <a:rPr lang="en-US" sz="2600" dirty="0" smtClean="0">
                <a:solidFill>
                  <a:schemeClr val="tx1"/>
                </a:solidFill>
                <a:latin typeface="Lucida Bright" panose="02040602050505020304" pitchFamily="18" charset="0"/>
                <a:cs typeface="Arial" panose="020B0604020202020204" pitchFamily="34" charset="0"/>
              </a:rPr>
              <a:t>NO.  The daughter </a:t>
            </a:r>
            <a:r>
              <a:rPr lang="en-US" sz="2600" dirty="0">
                <a:solidFill>
                  <a:schemeClr val="tx1"/>
                </a:solidFill>
                <a:latin typeface="Lucida Bright" panose="02040602050505020304" pitchFamily="18" charset="0"/>
                <a:cs typeface="Arial" panose="020B0604020202020204" pitchFamily="34" charset="0"/>
              </a:rPr>
              <a:t>does </a:t>
            </a:r>
            <a:r>
              <a:rPr lang="en-US" sz="2600" b="1" u="sng" dirty="0">
                <a:solidFill>
                  <a:schemeClr val="tx1"/>
                </a:solidFill>
                <a:latin typeface="Lucida Bright" panose="02040602050505020304" pitchFamily="18" charset="0"/>
                <a:cs typeface="Arial" panose="020B0604020202020204" pitchFamily="34" charset="0"/>
              </a:rPr>
              <a:t>not</a:t>
            </a:r>
            <a:r>
              <a:rPr lang="en-US" sz="2600" dirty="0">
                <a:solidFill>
                  <a:schemeClr val="tx1"/>
                </a:solidFill>
                <a:latin typeface="Lucida Bright" panose="02040602050505020304" pitchFamily="18" charset="0"/>
                <a:cs typeface="Arial" panose="020B0604020202020204" pitchFamily="34" charset="0"/>
              </a:rPr>
              <a:t> have authority to </a:t>
            </a:r>
            <a:r>
              <a:rPr lang="en-US" sz="2600" dirty="0" smtClean="0">
                <a:solidFill>
                  <a:schemeClr val="tx1"/>
                </a:solidFill>
                <a:latin typeface="Lucida Bright" panose="02040602050505020304" pitchFamily="18" charset="0"/>
                <a:cs typeface="Arial" panose="020B0604020202020204" pitchFamily="34" charset="0"/>
              </a:rPr>
              <a:t>sell </a:t>
            </a:r>
            <a:r>
              <a:rPr lang="en-US" sz="2600" dirty="0" smtClean="0">
                <a:latin typeface="Lucida Bright" panose="02040602050505020304" pitchFamily="18" charset="0"/>
                <a:cs typeface="Arial" panose="020B0604020202020204" pitchFamily="34" charset="0"/>
              </a:rPr>
              <a:t>his</a:t>
            </a:r>
            <a:r>
              <a:rPr lang="en-US" sz="2600" dirty="0" smtClean="0">
                <a:solidFill>
                  <a:schemeClr val="tx1"/>
                </a:solidFill>
                <a:latin typeface="Lucida Bright" panose="02040602050505020304" pitchFamily="18" charset="0"/>
                <a:cs typeface="Arial" panose="020B0604020202020204" pitchFamily="34" charset="0"/>
              </a:rPr>
              <a:t> home.  A </a:t>
            </a:r>
            <a:r>
              <a:rPr lang="en-US" sz="2600" dirty="0" smtClean="0">
                <a:latin typeface="Lucida Bright" panose="02040602050505020304" pitchFamily="18" charset="0"/>
                <a:cs typeface="Arial" panose="020B0604020202020204" pitchFamily="34" charset="0"/>
              </a:rPr>
              <a:t>POA</a:t>
            </a:r>
            <a:r>
              <a:rPr lang="en-US" sz="2600" dirty="0" smtClean="0">
                <a:solidFill>
                  <a:schemeClr val="tx1"/>
                </a:solidFill>
                <a:latin typeface="Lucida Bright" panose="02040602050505020304" pitchFamily="18" charset="0"/>
                <a:cs typeface="Arial" panose="020B0604020202020204" pitchFamily="34" charset="0"/>
              </a:rPr>
              <a:t> terminates immediately upon death. </a:t>
            </a:r>
          </a:p>
          <a:p>
            <a:pPr marL="0" indent="0">
              <a:lnSpc>
                <a:spcPct val="100000"/>
              </a:lnSpc>
              <a:spcBef>
                <a:spcPts val="0"/>
              </a:spcBef>
              <a:buNone/>
            </a:pPr>
            <a:endParaRPr lang="en-US" sz="2600" dirty="0" smtClean="0">
              <a:solidFill>
                <a:schemeClr val="tx1"/>
              </a:solidFill>
              <a:latin typeface="Lucida Bright" panose="02040602050505020304" pitchFamily="18" charset="0"/>
              <a:cs typeface="Arial" panose="020B0604020202020204" pitchFamily="34" charset="0"/>
            </a:endParaRPr>
          </a:p>
          <a:p>
            <a:pPr marL="0" indent="0">
              <a:buNone/>
            </a:pPr>
            <a:r>
              <a:rPr lang="en-US" sz="2000" i="1" dirty="0" smtClean="0">
                <a:latin typeface="Baskerville Old Face" panose="02020602080505020303" pitchFamily="18" charset="0"/>
                <a:cs typeface="Arial" panose="020B0604020202020204" pitchFamily="34" charset="0"/>
              </a:rPr>
              <a:t>CGS §45a-562</a:t>
            </a:r>
            <a:endParaRPr lang="en-US" sz="2000" i="1" dirty="0">
              <a:latin typeface="Baskerville Old Face" panose="02020602080505020303" pitchFamily="18" charset="0"/>
              <a:cs typeface="Arial" panose="020B0604020202020204" pitchFamily="34" charset="0"/>
            </a:endParaRPr>
          </a:p>
        </p:txBody>
      </p:sp>
      <p:sp>
        <p:nvSpPr>
          <p:cNvPr id="4" name="Footer Placeholder 3"/>
          <p:cNvSpPr>
            <a:spLocks noGrp="1"/>
          </p:cNvSpPr>
          <p:nvPr>
            <p:ph type="ftr" sz="quarter" idx="11"/>
          </p:nvPr>
        </p:nvSpPr>
        <p:spPr>
          <a:xfrm>
            <a:off x="3028950" y="6337710"/>
            <a:ext cx="3086100" cy="365125"/>
          </a:xfrm>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75</a:t>
            </a:fld>
            <a:endParaRPr lang="en-US" sz="2000" dirty="0">
              <a:solidFill>
                <a:schemeClr val="tx1"/>
              </a:solidFill>
              <a:latin typeface="Baskerville Old Face" panose="02020602080505020303" pitchFamily="18" charset="0"/>
            </a:endParaRPr>
          </a:p>
        </p:txBody>
      </p:sp>
      <p:pic>
        <p:nvPicPr>
          <p:cNvPr id="2050"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0914"/>
            <a:ext cx="762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4724400"/>
            <a:ext cx="1886812" cy="1966912"/>
          </a:xfrm>
          <a:prstGeom prst="rect">
            <a:avLst/>
          </a:prstGeom>
        </p:spPr>
      </p:pic>
    </p:spTree>
    <p:extLst>
      <p:ext uri="{BB962C8B-B14F-4D97-AF65-F5344CB8AC3E}">
        <p14:creationId xmlns:p14="http://schemas.microsoft.com/office/powerpoint/2010/main" val="9332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31" presetClass="entr" presetSubtype="0" fill="hold" nodeType="after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par>
                                <p:cTn id="23" presetID="1" presetClass="entr" presetSubtype="0" fill="hold" nodeType="withEffect">
                                  <p:stCondLst>
                                    <p:cond delay="12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343400"/>
            <a:ext cx="5486400" cy="1981200"/>
          </a:xfrm>
        </p:spPr>
        <p:txBody>
          <a:bodyPr>
            <a:normAutofit/>
          </a:bodyPr>
          <a:lstStyle/>
          <a:p>
            <a:r>
              <a:rPr lang="en-US" sz="2400" b="0" dirty="0" smtClean="0">
                <a:latin typeface="Lucida Bright" panose="02040602050505020304" pitchFamily="18" charset="0"/>
              </a:rPr>
              <a:t>If you have any questions or comments about this course, please email </a:t>
            </a:r>
            <a:r>
              <a:rPr lang="en-US" sz="2400" b="0" dirty="0" smtClean="0">
                <a:latin typeface="Lucida Bright" panose="02040602050505020304" pitchFamily="18" charset="0"/>
                <a:hlinkClick r:id="rId4"/>
              </a:rPr>
              <a:t>lucy.michaud@business.uconn.edu</a:t>
            </a:r>
            <a:r>
              <a:rPr lang="en-US" sz="2400" b="0" dirty="0" smtClean="0">
                <a:latin typeface="Lucida Bright" panose="02040602050505020304" pitchFamily="18" charset="0"/>
              </a:rPr>
              <a:t> or call 860-486-3773</a:t>
            </a:r>
            <a:endParaRPr lang="en-US" sz="2400" b="0" dirty="0">
              <a:latin typeface="Lucida Bright" panose="02040602050505020304" pitchFamily="18" charset="0"/>
            </a:endParaRPr>
          </a:p>
        </p:txBody>
      </p:sp>
      <p:sp>
        <p:nvSpPr>
          <p:cNvPr id="4" name="Footer Placeholder 3"/>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76</a:t>
            </a:fld>
            <a:endParaRPr lang="en-US" sz="2000" dirty="0">
              <a:solidFill>
                <a:schemeClr val="tx1"/>
              </a:solidFill>
              <a:latin typeface="Baskerville Old Face" panose="02020602080505020303" pitchFamily="18" charset="0"/>
            </a:endParaRPr>
          </a:p>
        </p:txBody>
      </p:sp>
      <p:pic>
        <p:nvPicPr>
          <p:cNvPr id="7" name="Picture Placeholder 7"/>
          <p:cNvPicPr>
            <a:picLocks noChangeAspect="1"/>
          </p:cNvPicPr>
          <p:nvPr/>
        </p:nvPicPr>
        <p:blipFill>
          <a:blip r:embed="rId5">
            <a:extLst>
              <a:ext uri="{28A0092B-C50C-407E-A947-70E740481C1C}">
                <a14:useLocalDpi xmlns:a14="http://schemas.microsoft.com/office/drawing/2010/main" val="0"/>
              </a:ext>
            </a:extLst>
          </a:blip>
          <a:srcRect t="25039" b="25039"/>
          <a:stretch>
            <a:fillRect/>
          </a:stretch>
        </p:blipFill>
        <p:spPr>
          <a:xfrm>
            <a:off x="2438400" y="1219200"/>
            <a:ext cx="4227512" cy="317063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441" y="2118717"/>
            <a:ext cx="2143125" cy="1371600"/>
          </a:xfrm>
          <a:prstGeom prst="rect">
            <a:avLst/>
          </a:prstGeom>
        </p:spPr>
      </p:pic>
    </p:spTree>
    <p:extLst>
      <p:ext uri="{BB962C8B-B14F-4D97-AF65-F5344CB8AC3E}">
        <p14:creationId xmlns:p14="http://schemas.microsoft.com/office/powerpoint/2010/main" val="238070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163772"/>
            <a:ext cx="5181600" cy="609601"/>
          </a:xfrm>
        </p:spPr>
        <p:txBody>
          <a:bodyPr>
            <a:noAutofit/>
          </a:bodyPr>
          <a:lstStyle/>
          <a:p>
            <a:r>
              <a:rPr lang="en-US" sz="3200" i="1" dirty="0" smtClean="0">
                <a:latin typeface="Baskerville Old Face" panose="02020602080505020303" pitchFamily="18" charset="0"/>
                <a:cs typeface="Arial" panose="020B0604020202020204" pitchFamily="34" charset="0"/>
              </a:rPr>
              <a:t>CAMs Education and Testing</a:t>
            </a:r>
            <a:endParaRPr lang="en-US" sz="3200" i="1" dirty="0">
              <a:latin typeface="Baskerville Old Face" panose="02020602080505020303" pitchFamily="18"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z="2000" dirty="0" smtClean="0">
                <a:solidFill>
                  <a:schemeClr val="tx1"/>
                </a:solidFill>
                <a:latin typeface="Baskerville Old Face" panose="02020602080505020303" pitchFamily="18" charset="0"/>
              </a:rPr>
              <a:t>CT 2014-2016 CE</a:t>
            </a:r>
            <a:endParaRPr lang="en-US" sz="2000" dirty="0">
              <a:solidFill>
                <a:schemeClr val="tx1"/>
              </a:solidFill>
              <a:latin typeface="Baskerville Old Face" panose="02020602080505020303" pitchFamily="18" charset="0"/>
            </a:endParaRPr>
          </a:p>
        </p:txBody>
      </p:sp>
      <p:sp>
        <p:nvSpPr>
          <p:cNvPr id="5" name="Slide Number Placeholder 4"/>
          <p:cNvSpPr>
            <a:spLocks noGrp="1"/>
          </p:cNvSpPr>
          <p:nvPr>
            <p:ph type="sldNum" sz="quarter" idx="12"/>
          </p:nvPr>
        </p:nvSpPr>
        <p:spPr/>
        <p:txBody>
          <a:bodyPr/>
          <a:lstStyle/>
          <a:p>
            <a:fld id="{DC292CF3-1079-440B-B83F-1896992D8912}" type="slidenum">
              <a:rPr lang="en-US" sz="2000" smtClean="0">
                <a:solidFill>
                  <a:schemeClr val="tx1"/>
                </a:solidFill>
                <a:latin typeface="Baskerville Old Face" panose="02020602080505020303" pitchFamily="18" charset="0"/>
              </a:rPr>
              <a:pPr/>
              <a:t>8</a:t>
            </a:fld>
            <a:endParaRPr lang="en-US" sz="2000" dirty="0">
              <a:solidFill>
                <a:schemeClr val="tx1"/>
              </a:solidFill>
              <a:latin typeface="Baskerville Old Face" panose="02020602080505020303" pitchFamily="18" charset="0"/>
            </a:endParaRPr>
          </a:p>
        </p:txBody>
      </p:sp>
      <p:sp>
        <p:nvSpPr>
          <p:cNvPr id="7" name="Rectangle 6"/>
          <p:cNvSpPr/>
          <p:nvPr/>
        </p:nvSpPr>
        <p:spPr>
          <a:xfrm>
            <a:off x="304800" y="1396941"/>
            <a:ext cx="8534400" cy="5324535"/>
          </a:xfrm>
          <a:prstGeom prst="rect">
            <a:avLst/>
          </a:prstGeom>
        </p:spPr>
        <p:txBody>
          <a:bodyPr wrap="square">
            <a:spAutoFit/>
          </a:bodyPr>
          <a:lstStyle/>
          <a:p>
            <a:pPr marL="0" indent="0">
              <a:buNone/>
            </a:pPr>
            <a:r>
              <a:rPr lang="en-US" sz="2400" u="sng" dirty="0" smtClean="0">
                <a:solidFill>
                  <a:schemeClr val="accent1">
                    <a:lumMod val="50000"/>
                  </a:schemeClr>
                </a:solidFill>
                <a:latin typeface="Baskerville Old Face" panose="02020602080505020303" pitchFamily="18" charset="0"/>
              </a:rPr>
              <a:t>CAMs are required to</a:t>
            </a:r>
            <a:r>
              <a:rPr lang="en-US" sz="2400" dirty="0" smtClean="0">
                <a:solidFill>
                  <a:schemeClr val="accent1">
                    <a:lumMod val="50000"/>
                  </a:schemeClr>
                </a:solidFill>
                <a:latin typeface="Baskerville Old Face" panose="02020602080505020303" pitchFamily="18" charset="0"/>
              </a:rPr>
              <a:t>:</a:t>
            </a:r>
          </a:p>
          <a:p>
            <a:pPr marL="457200" indent="-457200">
              <a:buFontTx/>
              <a:buAutoNum type="arabicPeriod"/>
            </a:pPr>
            <a:r>
              <a:rPr lang="en-US" sz="2400" dirty="0" smtClean="0">
                <a:solidFill>
                  <a:schemeClr val="accent1">
                    <a:lumMod val="50000"/>
                  </a:schemeClr>
                </a:solidFill>
                <a:latin typeface="Baskerville Old Face" panose="02020602080505020303" pitchFamily="18" charset="0"/>
              </a:rPr>
              <a:t>complete a nationally recognized course, such as the Community Association Institute’s M-100 course.</a:t>
            </a:r>
          </a:p>
          <a:p>
            <a:pPr marL="0" indent="0">
              <a:buNone/>
            </a:pPr>
            <a:r>
              <a:rPr lang="en-US" sz="2400" b="1" dirty="0">
                <a:solidFill>
                  <a:schemeClr val="accent1">
                    <a:lumMod val="50000"/>
                  </a:schemeClr>
                </a:solidFill>
                <a:latin typeface="Baskerville Old Face" panose="02020602080505020303" pitchFamily="18" charset="0"/>
              </a:rPr>
              <a:t>	</a:t>
            </a:r>
            <a:r>
              <a:rPr lang="en-US" sz="2400" b="1" dirty="0" smtClean="0">
                <a:solidFill>
                  <a:schemeClr val="accent1">
                    <a:lumMod val="50000"/>
                  </a:schemeClr>
                </a:solidFill>
                <a:latin typeface="Baskerville Old Face" panose="02020602080505020303" pitchFamily="18" charset="0"/>
              </a:rPr>
              <a:t>		AND</a:t>
            </a:r>
          </a:p>
          <a:p>
            <a:pPr marL="457200" indent="-457200">
              <a:buAutoNum type="arabicPeriod" startAt="2"/>
            </a:pPr>
            <a:r>
              <a:rPr lang="en-US" sz="2400" dirty="0" smtClean="0">
                <a:solidFill>
                  <a:schemeClr val="accent1">
                    <a:lumMod val="50000"/>
                  </a:schemeClr>
                </a:solidFill>
                <a:latin typeface="Baskerville Old Face" panose="02020602080505020303" pitchFamily="18" charset="0"/>
              </a:rPr>
              <a:t>pass a CAMs National Board Certification exam,</a:t>
            </a:r>
          </a:p>
          <a:p>
            <a:r>
              <a:rPr lang="en-US" sz="2400" dirty="0" smtClean="0">
                <a:solidFill>
                  <a:schemeClr val="accent1">
                    <a:lumMod val="50000"/>
                  </a:schemeClr>
                </a:solidFill>
                <a:latin typeface="Baskerville Old Face" panose="02020602080505020303" pitchFamily="18" charset="0"/>
              </a:rPr>
              <a:t>     unless the individual is exempt.</a:t>
            </a:r>
          </a:p>
          <a:p>
            <a:endParaRPr lang="en-US" sz="2400" dirty="0" smtClean="0">
              <a:solidFill>
                <a:schemeClr val="accent1">
                  <a:lumMod val="50000"/>
                </a:schemeClr>
              </a:solidFill>
              <a:latin typeface="Baskerville Old Face" panose="02020602080505020303" pitchFamily="18" charset="0"/>
            </a:endParaRPr>
          </a:p>
          <a:p>
            <a:r>
              <a:rPr lang="en-US" sz="2400" i="1" u="sng" dirty="0" smtClean="0">
                <a:solidFill>
                  <a:schemeClr val="accent1">
                    <a:lumMod val="50000"/>
                  </a:schemeClr>
                </a:solidFill>
                <a:latin typeface="Baskerville Old Face" panose="02020602080505020303" pitchFamily="18" charset="0"/>
              </a:rPr>
              <a:t>NOTE</a:t>
            </a:r>
            <a:r>
              <a:rPr lang="en-US" sz="2400" i="1" dirty="0" smtClean="0">
                <a:solidFill>
                  <a:schemeClr val="accent1">
                    <a:lumMod val="50000"/>
                  </a:schemeClr>
                </a:solidFill>
                <a:latin typeface="Baskerville Old Face" panose="02020602080505020303" pitchFamily="18" charset="0"/>
              </a:rPr>
              <a:t>: Currently, there are no continuing education requirements for CAMS.  </a:t>
            </a:r>
          </a:p>
          <a:p>
            <a:r>
              <a:rPr lang="en-US" sz="2400" dirty="0">
                <a:solidFill>
                  <a:schemeClr val="accent1">
                    <a:lumMod val="50000"/>
                  </a:schemeClr>
                </a:solidFill>
                <a:latin typeface="Baskerville Old Face" panose="02020602080505020303" pitchFamily="18" charset="0"/>
              </a:rPr>
              <a:t>	</a:t>
            </a:r>
            <a:endParaRPr lang="en-US" sz="2400" dirty="0" smtClean="0">
              <a:solidFill>
                <a:schemeClr val="accent1">
                  <a:lumMod val="50000"/>
                </a:schemeClr>
              </a:solidFill>
              <a:latin typeface="Baskerville Old Face" panose="02020602080505020303" pitchFamily="18" charset="0"/>
            </a:endParaRPr>
          </a:p>
          <a:p>
            <a:pPr marL="0" indent="0">
              <a:buNone/>
            </a:pPr>
            <a:r>
              <a:rPr lang="en-US" sz="2400" dirty="0" smtClean="0">
                <a:solidFill>
                  <a:schemeClr val="accent1">
                    <a:lumMod val="50000"/>
                  </a:schemeClr>
                </a:solidFill>
                <a:latin typeface="Baskerville Old Face" panose="02020602080505020303" pitchFamily="18" charset="0"/>
              </a:rPr>
              <a:t>For more information, visit:</a:t>
            </a:r>
          </a:p>
          <a:p>
            <a:endParaRPr lang="en-US" sz="2400" dirty="0">
              <a:solidFill>
                <a:schemeClr val="accent1">
                  <a:lumMod val="50000"/>
                </a:schemeClr>
              </a:solidFill>
              <a:latin typeface="Baskerville Old Face" panose="02020602080505020303" pitchFamily="18" charset="0"/>
            </a:endParaRPr>
          </a:p>
          <a:p>
            <a:pPr marL="0" indent="0">
              <a:buNone/>
            </a:pPr>
            <a:endParaRPr lang="en-US" sz="2400" i="1" dirty="0" smtClean="0">
              <a:solidFill>
                <a:schemeClr val="accent1">
                  <a:lumMod val="50000"/>
                </a:schemeClr>
              </a:solidFill>
              <a:latin typeface="Baskerville Old Face" panose="02020602080505020303" pitchFamily="18" charset="0"/>
            </a:endParaRPr>
          </a:p>
          <a:p>
            <a:pPr marL="0" indent="0">
              <a:buNone/>
            </a:pPr>
            <a:endParaRPr lang="en-US" sz="1400" i="1" dirty="0"/>
          </a:p>
          <a:p>
            <a:pPr marL="0" indent="0">
              <a:buNone/>
            </a:pPr>
            <a:endParaRPr lang="en-US" sz="1400" i="1" dirty="0"/>
          </a:p>
        </p:txBody>
      </p:sp>
      <p:pic>
        <p:nvPicPr>
          <p:cNvPr id="6" name="Picture 5"/>
          <p:cNvPicPr>
            <a:picLocks noChangeAspect="1"/>
          </p:cNvPicPr>
          <p:nvPr/>
        </p:nvPicPr>
        <p:blipFill>
          <a:blip r:embed="rId3"/>
          <a:stretch>
            <a:fillRect/>
          </a:stretch>
        </p:blipFill>
        <p:spPr>
          <a:xfrm>
            <a:off x="1295400" y="5716908"/>
            <a:ext cx="9928448" cy="381000"/>
          </a:xfrm>
          <a:prstGeom prst="rect">
            <a:avLst/>
          </a:prstGeom>
        </p:spPr>
      </p:pic>
    </p:spTree>
    <p:extLst>
      <p:ext uri="{BB962C8B-B14F-4D97-AF65-F5344CB8AC3E}">
        <p14:creationId xmlns:p14="http://schemas.microsoft.com/office/powerpoint/2010/main" val="3706197924"/>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36095" y="173266"/>
            <a:ext cx="8957511" cy="726762"/>
          </a:xfrm>
        </p:spPr>
        <p:txBody>
          <a:bodyPr>
            <a:noAutofit/>
          </a:bodyPr>
          <a:lstStyle/>
          <a:p>
            <a:r>
              <a:rPr lang="en-US" sz="3200" i="1" dirty="0" smtClean="0">
                <a:latin typeface="Baskerville Old Face" panose="02020602080505020303" pitchFamily="18" charset="0"/>
                <a:cs typeface="Arial" panose="020B0604020202020204" pitchFamily="34" charset="0"/>
              </a:rPr>
              <a:t>What happens if </a:t>
            </a:r>
            <a:r>
              <a:rPr lang="en-US" sz="3200" i="1" dirty="0">
                <a:latin typeface="Baskerville Old Face" panose="02020602080505020303" pitchFamily="18" charset="0"/>
                <a:cs typeface="Arial" panose="020B0604020202020204" pitchFamily="34" charset="0"/>
              </a:rPr>
              <a:t>I</a:t>
            </a:r>
            <a:r>
              <a:rPr lang="en-US" sz="3200" i="1" dirty="0" smtClean="0">
                <a:latin typeface="Baskerville Old Face" panose="02020602080505020303" pitchFamily="18" charset="0"/>
                <a:cs typeface="Arial" panose="020B0604020202020204" pitchFamily="34" charset="0"/>
              </a:rPr>
              <a:t> do not comply with the CAM Act?</a:t>
            </a:r>
          </a:p>
        </p:txBody>
      </p:sp>
      <p:sp>
        <p:nvSpPr>
          <p:cNvPr id="7176" name="Rectangle 3"/>
          <p:cNvSpPr>
            <a:spLocks noGrp="1" noChangeArrowheads="1"/>
          </p:cNvSpPr>
          <p:nvPr>
            <p:ph idx="1"/>
          </p:nvPr>
        </p:nvSpPr>
        <p:spPr>
          <a:xfrm>
            <a:off x="295275" y="1724849"/>
            <a:ext cx="8439150" cy="3069343"/>
          </a:xfrm>
        </p:spPr>
        <p:txBody>
          <a:bodyPr>
            <a:noAutofit/>
          </a:bodyPr>
          <a:lstStyle/>
          <a:p>
            <a:pPr marL="0" indent="0" defTabSz="914400" fontAlgn="base">
              <a:lnSpc>
                <a:spcPct val="100000"/>
              </a:lnSpc>
              <a:spcBef>
                <a:spcPct val="30000"/>
              </a:spcBef>
              <a:spcAft>
                <a:spcPct val="0"/>
              </a:spcAft>
              <a:buNone/>
              <a:defRPr/>
            </a:pPr>
            <a:r>
              <a:rPr lang="en-US" sz="2800" dirty="0" smtClean="0">
                <a:latin typeface="Baskerville Old Face" panose="02020602080505020303" pitchFamily="18" charset="0"/>
                <a:cs typeface="Arial" panose="020B0604020202020204" pitchFamily="34" charset="0"/>
              </a:rPr>
              <a:t>If CAMS fail </a:t>
            </a:r>
            <a:r>
              <a:rPr lang="en-US" sz="2800" dirty="0">
                <a:latin typeface="Baskerville Old Face" panose="02020602080505020303" pitchFamily="18" charset="0"/>
                <a:cs typeface="Arial" panose="020B0604020202020204" pitchFamily="34" charset="0"/>
              </a:rPr>
              <a:t>to </a:t>
            </a:r>
            <a:r>
              <a:rPr lang="en-US" sz="2800" dirty="0" smtClean="0">
                <a:latin typeface="Baskerville Old Face" panose="02020602080505020303" pitchFamily="18" charset="0"/>
                <a:cs typeface="Arial" panose="020B0604020202020204" pitchFamily="34" charset="0"/>
              </a:rPr>
              <a:t>comply, the Real Estate Commission may:</a:t>
            </a:r>
          </a:p>
          <a:p>
            <a:pPr defTabSz="914400" fontAlgn="base">
              <a:lnSpc>
                <a:spcPct val="100000"/>
              </a:lnSpc>
              <a:spcBef>
                <a:spcPct val="30000"/>
              </a:spcBef>
              <a:spcAft>
                <a:spcPct val="0"/>
              </a:spcAft>
              <a:buFont typeface="Wingdings" charset="2"/>
              <a:buChar char="Ø"/>
              <a:defRPr/>
            </a:pPr>
            <a:r>
              <a:rPr lang="en-US" sz="2800" dirty="0">
                <a:latin typeface="Baskerville Old Face" panose="02020602080505020303" pitchFamily="18" charset="0"/>
                <a:cs typeface="Arial" panose="020B0604020202020204" pitchFamily="34" charset="0"/>
              </a:rPr>
              <a:t>r</a:t>
            </a:r>
            <a:r>
              <a:rPr lang="en-US" sz="2800" dirty="0" smtClean="0">
                <a:latin typeface="Baskerville Old Face" panose="02020602080505020303" pitchFamily="18" charset="0"/>
                <a:cs typeface="Arial" panose="020B0604020202020204" pitchFamily="34" charset="0"/>
              </a:rPr>
              <a:t>evoke or suspend the certificate of registration.</a:t>
            </a:r>
          </a:p>
          <a:p>
            <a:pPr defTabSz="914400" fontAlgn="base">
              <a:lnSpc>
                <a:spcPct val="100000"/>
              </a:lnSpc>
              <a:spcBef>
                <a:spcPct val="30000"/>
              </a:spcBef>
              <a:spcAft>
                <a:spcPct val="0"/>
              </a:spcAft>
              <a:buFont typeface="Wingdings" charset="2"/>
              <a:buChar char="Ø"/>
              <a:defRPr/>
            </a:pPr>
            <a:r>
              <a:rPr lang="en-US" sz="2800" dirty="0" smtClean="0">
                <a:latin typeface="Baskerville Old Face" panose="02020602080505020303" pitchFamily="18" charset="0"/>
                <a:cs typeface="Arial" panose="020B0604020202020204" pitchFamily="34" charset="0"/>
              </a:rPr>
              <a:t>refuse </a:t>
            </a:r>
            <a:r>
              <a:rPr lang="en-US" sz="2800" dirty="0">
                <a:latin typeface="Baskerville Old Face" panose="02020602080505020303" pitchFamily="18" charset="0"/>
                <a:cs typeface="Arial" panose="020B0604020202020204" pitchFamily="34" charset="0"/>
              </a:rPr>
              <a:t>to issue or renew </a:t>
            </a:r>
            <a:r>
              <a:rPr lang="en-US" sz="2800" dirty="0" smtClean="0">
                <a:latin typeface="Baskerville Old Face" panose="02020602080505020303" pitchFamily="18" charset="0"/>
                <a:cs typeface="Arial" panose="020B0604020202020204" pitchFamily="34" charset="0"/>
              </a:rPr>
              <a:t>the certificate </a:t>
            </a:r>
            <a:r>
              <a:rPr lang="en-US" sz="2800" dirty="0">
                <a:latin typeface="Baskerville Old Face" panose="02020602080505020303" pitchFamily="18" charset="0"/>
                <a:cs typeface="Arial" panose="020B0604020202020204" pitchFamily="34" charset="0"/>
              </a:rPr>
              <a:t>of </a:t>
            </a:r>
            <a:r>
              <a:rPr lang="en-US" sz="2800" dirty="0" smtClean="0">
                <a:latin typeface="Baskerville Old Face" panose="02020602080505020303" pitchFamily="18" charset="0"/>
                <a:cs typeface="Arial" panose="020B0604020202020204" pitchFamily="34" charset="0"/>
              </a:rPr>
              <a:t>registration.</a:t>
            </a:r>
          </a:p>
          <a:p>
            <a:pPr defTabSz="914400" fontAlgn="base">
              <a:lnSpc>
                <a:spcPct val="100000"/>
              </a:lnSpc>
              <a:spcBef>
                <a:spcPct val="30000"/>
              </a:spcBef>
              <a:spcAft>
                <a:spcPct val="0"/>
              </a:spcAft>
              <a:buFont typeface="Wingdings" charset="2"/>
              <a:buChar char="Ø"/>
              <a:defRPr/>
            </a:pPr>
            <a:r>
              <a:rPr lang="en-US" sz="2800" dirty="0" smtClean="0">
                <a:latin typeface="Baskerville Old Face" panose="02020602080505020303" pitchFamily="18" charset="0"/>
                <a:cs typeface="Arial" panose="020B0604020202020204" pitchFamily="34" charset="0"/>
              </a:rPr>
              <a:t>place </a:t>
            </a:r>
            <a:r>
              <a:rPr lang="en-US" sz="2800" dirty="0">
                <a:latin typeface="Baskerville Old Face" panose="02020602080505020303" pitchFamily="18" charset="0"/>
                <a:cs typeface="Arial" panose="020B0604020202020204" pitchFamily="34" charset="0"/>
              </a:rPr>
              <a:t>a registrant on </a:t>
            </a:r>
            <a:r>
              <a:rPr lang="en-US" sz="2800" dirty="0" smtClean="0">
                <a:latin typeface="Baskerville Old Face" panose="02020602080505020303" pitchFamily="18" charset="0"/>
                <a:cs typeface="Arial" panose="020B0604020202020204" pitchFamily="34" charset="0"/>
              </a:rPr>
              <a:t>probation.</a:t>
            </a:r>
          </a:p>
          <a:p>
            <a:pPr defTabSz="914400" fontAlgn="base">
              <a:lnSpc>
                <a:spcPct val="100000"/>
              </a:lnSpc>
              <a:spcBef>
                <a:spcPct val="30000"/>
              </a:spcBef>
              <a:spcAft>
                <a:spcPct val="0"/>
              </a:spcAft>
              <a:buFont typeface="Wingdings" charset="2"/>
              <a:buChar char="Ø"/>
              <a:defRPr/>
            </a:pPr>
            <a:r>
              <a:rPr lang="en-US" sz="2800" dirty="0" smtClean="0">
                <a:latin typeface="Baskerville Old Face" panose="02020602080505020303" pitchFamily="18" charset="0"/>
                <a:cs typeface="Arial" panose="020B0604020202020204" pitchFamily="34" charset="0"/>
              </a:rPr>
              <a:t>issue </a:t>
            </a:r>
            <a:r>
              <a:rPr lang="en-US" sz="2800" dirty="0">
                <a:latin typeface="Baskerville Old Face" panose="02020602080505020303" pitchFamily="18" charset="0"/>
                <a:cs typeface="Arial" panose="020B0604020202020204" pitchFamily="34" charset="0"/>
              </a:rPr>
              <a:t>a letter of </a:t>
            </a:r>
            <a:r>
              <a:rPr lang="en-US" sz="2800" dirty="0" smtClean="0">
                <a:latin typeface="Baskerville Old Face" panose="02020602080505020303" pitchFamily="18" charset="0"/>
                <a:cs typeface="Arial" panose="020B0604020202020204" pitchFamily="34" charset="0"/>
              </a:rPr>
              <a:t>reprimand.</a:t>
            </a:r>
          </a:p>
          <a:p>
            <a:pPr defTabSz="914400" fontAlgn="base">
              <a:lnSpc>
                <a:spcPct val="100000"/>
              </a:lnSpc>
              <a:spcBef>
                <a:spcPct val="30000"/>
              </a:spcBef>
              <a:spcAft>
                <a:spcPct val="0"/>
              </a:spcAft>
              <a:buFont typeface="Wingdings" charset="2"/>
              <a:buChar char="Ø"/>
              <a:defRPr/>
            </a:pPr>
            <a:endParaRPr lang="en-US" sz="2400" dirty="0">
              <a:latin typeface="Arial" panose="020B0604020202020204" pitchFamily="34" charset="0"/>
              <a:cs typeface="Arial" panose="020B0604020202020204" pitchFamily="34" charset="0"/>
            </a:endParaRPr>
          </a:p>
          <a:p>
            <a:pPr marL="0" lvl="0" indent="0" defTabSz="914400" fontAlgn="base">
              <a:lnSpc>
                <a:spcPct val="100000"/>
              </a:lnSpc>
              <a:spcBef>
                <a:spcPct val="30000"/>
              </a:spcBef>
              <a:spcAft>
                <a:spcPct val="0"/>
              </a:spcAft>
              <a:buNone/>
              <a:defRPr/>
            </a:pPr>
            <a:endParaRPr lang="en-US" sz="2000" i="1" dirty="0" smtClean="0">
              <a:solidFill>
                <a:schemeClr val="accent1">
                  <a:lumMod val="50000"/>
                </a:schemeClr>
              </a:solidFill>
              <a:latin typeface="Baskerville Old Face" panose="02020602080505020303" pitchFamily="18" charset="0"/>
            </a:endParaRPr>
          </a:p>
          <a:p>
            <a:pPr marL="0" lvl="0" indent="0" defTabSz="914400" fontAlgn="base">
              <a:lnSpc>
                <a:spcPct val="100000"/>
              </a:lnSpc>
              <a:spcBef>
                <a:spcPct val="30000"/>
              </a:spcBef>
              <a:spcAft>
                <a:spcPct val="0"/>
              </a:spcAft>
              <a:buNone/>
              <a:defRPr/>
            </a:pPr>
            <a:r>
              <a:rPr lang="en-US" sz="2000" i="1" dirty="0" smtClean="0">
                <a:latin typeface="Baskerville Old Face" panose="02020602080505020303" pitchFamily="18" charset="0"/>
              </a:rPr>
              <a:t>CGS </a:t>
            </a:r>
            <a:r>
              <a:rPr lang="en-US" sz="2000" i="1" dirty="0">
                <a:latin typeface="Baskerville Old Face" panose="02020602080505020303" pitchFamily="18" charset="0"/>
              </a:rPr>
              <a:t>§20-456</a:t>
            </a:r>
          </a:p>
          <a:p>
            <a:pPr marL="0" indent="0">
              <a:buNone/>
            </a:pPr>
            <a:endParaRPr lang="en-US" sz="1800" dirty="0">
              <a:solidFill>
                <a:srgbClr val="006699"/>
              </a:solidFill>
              <a:latin typeface="Arial" panose="020B0604020202020204" pitchFamily="34" charset="0"/>
            </a:endParaRPr>
          </a:p>
          <a:p>
            <a:pPr marL="0" indent="0">
              <a:buNone/>
            </a:pPr>
            <a:endParaRPr lang="en-US" sz="2400" dirty="0">
              <a:latin typeface="Arial" panose="020B0604020202020204" pitchFamily="34" charset="0"/>
            </a:endParaRPr>
          </a:p>
          <a:p>
            <a:pPr marL="0" indent="0">
              <a:buNone/>
            </a:pPr>
            <a:endParaRPr lang="en-US" sz="2400" dirty="0"/>
          </a:p>
        </p:txBody>
      </p:sp>
      <p:sp>
        <p:nvSpPr>
          <p:cNvPr id="7171" name="Rectangle 5"/>
          <p:cNvSpPr>
            <a:spLocks noGrp="1" noChangeArrowheads="1"/>
          </p:cNvSpPr>
          <p:nvPr>
            <p:ph type="ftr" sz="quarter" idx="11"/>
          </p:nvPr>
        </p:nvSpPr>
        <p:spPr>
          <a:xfrm>
            <a:off x="3194886" y="6062662"/>
            <a:ext cx="30861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latin typeface="Baskerville Old Face" panose="02020602080505020303" pitchFamily="18" charset="0"/>
              </a:rPr>
              <a:t>CT 2014-2016 CE</a:t>
            </a:r>
          </a:p>
        </p:txBody>
      </p:sp>
      <p:sp>
        <p:nvSpPr>
          <p:cNvPr id="7172" name="Rectangle 6"/>
          <p:cNvSpPr>
            <a:spLocks noGrp="1" noChangeArrowheads="1"/>
          </p:cNvSpPr>
          <p:nvPr>
            <p:ph type="sldNum" sz="quarter" idx="12"/>
          </p:nvPr>
        </p:nvSpPr>
        <p:spPr>
          <a:xfrm>
            <a:off x="6553200" y="6062662"/>
            <a:ext cx="20574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99F5BC-A881-4653-97B6-A07ACEBAB758}" type="slidenum">
              <a:rPr lang="en-US" sz="2000">
                <a:latin typeface="Baskerville Old Face" panose="02020602080505020303" pitchFamily="18" charset="0"/>
              </a:rPr>
              <a:pPr eaLnBrk="1" hangingPunct="1"/>
              <a:t>9</a:t>
            </a:fld>
            <a:endParaRPr lang="en-US" sz="2000" dirty="0">
              <a:latin typeface="Baskerville Old Face" panose="02020602080505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941598"/>
            <a:ext cx="2408916" cy="1705188"/>
          </a:xfrm>
          <a:prstGeom prst="rect">
            <a:avLst/>
          </a:prstGeom>
        </p:spPr>
      </p:pic>
    </p:spTree>
    <p:extLst>
      <p:ext uri="{BB962C8B-B14F-4D97-AF65-F5344CB8AC3E}">
        <p14:creationId xmlns:p14="http://schemas.microsoft.com/office/powerpoint/2010/main" val="41583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2251&quot;&gt;&lt;/object&gt;&lt;object type=&quot;2&quot; unique_id=&quot;12252&quot;&gt;&lt;object type=&quot;3&quot; unique_id=&quot;12253&quot;&gt;&lt;property id=&quot;20148&quot; value=&quot;5&quot;/&gt;&lt;property id=&quot;20300&quot; value=&quot;Slide 1 - &amp;quot;Connecticut&amp;#x0D;&amp;#x0A;Real Estate Agent&amp;#x0D;&amp;#x0A;Fiduciary Duties Review&amp;#x0D;&amp;#x0A;and Law Update&amp;quot;&quot;/&gt;&lt;property id=&quot;20307&quot; value=&quot;256&quot;/&gt;&lt;/object&gt;&lt;object type=&quot;3&quot; unique_id=&quot;12254&quot;&gt;&lt;property id=&quot;20148&quot; value=&quot;5&quot;/&gt;&lt;property id=&quot;20300&quot; value=&quot;Slide 3 - &amp;quot;Course Goals&amp;quot;&quot;/&gt;&lt;property id=&quot;20307&quot; value=&quot;257&quot;/&gt;&lt;/object&gt;&lt;object type=&quot;3&quot; unique_id=&quot;12283&quot;&gt;&lt;property id=&quot;20148&quot; value=&quot;5&quot;/&gt;&lt;property id=&quot;20300&quot; value=&quot;Slide 4 - &amp;quot;Licensee Relationships&amp;quot;&quot;/&gt;&lt;property id=&quot;20307&quot; value=&quot;258&quot;/&gt;&lt;/object&gt;&lt;object type=&quot;3&quot; unique_id=&quot;12299&quot;&gt;&lt;property id=&quot;20148&quot; value=&quot;5&quot;/&gt;&lt;property id=&quot;20300&quot; value=&quot;Slide 7 - &amp;quot;FIDUCIARY DUTIES&amp;quot;&quot;/&gt;&lt;property id=&quot;20307&quot; value=&quot;259&quot;/&gt;&lt;/object&gt;&lt;object type=&quot;3&quot; unique_id=&quot;12330&quot;&gt;&lt;property id=&quot;20148&quot; value=&quot;5&quot;/&gt;&lt;property id=&quot;20300&quot; value=&quot;Slide 26 - &amp;quot;Loyalty&amp;quot;&quot;/&gt;&lt;property id=&quot;20307&quot; value=&quot;260&quot;/&gt;&lt;/object&gt;&lt;object type=&quot;3&quot; unique_id=&quot;12331&quot;&gt;&lt;property id=&quot;20148&quot; value=&quot;5&quot;/&gt;&lt;property id=&quot;20300&quot; value=&quot;Slide 53 - &amp;quot;LAW UPDATE&amp;quot;&quot;/&gt;&lt;property id=&quot;20307&quot; value=&quot;261&quot;/&gt;&lt;/object&gt;&lt;object type=&quot;3&quot; unique_id=&quot;12423&quot;&gt;&lt;property id=&quot;20148&quot; value=&quot;5&quot;/&gt;&lt;property id=&quot;20300&quot; value=&quot;Slide 5 - &amp;quot;Who’s Your Client?&amp;quot;&quot;/&gt;&lt;property id=&quot;20307&quot; value=&quot;264&quot;/&gt;&lt;/object&gt;&lt;object type=&quot;3&quot; unique_id=&quot;12424&quot;&gt;&lt;property id=&quot;20148&quot; value=&quot;5&quot;/&gt;&lt;property id=&quot;20300&quot; value=&quot;Slide 6 - &amp;quot;Duties to Clients&amp;quot;&quot;/&gt;&lt;property id=&quot;20307&quot; value=&quot;263&quot;/&gt;&lt;/object&gt;&lt;object type=&quot;3&quot; unique_id=&quot;12427&quot;&gt;&lt;property id=&quot;20148&quot; value=&quot;5&quot;/&gt;&lt;property id=&quot;20300&quot; value=&quot;Slide 35 - &amp;quot;Disclosure&amp;quot;&quot;/&gt;&lt;property id=&quot;20307&quot; value=&quot;266&quot;/&gt;&lt;/object&gt;&lt;object type=&quot;3&quot; unique_id=&quot;12431&quot;&gt;&lt;property id=&quot;20148&quot; value=&quot;5&quot;/&gt;&lt;property id=&quot;20300&quot; value=&quot;Slide 43 - &amp;quot;CURRENT TOPICS&amp;quot;&quot;/&gt;&lt;property id=&quot;20307&quot; value=&quot;268&quot;/&gt;&lt;/object&gt;&lt;object type=&quot;3&quot; unique_id=&quot;12594&quot;&gt;&lt;property id=&quot;20148&quot; value=&quot;5&quot;/&gt;&lt;property id=&quot;20300&quot; value=&quot;Slide 28 - &amp;quot;Loyalty? You be the judge!&amp;quot;&quot;/&gt;&lt;property id=&quot;20307&quot; value=&quot;273&quot;/&gt;&lt;/object&gt;&lt;object type=&quot;3&quot; unique_id=&quot;12597&quot;&gt;&lt;property id=&quot;20148&quot; value=&quot;5&quot;/&gt;&lt;property id=&quot;20300&quot; value=&quot;Slide 36 - &amp;quot;Disclosure? You be the judge!&amp;quot;&quot;/&gt;&lt;property id=&quot;20307&quot; value=&quot;276&quot;/&gt;&lt;/object&gt;&lt;object type=&quot;3&quot; unique_id=&quot;12720&quot;&gt;&lt;property id=&quot;20148&quot; value=&quot;5&quot;/&gt;&lt;property id=&quot;20300&quot; value=&quot;Slide 54 - &amp;quot;Law Update, continued&amp;quot;&quot;/&gt;&lt;property id=&quot;20307&quot; value=&quot;279&quot;/&gt;&lt;/object&gt;&lt;object type=&quot;3&quot; unique_id=&quot;12796&quot;&gt;&lt;property id=&quot;20148&quot; value=&quot;5&quot;/&gt;&lt;property id=&quot;20300&quot; value=&quot;Slide 55 - &amp;quot;WRAP-UP&amp;quot;&quot;/&gt;&lt;property id=&quot;20307&quot; value=&quot;280&quot;/&gt;&lt;/object&gt;&lt;object type=&quot;3&quot; unique_id=&quot;12953&quot;&gt;&lt;property id=&quot;20148&quot; value=&quot;5&quot;/&gt;&lt;property id=&quot;20300&quot; value=&quot;Slide 47 - &amp;quot;Current Topics, continued&amp;quot;&quot;/&gt;&lt;property id=&quot;20307&quot; value=&quot;281&quot;/&gt;&lt;/object&gt;&lt;object type=&quot;3&quot; unique_id=&quot;13256&quot;&gt;&lt;property id=&quot;20148&quot; value=&quot;5&quot;/&gt;&lt;property id=&quot;20300&quot; value=&quot;Slide 37 - &amp;quot;Disclosure? You be the judge!&amp;quot;&quot;/&gt;&lt;property id=&quot;20307&quot; value=&quot;283&quot;/&gt;&lt;/object&gt;&lt;object type=&quot;3&quot; unique_id=&quot;15189&quot;&gt;&lt;property id=&quot;20148&quot; value=&quot;5&quot;/&gt;&lt;property id=&quot;20300&quot; value=&quot;Slide 29 - &amp;quot;Loyalty? You be the judge!&amp;quot;&quot;/&gt;&lt;property id=&quot;20307&quot; value=&quot;285&quot;/&gt;&lt;/object&gt;&lt;object type=&quot;3&quot; unique_id=&quot;15225&quot;&gt;&lt;property id=&quot;20148&quot; value=&quot;5&quot;/&gt;&lt;property id=&quot;20300&quot; value=&quot;Slide 2 - &amp;quot;The course was developed by the &amp;#x0D;&amp;#x0A;Center for Real Estate and Urban Economic Studies University of Connecticut&amp;#x0D;&amp;#x0A;at the&quot;/&gt;&lt;property id=&quot;20307&quot; value=&quot;288&quot;/&gt;&lt;/object&gt;&lt;object type=&quot;3&quot; unique_id=&quot;15354&quot;&gt;&lt;property id=&quot;20148&quot; value=&quot;5&quot;/&gt;&lt;property id=&quot;20300&quot; value=&quot;Slide 50 - &amp;quot;Current Topics, continued&amp;quot;&quot;/&gt;&lt;property id=&quot;20307&quot; value=&quot;289&quot;/&gt;&lt;/object&gt;&lt;object type=&quot;3&quot; unique_id=&quot;15817&quot;&gt;&lt;property id=&quot;20148&quot; value=&quot;5&quot;/&gt;&lt;property id=&quot;20300&quot; value=&quot;Slide 8 - &amp;quot;Confidentiality&amp;quot;&quot;/&gt;&lt;property id=&quot;20307&quot; value=&quot;290&quot;/&gt;&lt;/object&gt;&lt;object type=&quot;3&quot; unique_id=&quot;15818&quot;&gt;&lt;property id=&quot;20148&quot; value=&quot;5&quot;/&gt;&lt;property id=&quot;20300&quot; value=&quot;Slide 9 - &amp;quot;Confidentiality? You be the judge!&amp;quot;&quot;/&gt;&lt;property id=&quot;20307&quot; value=&quot;291&quot;/&gt;&lt;/object&gt;&lt;object type=&quot;3&quot; unique_id=&quot;15819&quot;&gt;&lt;property id=&quot;20148&quot; value=&quot;5&quot;/&gt;&lt;property id=&quot;20300&quot; value=&quot;Slide 10 - &amp;quot;Confidentiality? You be the judge!&amp;quot;&quot;/&gt;&lt;property id=&quot;20307&quot; value=&quot;292&quot;/&gt;&lt;/object&gt;&lt;object type=&quot;3&quot; unique_id=&quot;15821&quot;&gt;&lt;property id=&quot;20148&quot; value=&quot;5&quot;/&gt;&lt;property id=&quot;20300&quot; value=&quot;Slide 14 - &amp;quot;Obedience&amp;quot;&quot;/&gt;&lt;property id=&quot;20307&quot; value=&quot;293&quot;/&gt;&lt;/object&gt;&lt;object type=&quot;3&quot; unique_id=&quot;15822&quot;&gt;&lt;property id=&quot;20148&quot; value=&quot;5&quot;/&gt;&lt;property id=&quot;20300&quot; value=&quot;Slide 15 - &amp;quot;Obedience? You be the judge!&amp;quot;&quot;/&gt;&lt;property id=&quot;20307&quot; value=&quot;294&quot;/&gt;&lt;/object&gt;&lt;object type=&quot;3&quot; unique_id=&quot;15823&quot;&gt;&lt;property id=&quot;20148&quot; value=&quot;5&quot;/&gt;&lt;property id=&quot;20300&quot; value=&quot;Slide 16 - &amp;quot;Obedience? You be the judge!&amp;quot;&quot;/&gt;&lt;property id=&quot;20307&quot; value=&quot;295&quot;/&gt;&lt;/object&gt;&lt;object type=&quot;3&quot; unique_id=&quot;15824&quot;&gt;&lt;property id=&quot;20148&quot; value=&quot;5&quot;/&gt;&lt;property id=&quot;20300&quot; value=&quot;Slide 20 - &amp;quot;Accounting&amp;quot;&quot;/&gt;&lt;property id=&quot;20307&quot; value=&quot;296&quot;/&gt;&lt;/object&gt;&lt;object type=&quot;3&quot; unique_id=&quot;15825&quot;&gt;&lt;property id=&quot;20148&quot; value=&quot;5&quot;/&gt;&lt;property id=&quot;20300&quot; value=&quot;Slide 21 - &amp;quot;Accounting? You be the judge!&amp;quot;&quot;/&gt;&lt;property id=&quot;20307&quot; value=&quot;297&quot;/&gt;&lt;/object&gt;&lt;object type=&quot;3&quot; unique_id=&quot;15826&quot;&gt;&lt;property id=&quot;20148&quot; value=&quot;5&quot;/&gt;&lt;property id=&quot;20300&quot; value=&quot;Slide 22 - &amp;quot;Accounting? You be the judge!&amp;quot;&quot;/&gt;&lt;property id=&quot;20307&quot; value=&quot;298&quot;/&gt;&lt;/object&gt;&lt;object type=&quot;3&quot; unique_id=&quot;16061&quot;&gt;&lt;property id=&quot;20148&quot; value=&quot;5&quot;/&gt;&lt;property id=&quot;20300&quot; value=&quot;Slide 11 - &amp;quot;Confidentiality? You be the judge!&amp;quot;&quot;/&gt;&lt;property id=&quot;20307&quot; value=&quot;299&quot;/&gt;&lt;/object&gt;&lt;object type=&quot;3&quot; unique_id=&quot;16062&quot;&gt;&lt;property id=&quot;20148&quot; value=&quot;5&quot;/&gt;&lt;property id=&quot;20300&quot; value=&quot;Slide 12 - &amp;quot;Confidentiality? You be the judge!&amp;quot;&quot;/&gt;&lt;property id=&quot;20307&quot; value=&quot;300&quot;/&gt;&lt;/object&gt;&lt;object type=&quot;3&quot; unique_id=&quot;16063&quot;&gt;&lt;property id=&quot;20148&quot; value=&quot;5&quot;/&gt;&lt;property id=&quot;20300&quot; value=&quot;Slide 13 - &amp;quot;Confidentiality? You be the judge!&amp;quot;&quot;/&gt;&lt;property id=&quot;20307&quot; value=&quot;301&quot;/&gt;&lt;/object&gt;&lt;object type=&quot;3&quot; unique_id=&quot;16316&quot;&gt;&lt;property id=&quot;20148&quot; value=&quot;5&quot;/&gt;&lt;property id=&quot;20300&quot; value=&quot;Slide 17 - &amp;quot;Obedience? You be the judge!&amp;quot;&quot;/&gt;&lt;property id=&quot;20307&quot; value=&quot;302&quot;/&gt;&lt;/object&gt;&lt;object type=&quot;3&quot; unique_id=&quot;16317&quot;&gt;&lt;property id=&quot;20148&quot; value=&quot;5&quot;/&gt;&lt;property id=&quot;20300&quot; value=&quot;Slide 23 - &amp;quot;Accounting? You be the judge!&amp;quot;&quot;/&gt;&lt;property id=&quot;20307&quot; value=&quot;303&quot;/&gt;&lt;/object&gt;&lt;object type=&quot;3&quot; unique_id=&quot;16319&quot;&gt;&lt;property id=&quot;20148&quot; value=&quot;5&quot;/&gt;&lt;property id=&quot;20300&quot; value=&quot;Slide 39 - &amp;quot;Disclosure? You be the judge!&amp;quot;&quot;/&gt;&lt;property id=&quot;20307&quot; value=&quot;306&quot;/&gt;&lt;/object&gt;&lt;object type=&quot;3&quot; unique_id=&quot;17305&quot;&gt;&lt;property id=&quot;20148&quot; value=&quot;5&quot;/&gt;&lt;property id=&quot;20300&quot; value=&quot;Slide 18 - &amp;quot;Obedience? You be the judge!&amp;quot;&quot;/&gt;&lt;property id=&quot;20307&quot; value=&quot;307&quot;/&gt;&lt;/object&gt;&lt;object type=&quot;3&quot; unique_id=&quot;17306&quot;&gt;&lt;property id=&quot;20148&quot; value=&quot;5&quot;/&gt;&lt;property id=&quot;20300&quot; value=&quot;Slide 19 - &amp;quot;Obedience? You be the judge!&amp;quot;&quot;/&gt;&lt;property id=&quot;20307&quot; value=&quot;308&quot;/&gt;&lt;/object&gt;&lt;object type=&quot;3&quot; unique_id=&quot;17694&quot;&gt;&lt;property id=&quot;20148&quot; value=&quot;5&quot;/&gt;&lt;property id=&quot;20300&quot; value=&quot;Slide 24 - &amp;quot;Accounting? You be the judge!&amp;quot;&quot;/&gt;&lt;property id=&quot;20307&quot; value=&quot;309&quot;/&gt;&lt;/object&gt;&lt;object type=&quot;3&quot; unique_id=&quot;17695&quot;&gt;&lt;property id=&quot;20148&quot; value=&quot;5&quot;/&gt;&lt;property id=&quot;20300&quot; value=&quot;Slide 25 - &amp;quot;Accounting? You be the judge!&amp;quot;&quot;/&gt;&lt;property id=&quot;20307&quot; value=&quot;310&quot;/&gt;&lt;/object&gt;&lt;object type=&quot;3&quot; unique_id=&quot;17696&quot;&gt;&lt;property id=&quot;20148&quot; value=&quot;5&quot;/&gt;&lt;property id=&quot;20300&quot; value=&quot;Slide 31 - &amp;quot;Loyalty? You be the judge!&amp;quot;&quot;/&gt;&lt;property id=&quot;20307&quot; value=&quot;311&quot;/&gt;&lt;/object&gt;&lt;object type=&quot;3&quot; unique_id=&quot;18238&quot;&gt;&lt;property id=&quot;20148&quot; value=&quot;5&quot;/&gt;&lt;property id=&quot;20300&quot; value=&quot;Slide 32 - &amp;quot;Loyalty? You be the judge!&amp;quot;&quot;/&gt;&lt;property id=&quot;20307&quot; value=&quot;312&quot;/&gt;&lt;/object&gt;&lt;object type=&quot;3&quot; unique_id=&quot;18239&quot;&gt;&lt;property id=&quot;20148&quot; value=&quot;5&quot;/&gt;&lt;property id=&quot;20300&quot; value=&quot;Slide 33 - &amp;quot;Loyalty? You be the judge!&amp;quot;&quot;/&gt;&lt;property id=&quot;20307&quot; value=&quot;313&quot;/&gt;&lt;/object&gt;&lt;object type=&quot;3&quot; unique_id=&quot;19104&quot;&gt;&lt;property id=&quot;20148&quot; value=&quot;5&quot;/&gt;&lt;property id=&quot;20300&quot; value=&quot;Slide 40 - &amp;quot;Disclosure? You be the judge!&amp;quot;&quot;/&gt;&lt;property id=&quot;20307&quot; value=&quot;316&quot;/&gt;&lt;/object&gt;&lt;object type=&quot;3&quot; unique_id=&quot;19105&quot;&gt;&lt;property id=&quot;20148&quot; value=&quot;5&quot;/&gt;&lt;property id=&quot;20300&quot; value=&quot;Slide 41 - &amp;quot;Disclosure? You be the judge!&amp;quot;&quot;/&gt;&lt;property id=&quot;20307&quot; value=&quot;317&quot;/&gt;&lt;/object&gt;&lt;object type=&quot;3&quot; unique_id=&quot;20381&quot;&gt;&lt;property id=&quot;20148&quot; value=&quot;5&quot;/&gt;&lt;property id=&quot;20300&quot; value=&quot;Slide 27 - &amp;quot;Loyalty, continued&amp;quot;&quot;/&gt;&lt;property id=&quot;20307&quot; value=&quot;318&quot;/&gt;&lt;/object&gt;&lt;object type=&quot;3&quot; unique_id=&quot;20694&quot;&gt;&lt;property id=&quot;20148&quot; value=&quot;5&quot;/&gt;&lt;property id=&quot;20300&quot; value=&quot;Slide 30 - &amp;quot;Loyalty? You be the judge!&amp;quot;&quot;/&gt;&lt;property id=&quot;20307&quot; value=&quot;319&quot;/&gt;&lt;/object&gt;&lt;object type=&quot;3&quot; unique_id=&quot;20695&quot;&gt;&lt;property id=&quot;20148&quot; value=&quot;5&quot;/&gt;&lt;property id=&quot;20300&quot; value=&quot;Slide 34 - &amp;quot;Loyalty? You be the judge!&amp;quot;&quot;/&gt;&lt;property id=&quot;20307&quot; value=&quot;320&quot;/&gt;&lt;/object&gt;&lt;object type=&quot;3&quot; unique_id=&quot;20696&quot;&gt;&lt;property id=&quot;20148&quot; value=&quot;5&quot;/&gt;&lt;property id=&quot;20300&quot; value=&quot;Slide 38 - &amp;quot;Disclosure? You be the judge!&amp;quot;&quot;/&gt;&lt;property id=&quot;20307&quot; value=&quot;321&quot;/&gt;&lt;/object&gt;&lt;object type=&quot;3&quot; unique_id=&quot;20697&quot;&gt;&lt;property id=&quot;20148&quot; value=&quot;5&quot;/&gt;&lt;property id=&quot;20300&quot; value=&quot;Slide 42 - &amp;quot;Disclosure? You be the judge!&amp;quot;&quot;/&gt;&lt;property id=&quot;20307&quot; value=&quot;322&quot;/&gt;&lt;/object&gt;&lt;object type=&quot;3&quot; unique_id=&quot;22154&quot;&gt;&lt;property id=&quot;20148&quot; value=&quot;5&quot;/&gt;&lt;property id=&quot;20300&quot; value=&quot;Slide 45 - &amp;quot;CURRENT TOPICS&amp;quot;&quot;/&gt;&lt;property id=&quot;20307&quot; value=&quot;323&quot;/&gt;&lt;/object&gt;&lt;object type=&quot;3&quot; unique_id=&quot;22716&quot;&gt;&lt;property id=&quot;20148&quot; value=&quot;5&quot;/&gt;&lt;property id=&quot;20300&quot; value=&quot;Slide 51 - &amp;quot;Current Topics, continued&amp;quot;&quot;/&gt;&lt;property id=&quot;20307&quot; value=&quot;324&quot;/&gt;&lt;/object&gt;&lt;object type=&quot;3&quot; unique_id=&quot;23289&quot;&gt;&lt;property id=&quot;20148&quot; value=&quot;5&quot;/&gt;&lt;property id=&quot;20300&quot; value=&quot;Slide 48 - &amp;quot;Current Topics, continued&amp;quot;&quot;/&gt;&lt;property id=&quot;20307&quot; value=&quot;325&quot;/&gt;&lt;/object&gt;&lt;object type=&quot;3&quot; unique_id=&quot;24456&quot;&gt;&lt;property id=&quot;20148&quot; value=&quot;5&quot;/&gt;&lt;property id=&quot;20300&quot; value=&quot;Slide 44 - &amp;quot;Are you illegally&amp;#x0D;&amp;#x0A;conducting market analyses?&amp;quot;&quot;/&gt;&lt;property id=&quot;20307&quot; value=&quot;329&quot;/&gt;&lt;/object&gt;&lt;object type=&quot;3&quot; unique_id=&quot;24457&quot;&gt;&lt;property id=&quot;20148&quot; value=&quot;5&quot;/&gt;&lt;property id=&quot;20300&quot; value=&quot;Slide 46 - &amp;quot;Are your internet ads in compliance?&amp;quot;&quot;/&gt;&lt;property id=&quot;20307&quot; value=&quot;326&quot;/&gt;&lt;/object&gt;&lt;object type=&quot;3&quot; unique_id=&quot;24458&quot;&gt;&lt;property id=&quot;20148&quot; value=&quot;5&quot;/&gt;&lt;property id=&quot;20300&quot; value=&quot;Slide 49 - &amp;quot;Is your company&amp;#x0D;&amp;#x0A;(or other legal entity) licensed?&amp;quot;&quot;/&gt;&lt;property id=&quot;20307&quot; value=&quot;327&quot;/&gt;&lt;/object&gt;&lt;object type=&quot;3&quot; unique_id=&quot;24459&quot;&gt;&lt;property id=&quot;20148&quot; value=&quot;5&quot;/&gt;&lt;property id=&quot;20300&quot; value=&quot;Slide 52 - &amp;quot;Do you renew every year&amp;#x0D;&amp;#x0A;in a timely manner?&amp;quot;&quot;/&gt;&lt;property id=&quot;20307&quot; value=&quot;328&quot;/&gt;&lt;/object&gt;&lt;/object&gt;&lt;/object&gt;&lt;/database&gt;"/>
  <p:tag name="SECTOMILLISECCONVERTED" val="1"/>
</p:tagLst>
</file>

<file path=ppt/theme/theme1.xml><?xml version="1.0" encoding="utf-8"?>
<a:theme xmlns:a="http://schemas.openxmlformats.org/drawingml/2006/main" name="3_Office Theme">
  <a:themeElements>
    <a:clrScheme name="Custom 12">
      <a:dk1>
        <a:sysClr val="windowText" lastClr="000000"/>
      </a:dk1>
      <a:lt1>
        <a:sysClr val="window" lastClr="FFFFFF"/>
      </a:lt1>
      <a:dk2>
        <a:srgbClr val="CC66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7.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8.xml><?xml version="1.0" encoding="utf-8"?>
<a:theme xmlns:a="http://schemas.openxmlformats.org/drawingml/2006/main" name="14_Office Theme">
  <a:themeElements>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6.xml><?xml version="1.0" encoding="utf-8"?>
<a:theme xmlns:a="http://schemas.openxmlformats.org/drawingml/2006/main" name="Office Theme">
  <a:themeElements>
    <a:clrScheme name="Custom 10">
      <a:dk1>
        <a:sysClr val="windowText" lastClr="000000"/>
      </a:dk1>
      <a:lt1>
        <a:sysClr val="window" lastClr="FFFFFF"/>
      </a:lt1>
      <a:dk2>
        <a:srgbClr val="FFFFFF"/>
      </a:dk2>
      <a:lt2>
        <a:srgbClr val="E7E6E6"/>
      </a:lt2>
      <a:accent1>
        <a:srgbClr val="FF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Override1.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10.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1.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2.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3.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4.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5.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6.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7.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8.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9.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20.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2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5.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Custom 11">
    <a:dk1>
      <a:sysClr val="windowText" lastClr="000000"/>
    </a:dk1>
    <a:lt1>
      <a:sysClr val="window" lastClr="FFFFFF"/>
    </a:lt1>
    <a:dk2>
      <a:srgbClr val="FFFFFF"/>
    </a:dk2>
    <a:lt2>
      <a:srgbClr val="E7E6E6"/>
    </a:lt2>
    <a:accent1>
      <a:srgbClr val="66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Custom 11">
    <a:dk1>
      <a:sysClr val="windowText" lastClr="000000"/>
    </a:dk1>
    <a:lt1>
      <a:sysClr val="window" lastClr="FFFFFF"/>
    </a:lt1>
    <a:dk2>
      <a:srgbClr val="FFFFFF"/>
    </a:dk2>
    <a:lt2>
      <a:srgbClr val="E7E6E6"/>
    </a:lt2>
    <a:accent1>
      <a:srgbClr val="66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Custom 12">
    <a:dk1>
      <a:sysClr val="windowText" lastClr="000000"/>
    </a:dk1>
    <a:lt1>
      <a:sysClr val="window" lastClr="FFFFFF"/>
    </a:lt1>
    <a:dk2>
      <a:srgbClr val="CC66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9.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Dividend</Template>
  <TotalTime>16789</TotalTime>
  <Words>11995</Words>
  <Application>Microsoft Office PowerPoint</Application>
  <PresentationFormat>On-screen Show (4:3)</PresentationFormat>
  <Paragraphs>1201</Paragraphs>
  <Slides>76</Slides>
  <Notes>76</Notes>
  <HiddenSlides>0</HiddenSlides>
  <MMClips>0</MMClips>
  <ScaleCrop>false</ScaleCrop>
  <HeadingPairs>
    <vt:vector size="6" baseType="variant">
      <vt:variant>
        <vt:lpstr>Fonts Used</vt:lpstr>
      </vt:variant>
      <vt:variant>
        <vt:i4>24</vt:i4>
      </vt:variant>
      <vt:variant>
        <vt:lpstr>Theme</vt:lpstr>
      </vt:variant>
      <vt:variant>
        <vt:i4>18</vt:i4>
      </vt:variant>
      <vt:variant>
        <vt:lpstr>Slide Titles</vt:lpstr>
      </vt:variant>
      <vt:variant>
        <vt:i4>76</vt:i4>
      </vt:variant>
    </vt:vector>
  </HeadingPairs>
  <TitlesOfParts>
    <vt:vector size="118" baseType="lpstr">
      <vt:lpstr>Batang</vt:lpstr>
      <vt:lpstr>Aharoni</vt:lpstr>
      <vt:lpstr>Arial</vt:lpstr>
      <vt:lpstr>Arial Narrow</vt:lpstr>
      <vt:lpstr>Baskerville Old Face</vt:lpstr>
      <vt:lpstr>Berlin Sans FB</vt:lpstr>
      <vt:lpstr>Calibri</vt:lpstr>
      <vt:lpstr>Calibri Light</vt:lpstr>
      <vt:lpstr>Calisto MT</vt:lpstr>
      <vt:lpstr>Courier New</vt:lpstr>
      <vt:lpstr>David</vt:lpstr>
      <vt:lpstr>Felix Titling</vt:lpstr>
      <vt:lpstr>Gill Sans MT</vt:lpstr>
      <vt:lpstr>Lucida Bright</vt:lpstr>
      <vt:lpstr>Symbol</vt:lpstr>
      <vt:lpstr>Times New Roman</vt:lpstr>
      <vt:lpstr>TimesNewRomanPS-BoldMT</vt:lpstr>
      <vt:lpstr>TimesNewRomanPSMT</vt:lpstr>
      <vt:lpstr>Trebuchet MS</vt:lpstr>
      <vt:lpstr>Verdana</vt:lpstr>
      <vt:lpstr>Verdana,Arial,Geneva</vt:lpstr>
      <vt:lpstr>Wingdings</vt:lpstr>
      <vt:lpstr>Wingdings 2</vt:lpstr>
      <vt:lpstr>Wingdings 3</vt:lpstr>
      <vt:lpstr>3_Office Theme</vt:lpstr>
      <vt:lpstr>1_Office Theme</vt:lpstr>
      <vt:lpstr>5_Facet</vt:lpstr>
      <vt:lpstr>Facet</vt:lpstr>
      <vt:lpstr>Dividend</vt:lpstr>
      <vt:lpstr>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Connecticut Real Estate Legal Review and Update  </vt:lpstr>
      <vt:lpstr>PowerPoint Presentation</vt:lpstr>
      <vt:lpstr>PowerPoint Presentation</vt:lpstr>
      <vt:lpstr>Section 1:  Community Association Managers (CAMs)</vt:lpstr>
      <vt:lpstr>CAMS Must Register with DCP</vt:lpstr>
      <vt:lpstr>New CAMS Applications</vt:lpstr>
      <vt:lpstr>Legal Entities Must Register</vt:lpstr>
      <vt:lpstr>PowerPoint Presentation</vt:lpstr>
      <vt:lpstr>What happens if I do not comply with the CAM Act?</vt:lpstr>
      <vt:lpstr>Grounds for Suspension or Revocation of CAMs</vt:lpstr>
      <vt:lpstr> HERE IS THE QUESTION. What is the Answer?</vt:lpstr>
      <vt:lpstr> HERE IS THE QUESTION. What is the Answer?</vt:lpstr>
      <vt:lpstr>PowerPoint Presentation</vt:lpstr>
      <vt:lpstr>PowerPoint Presentation</vt:lpstr>
      <vt:lpstr>Section 2: Property Condition Disclosure </vt:lpstr>
      <vt:lpstr>When are sellers required to provide the report?</vt:lpstr>
      <vt:lpstr>What are sellers required to disclose?</vt:lpstr>
      <vt:lpstr>What’s the law on residential property condition disclosures? </vt:lpstr>
      <vt:lpstr>What recourse do buyers have against sellers? </vt:lpstr>
      <vt:lpstr>Does the seller have to amend the report? </vt:lpstr>
      <vt:lpstr>Disclosure Report is not required if the property transfer is:</vt:lpstr>
      <vt:lpstr>HERE’S THE QUESTION.  What’s the Answer?</vt:lpstr>
      <vt:lpstr>HERE’S THE QUESTION.  What’s the Answer?</vt:lpstr>
      <vt:lpstr>GROUP DISCUSSION:  What are your thoughts?</vt:lpstr>
      <vt:lpstr>PowerPoint Presentation</vt:lpstr>
      <vt:lpstr>Section 2: Smoke and Carbon Monoxide Detectors</vt:lpstr>
      <vt:lpstr>Smoke Detector Affidavit</vt:lpstr>
      <vt:lpstr> HERE’S THE QUESTION.  What’s the Answer?</vt:lpstr>
      <vt:lpstr>PowerPoint Presentation</vt:lpstr>
      <vt:lpstr>PowerPoint Presentation</vt:lpstr>
      <vt:lpstr>PowerPoint Presentation</vt:lpstr>
      <vt:lpstr>What is a Broker Price Opinion?</vt:lpstr>
      <vt:lpstr>May licensees charge for determining Fair Market Value?</vt:lpstr>
      <vt:lpstr>PowerPoint Presentation</vt:lpstr>
      <vt:lpstr>Section 4:  Dual Agent</vt:lpstr>
      <vt:lpstr>PowerPoint Presentation</vt:lpstr>
      <vt:lpstr>PowerPoint Presentation</vt:lpstr>
      <vt:lpstr>PowerPoint Presentation</vt:lpstr>
      <vt:lpstr>Section 4:  Designated Agents</vt:lpstr>
      <vt:lpstr>PowerPoint Presentation</vt:lpstr>
      <vt:lpstr> HERE’S THE QUESTION.  What’s the Answer? </vt:lpstr>
      <vt:lpstr>PowerPoint Presentation</vt:lpstr>
      <vt:lpstr>PowerPoint Presentation</vt:lpstr>
      <vt:lpstr>Section 5:  Referral Fees </vt:lpstr>
      <vt:lpstr>PowerPoint Presentation</vt:lpstr>
      <vt:lpstr>Section 6:  Continuing Education (CE)</vt:lpstr>
      <vt:lpstr>Continuing Education Deadlines </vt:lpstr>
      <vt:lpstr>Continuing Education Certificates</vt:lpstr>
      <vt:lpstr>May CE courses be held in a broker’s office?</vt:lpstr>
      <vt:lpstr> HERE’S THE QUESTION. What’s the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Laws under the Real Estate Settlement Procedures Act (RESPA) and Truth-in-Lending Act (TILA)</vt:lpstr>
      <vt:lpstr>Who is required to disclose closing costs?</vt:lpstr>
      <vt:lpstr>PowerPoint Presentation</vt:lpstr>
      <vt:lpstr>PowerPoint Presentation</vt:lpstr>
      <vt:lpstr>PowerPoint Presentation</vt:lpstr>
      <vt:lpstr>PowerPoint Presentation</vt:lpstr>
      <vt:lpstr>PowerPoint Presentation</vt:lpstr>
      <vt:lpstr>PowerPoint Presentation</vt:lpstr>
      <vt:lpstr> Who can sign listing agreements?</vt:lpstr>
      <vt:lpstr> Who can sign buyer representation agreements?</vt:lpstr>
      <vt:lpstr>PowerPoint Presentation</vt:lpstr>
      <vt:lpstr>PowerPoint Presentation</vt:lpstr>
      <vt:lpstr>PowerPoint Presentation</vt:lpstr>
      <vt:lpstr>PowerPoint Presentation</vt:lpstr>
      <vt:lpstr>Who can sign a listing agreement with a POA?</vt:lpstr>
      <vt:lpstr>PowerPoint Presentation</vt:lpstr>
      <vt:lpstr>HERE’S THE LAST QUESTION. What’s the Final Answer?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Real Estate Legal Review and Update</dc:title>
  <dc:creator>Lucy Michaud</dc:creator>
  <cp:keywords>CTCE20142016.pptx</cp:keywords>
  <cp:lastModifiedBy>Lucy Michaud</cp:lastModifiedBy>
  <cp:revision>2441</cp:revision>
  <cp:lastPrinted>2014-12-22T17:17:32Z</cp:lastPrinted>
  <dcterms:created xsi:type="dcterms:W3CDTF">2010-06-02T15:09:42Z</dcterms:created>
  <dcterms:modified xsi:type="dcterms:W3CDTF">2015-04-06T17:46:01Z</dcterms:modified>
  <cp:contentStatus/>
</cp:coreProperties>
</file>