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9"/>
  </p:notesMasterIdLst>
  <p:sldIdLst>
    <p:sldId id="256" r:id="rId2"/>
    <p:sldId id="257" r:id="rId3"/>
    <p:sldId id="258" r:id="rId4"/>
    <p:sldId id="259" r:id="rId5"/>
    <p:sldId id="36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370"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71" r:id="rId79"/>
    <p:sldId id="372"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F0EC4DB-1AF2-4564-80A3-BB6E542ECE02}">
  <a:tblStyle styleId="{9F0EC4DB-1AF2-4564-80A3-BB6E542ECE02}"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463B9781-D84B-4C71-9990-D92FA22B3FBB}" styleName="Table_1">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24480D15-1178-4266-BF7F-59E4ADF90083}" styleName="Table_2">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88ECFC68-0CB4-4A72-ACBF-BE01785BAB8A}" styleName="Table_3">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C6CB99D4-3BC9-419E-A2CB-532058618BAB}" styleName="Table_4">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 styleId="{DF889B44-A9A8-4BAD-8DB8-41FE18140AE1}" styleName="Table_5">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05035423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Shape 6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4" name="Shape 6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2"/>
        <p:cNvGrpSpPr/>
        <p:nvPr/>
      </p:nvGrpSpPr>
      <p:grpSpPr>
        <a:xfrm>
          <a:off x="0" y="0"/>
          <a:ext cx="0" cy="0"/>
          <a:chOff x="0" y="0"/>
          <a:chExt cx="0" cy="0"/>
        </a:xfrm>
      </p:grpSpPr>
      <p:sp>
        <p:nvSpPr>
          <p:cNvPr id="653" name="Shape 6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4" name="Shape 6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Shape 6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0" name="Shape 6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Shape 6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6" name="Shape 6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0"/>
        <p:cNvGrpSpPr/>
        <p:nvPr/>
      </p:nvGrpSpPr>
      <p:grpSpPr>
        <a:xfrm>
          <a:off x="0" y="0"/>
          <a:ext cx="0" cy="0"/>
          <a:chOff x="0" y="0"/>
          <a:chExt cx="0" cy="0"/>
        </a:xfrm>
      </p:grpSpPr>
      <p:sp>
        <p:nvSpPr>
          <p:cNvPr id="671" name="Shape 6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2" name="Shape 6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Shape 6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9" name="Shape 6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Shape 6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6" name="Shape 6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Shape 6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2" name="Shape 6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6"/>
        <p:cNvGrpSpPr/>
        <p:nvPr/>
      </p:nvGrpSpPr>
      <p:grpSpPr>
        <a:xfrm>
          <a:off x="0" y="0"/>
          <a:ext cx="0" cy="0"/>
          <a:chOff x="0" y="0"/>
          <a:chExt cx="0" cy="0"/>
        </a:xfrm>
      </p:grpSpPr>
      <p:sp>
        <p:nvSpPr>
          <p:cNvPr id="697" name="Shape 6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8" name="Shape 6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Shape 7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4" name="Shape 7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Shape 7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0" name="Shape 7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4"/>
        <p:cNvGrpSpPr/>
        <p:nvPr/>
      </p:nvGrpSpPr>
      <p:grpSpPr>
        <a:xfrm>
          <a:off x="0" y="0"/>
          <a:ext cx="0" cy="0"/>
          <a:chOff x="0" y="0"/>
          <a:chExt cx="0" cy="0"/>
        </a:xfrm>
      </p:grpSpPr>
      <p:sp>
        <p:nvSpPr>
          <p:cNvPr id="715" name="Shape 7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6" name="Shape 7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Shape 7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2" name="Shape 7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7" name="Shape 2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2" name="Shape 2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9" name="Shape 2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5" name="Shape 3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Shape 3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4" name="Shape 3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Shape 34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0" name="Shape 3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6" name="Shape 3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2" name="Shape 3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8" name="Shape 3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4" name="Shape 3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Shape 3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0" name="Shape 3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4"/>
        <p:cNvGrpSpPr/>
        <p:nvPr/>
      </p:nvGrpSpPr>
      <p:grpSpPr>
        <a:xfrm>
          <a:off x="0" y="0"/>
          <a:ext cx="0" cy="0"/>
          <a:chOff x="0" y="0"/>
          <a:chExt cx="0" cy="0"/>
        </a:xfrm>
      </p:grpSpPr>
      <p:sp>
        <p:nvSpPr>
          <p:cNvPr id="385" name="Shape 3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6" name="Shape 3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0"/>
        <p:cNvGrpSpPr/>
        <p:nvPr/>
      </p:nvGrpSpPr>
      <p:grpSpPr>
        <a:xfrm>
          <a:off x="0" y="0"/>
          <a:ext cx="0" cy="0"/>
          <a:chOff x="0" y="0"/>
          <a:chExt cx="0" cy="0"/>
        </a:xfrm>
      </p:grpSpPr>
      <p:sp>
        <p:nvSpPr>
          <p:cNvPr id="391" name="Shape 3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2" name="Shape 3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6"/>
        <p:cNvGrpSpPr/>
        <p:nvPr/>
      </p:nvGrpSpPr>
      <p:grpSpPr>
        <a:xfrm>
          <a:off x="0" y="0"/>
          <a:ext cx="0" cy="0"/>
          <a:chOff x="0" y="0"/>
          <a:chExt cx="0" cy="0"/>
        </a:xfrm>
      </p:grpSpPr>
      <p:sp>
        <p:nvSpPr>
          <p:cNvPr id="397" name="Shape 3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8" name="Shape 3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Shape 4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4" name="Shape 4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8"/>
        <p:cNvGrpSpPr/>
        <p:nvPr/>
      </p:nvGrpSpPr>
      <p:grpSpPr>
        <a:xfrm>
          <a:off x="0" y="0"/>
          <a:ext cx="0" cy="0"/>
          <a:chOff x="0" y="0"/>
          <a:chExt cx="0" cy="0"/>
        </a:xfrm>
      </p:grpSpPr>
      <p:sp>
        <p:nvSpPr>
          <p:cNvPr id="409" name="Shape 4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0" name="Shape 4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Shape 4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16" name="Shape 4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
        <p:cNvGrpSpPr/>
        <p:nvPr/>
      </p:nvGrpSpPr>
      <p:grpSpPr>
        <a:xfrm>
          <a:off x="0" y="0"/>
          <a:ext cx="0" cy="0"/>
          <a:chOff x="0" y="0"/>
          <a:chExt cx="0" cy="0"/>
        </a:xfrm>
      </p:grpSpPr>
      <p:sp>
        <p:nvSpPr>
          <p:cNvPr id="421" name="Shape 4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2" name="Shape 4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8" name="Shape 4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Shape 4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4" name="Shape 4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8"/>
        <p:cNvGrpSpPr/>
        <p:nvPr/>
      </p:nvGrpSpPr>
      <p:grpSpPr>
        <a:xfrm>
          <a:off x="0" y="0"/>
          <a:ext cx="0" cy="0"/>
          <a:chOff x="0" y="0"/>
          <a:chExt cx="0" cy="0"/>
        </a:xfrm>
      </p:grpSpPr>
      <p:sp>
        <p:nvSpPr>
          <p:cNvPr id="439" name="Shape 4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0" name="Shape 4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Shape 4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6" name="Shape 4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Shape 4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2" name="Shape 4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8" name="Shape 4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Shape 4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4" name="Shape 4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8"/>
        <p:cNvGrpSpPr/>
        <p:nvPr/>
      </p:nvGrpSpPr>
      <p:grpSpPr>
        <a:xfrm>
          <a:off x="0" y="0"/>
          <a:ext cx="0" cy="0"/>
          <a:chOff x="0" y="0"/>
          <a:chExt cx="0" cy="0"/>
        </a:xfrm>
      </p:grpSpPr>
      <p:sp>
        <p:nvSpPr>
          <p:cNvPr id="469" name="Shape 4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0" name="Shape 4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4"/>
        <p:cNvGrpSpPr/>
        <p:nvPr/>
      </p:nvGrpSpPr>
      <p:grpSpPr>
        <a:xfrm>
          <a:off x="0" y="0"/>
          <a:ext cx="0" cy="0"/>
          <a:chOff x="0" y="0"/>
          <a:chExt cx="0" cy="0"/>
        </a:xfrm>
      </p:grpSpPr>
      <p:sp>
        <p:nvSpPr>
          <p:cNvPr id="475" name="Shape 4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6" name="Shape 4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Shape 4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2" name="Shape 4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6"/>
        <p:cNvGrpSpPr/>
        <p:nvPr/>
      </p:nvGrpSpPr>
      <p:grpSpPr>
        <a:xfrm>
          <a:off x="0" y="0"/>
          <a:ext cx="0" cy="0"/>
          <a:chOff x="0" y="0"/>
          <a:chExt cx="0" cy="0"/>
        </a:xfrm>
      </p:grpSpPr>
      <p:sp>
        <p:nvSpPr>
          <p:cNvPr id="487" name="Shape 4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8" name="Shape 4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Shape 4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4" name="Shape 4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Shape 4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0" name="Shape 5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4"/>
        <p:cNvGrpSpPr/>
        <p:nvPr/>
      </p:nvGrpSpPr>
      <p:grpSpPr>
        <a:xfrm>
          <a:off x="0" y="0"/>
          <a:ext cx="0" cy="0"/>
          <a:chOff x="0" y="0"/>
          <a:chExt cx="0" cy="0"/>
        </a:xfrm>
      </p:grpSpPr>
      <p:sp>
        <p:nvSpPr>
          <p:cNvPr id="505" name="Shape 5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6" name="Shape 5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0"/>
        <p:cNvGrpSpPr/>
        <p:nvPr/>
      </p:nvGrpSpPr>
      <p:grpSpPr>
        <a:xfrm>
          <a:off x="0" y="0"/>
          <a:ext cx="0" cy="0"/>
          <a:chOff x="0" y="0"/>
          <a:chExt cx="0" cy="0"/>
        </a:xfrm>
      </p:grpSpPr>
      <p:sp>
        <p:nvSpPr>
          <p:cNvPr id="511" name="Shape 5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2" name="Shape 5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Shape 5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8" name="Shape 5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2"/>
        <p:cNvGrpSpPr/>
        <p:nvPr/>
      </p:nvGrpSpPr>
      <p:grpSpPr>
        <a:xfrm>
          <a:off x="0" y="0"/>
          <a:ext cx="0" cy="0"/>
          <a:chOff x="0" y="0"/>
          <a:chExt cx="0" cy="0"/>
        </a:xfrm>
      </p:grpSpPr>
      <p:sp>
        <p:nvSpPr>
          <p:cNvPr id="523" name="Shape 5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4" name="Shape 5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8"/>
        <p:cNvGrpSpPr/>
        <p:nvPr/>
      </p:nvGrpSpPr>
      <p:grpSpPr>
        <a:xfrm>
          <a:off x="0" y="0"/>
          <a:ext cx="0" cy="0"/>
          <a:chOff x="0" y="0"/>
          <a:chExt cx="0" cy="0"/>
        </a:xfrm>
      </p:grpSpPr>
      <p:sp>
        <p:nvSpPr>
          <p:cNvPr id="529" name="Shape 5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0" name="Shape 5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Shape 5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6" name="Shape 5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Shape 5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2" name="Shape 5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6"/>
        <p:cNvGrpSpPr/>
        <p:nvPr/>
      </p:nvGrpSpPr>
      <p:grpSpPr>
        <a:xfrm>
          <a:off x="0" y="0"/>
          <a:ext cx="0" cy="0"/>
          <a:chOff x="0" y="0"/>
          <a:chExt cx="0" cy="0"/>
        </a:xfrm>
      </p:grpSpPr>
      <p:sp>
        <p:nvSpPr>
          <p:cNvPr id="547" name="Shape 5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8" name="Shape 5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Shape 5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54" name="Shape 5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8"/>
        <p:cNvGrpSpPr/>
        <p:nvPr/>
      </p:nvGrpSpPr>
      <p:grpSpPr>
        <a:xfrm>
          <a:off x="0" y="0"/>
          <a:ext cx="0" cy="0"/>
          <a:chOff x="0" y="0"/>
          <a:chExt cx="0" cy="0"/>
        </a:xfrm>
      </p:grpSpPr>
      <p:sp>
        <p:nvSpPr>
          <p:cNvPr id="559" name="Shape 5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0" name="Shape 5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4"/>
        <p:cNvGrpSpPr/>
        <p:nvPr/>
      </p:nvGrpSpPr>
      <p:grpSpPr>
        <a:xfrm>
          <a:off x="0" y="0"/>
          <a:ext cx="0" cy="0"/>
          <a:chOff x="0" y="0"/>
          <a:chExt cx="0" cy="0"/>
        </a:xfrm>
      </p:grpSpPr>
      <p:sp>
        <p:nvSpPr>
          <p:cNvPr id="565" name="Shape 5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6" name="Shape 5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Shape 5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2" name="Shape 5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6"/>
        <p:cNvGrpSpPr/>
        <p:nvPr/>
      </p:nvGrpSpPr>
      <p:grpSpPr>
        <a:xfrm>
          <a:off x="0" y="0"/>
          <a:ext cx="0" cy="0"/>
          <a:chOff x="0" y="0"/>
          <a:chExt cx="0" cy="0"/>
        </a:xfrm>
      </p:grpSpPr>
      <p:sp>
        <p:nvSpPr>
          <p:cNvPr id="577" name="Shape 5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8" name="Shape 5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2"/>
        <p:cNvGrpSpPr/>
        <p:nvPr/>
      </p:nvGrpSpPr>
      <p:grpSpPr>
        <a:xfrm>
          <a:off x="0" y="0"/>
          <a:ext cx="0" cy="0"/>
          <a:chOff x="0" y="0"/>
          <a:chExt cx="0" cy="0"/>
        </a:xfrm>
      </p:grpSpPr>
      <p:sp>
        <p:nvSpPr>
          <p:cNvPr id="583" name="Shape 58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4" name="Shape 5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Shape 5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0" name="Shape 5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4"/>
        <p:cNvGrpSpPr/>
        <p:nvPr/>
      </p:nvGrpSpPr>
      <p:grpSpPr>
        <a:xfrm>
          <a:off x="0" y="0"/>
          <a:ext cx="0" cy="0"/>
          <a:chOff x="0" y="0"/>
          <a:chExt cx="0" cy="0"/>
        </a:xfrm>
      </p:grpSpPr>
      <p:sp>
        <p:nvSpPr>
          <p:cNvPr id="595" name="Shape 5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6" name="Shape 5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0"/>
        <p:cNvGrpSpPr/>
        <p:nvPr/>
      </p:nvGrpSpPr>
      <p:grpSpPr>
        <a:xfrm>
          <a:off x="0" y="0"/>
          <a:ext cx="0" cy="0"/>
          <a:chOff x="0" y="0"/>
          <a:chExt cx="0" cy="0"/>
        </a:xfrm>
      </p:grpSpPr>
      <p:sp>
        <p:nvSpPr>
          <p:cNvPr id="601" name="Shape 60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2" name="Shape 6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Shape 6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8" name="Shape 6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2"/>
        <p:cNvGrpSpPr/>
        <p:nvPr/>
      </p:nvGrpSpPr>
      <p:grpSpPr>
        <a:xfrm>
          <a:off x="0" y="0"/>
          <a:ext cx="0" cy="0"/>
          <a:chOff x="0" y="0"/>
          <a:chExt cx="0" cy="0"/>
        </a:xfrm>
      </p:grpSpPr>
      <p:sp>
        <p:nvSpPr>
          <p:cNvPr id="613" name="Shape 6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4" name="Shape 6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Shape 6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0" name="Shape 6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Shape 6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6" name="Shape 6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Shape 6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2" name="Shape 6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6"/>
        <p:cNvGrpSpPr/>
        <p:nvPr/>
      </p:nvGrpSpPr>
      <p:grpSpPr>
        <a:xfrm>
          <a:off x="0" y="0"/>
          <a:ext cx="0" cy="0"/>
          <a:chOff x="0" y="0"/>
          <a:chExt cx="0" cy="0"/>
        </a:xfrm>
      </p:grpSpPr>
      <p:sp>
        <p:nvSpPr>
          <p:cNvPr id="637" name="Shape 6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8" name="Shape 6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0"/>
            <a:ext cx="9144000" cy="6901800"/>
          </a:xfrm>
          <a:prstGeom prst="rect">
            <a:avLst/>
          </a:prstGeom>
          <a:gradFill>
            <a:gsLst>
              <a:gs pos="0">
                <a:srgbClr val="003171"/>
              </a:gs>
              <a:gs pos="100000">
                <a:srgbClr val="549FFF"/>
              </a:gs>
            </a:gsLst>
            <a:lin ang="7920000" scaled="0"/>
          </a:gradFill>
          <a:ln>
            <a:noFill/>
          </a:ln>
        </p:spPr>
        <p:txBody>
          <a:bodyPr lIns="91425" tIns="45700" rIns="91425" bIns="45700" anchor="ctr" anchorCtr="0">
            <a:noAutofit/>
          </a:bodyPr>
          <a:lstStyle/>
          <a:p>
            <a:endParaRPr/>
          </a:p>
        </p:txBody>
      </p:sp>
      <p:sp>
        <p:nvSpPr>
          <p:cNvPr id="9" name="Shape 9"/>
          <p:cNvSpPr/>
          <p:nvPr/>
        </p:nvSpPr>
        <p:spPr>
          <a:xfrm flipH="1">
            <a:off x="-3832" y="16052"/>
            <a:ext cx="10925833"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0" name="Shape 10"/>
          <p:cNvSpPr/>
          <p:nvPr/>
        </p:nvSpPr>
        <p:spPr>
          <a:xfrm flipH="1">
            <a:off x="14659" y="881"/>
            <a:ext cx="10500940" cy="6881034"/>
          </a:xfrm>
          <a:custGeom>
            <a:avLst/>
            <a:gdLst/>
            <a:ahLst/>
            <a:cxnLst/>
            <a:rect l="0" t="0" r="0" b="0"/>
            <a:pathLst>
              <a:path w="24279631" h="6863875" extrusionOk="0">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b" anchorCtr="0">
            <a:noAutofit/>
          </a:bodyPr>
          <a:lstStyle/>
          <a:p>
            <a:endParaRPr/>
          </a:p>
        </p:txBody>
      </p:sp>
      <p:sp>
        <p:nvSpPr>
          <p:cNvPr id="11" name="Shape 11"/>
          <p:cNvSpPr/>
          <p:nvPr/>
        </p:nvSpPr>
        <p:spPr>
          <a:xfrm>
            <a:off x="-846666" y="-881"/>
            <a:ext cx="2167466"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2" name="Shape 12"/>
          <p:cNvSpPr/>
          <p:nvPr/>
        </p:nvSpPr>
        <p:spPr>
          <a:xfrm rot="10800000" flipH="1">
            <a:off x="-524933" y="-4974"/>
            <a:ext cx="1403434" cy="6906895"/>
          </a:xfrm>
          <a:custGeom>
            <a:avLst/>
            <a:gdLst/>
            <a:ahLst/>
            <a:cxnLst/>
            <a:rect l="0" t="0" r="0" b="0"/>
            <a:pathLst>
              <a:path w="2167467" h="6180667" extrusionOk="0">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lIns="91425" tIns="45700" rIns="91425" bIns="45700" anchor="ctr" anchorCtr="0">
            <a:noAutofit/>
          </a:bodyPr>
          <a:lstStyle/>
          <a:p>
            <a:endParaRPr/>
          </a:p>
        </p:txBody>
      </p:sp>
      <p:sp>
        <p:nvSpPr>
          <p:cNvPr id="13" name="Shape 13"/>
          <p:cNvSpPr txBox="1">
            <a:spLocks noGrp="1"/>
          </p:cNvSpPr>
          <p:nvPr>
            <p:ph type="ctrTitle"/>
          </p:nvPr>
        </p:nvSpPr>
        <p:spPr>
          <a:xfrm>
            <a:off x="1082040" y="1656080"/>
            <a:ext cx="7050900" cy="1470000"/>
          </a:xfrm>
          <a:prstGeom prst="rect">
            <a:avLst/>
          </a:prstGeom>
          <a:noFill/>
          <a:ln>
            <a:noFill/>
          </a:ln>
        </p:spPr>
        <p:txBody>
          <a:bodyPr lIns="91425" tIns="91425" rIns="91425" bIns="91425" anchor="b" anchorCtr="0"/>
          <a:lstStyle>
            <a:lvl1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1pPr>
            <a:lvl2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2pPr>
            <a:lvl3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3pPr>
            <a:lvl4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4pPr>
            <a:lvl5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5pPr>
            <a:lvl6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6pPr>
            <a:lvl7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7pPr>
            <a:lvl8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8pPr>
            <a:lvl9pPr marL="0" indent="304800" algn="r" rtl="0">
              <a:spcBef>
                <a:spcPts val="0"/>
              </a:spcBef>
              <a:buClr>
                <a:schemeClr val="lt1"/>
              </a:buClr>
              <a:buSzPct val="100000"/>
              <a:buFont typeface="Trebuchet MS"/>
              <a:buNone/>
              <a:defRPr sz="4800" b="1" i="0" u="none" strike="noStrike" cap="none" baseline="0">
                <a:solidFill>
                  <a:schemeClr val="lt1"/>
                </a:solidFill>
                <a:latin typeface="Trebuchet MS"/>
                <a:ea typeface="Trebuchet MS"/>
                <a:cs typeface="Trebuchet MS"/>
                <a:sym typeface="Trebuchet MS"/>
              </a:defRPr>
            </a:lvl9pPr>
          </a:lstStyle>
          <a:p>
            <a:endParaRPr/>
          </a:p>
        </p:txBody>
      </p:sp>
      <p:sp>
        <p:nvSpPr>
          <p:cNvPr id="14" name="Shape 14"/>
          <p:cNvSpPr txBox="1">
            <a:spLocks noGrp="1"/>
          </p:cNvSpPr>
          <p:nvPr>
            <p:ph type="subTitle" idx="1"/>
          </p:nvPr>
        </p:nvSpPr>
        <p:spPr>
          <a:xfrm>
            <a:off x="1082040" y="3230880"/>
            <a:ext cx="7035899" cy="925499"/>
          </a:xfrm>
          <a:prstGeom prst="rect">
            <a:avLst/>
          </a:prstGeom>
          <a:noFill/>
          <a:ln>
            <a:noFill/>
          </a:ln>
        </p:spPr>
        <p:txBody>
          <a:bodyPr lIns="91425" tIns="91425" rIns="91425" bIns="91425" anchor="t" anchorCtr="0"/>
          <a:lstStyle>
            <a:lvl1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1pPr>
            <a:lvl2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2pPr>
            <a:lvl3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3pPr>
            <a:lvl4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4pPr>
            <a:lvl5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5pPr>
            <a:lvl6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6pPr>
            <a:lvl7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7pPr>
            <a:lvl8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8pPr>
            <a:lvl9pPr marL="0" indent="152400" algn="r" rtl="0">
              <a:spcBef>
                <a:spcPts val="0"/>
              </a:spcBef>
              <a:buClr>
                <a:schemeClr val="lt1"/>
              </a:buClr>
              <a:buSzPct val="100000"/>
              <a:buFont typeface="Trebuchet MS"/>
              <a:buNone/>
              <a:defRPr sz="2400" b="0" i="0" u="none" strike="noStrike" cap="none" baseline="0">
                <a:solidFill>
                  <a:schemeClr val="lt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5"/>
        <p:cNvGrpSpPr/>
        <p:nvPr/>
      </p:nvGrpSpPr>
      <p:grpSpPr>
        <a:xfrm>
          <a:off x="0" y="0"/>
          <a:ext cx="0" cy="0"/>
          <a:chOff x="0" y="0"/>
          <a:chExt cx="0" cy="0"/>
        </a:xfrm>
      </p:grpSpPr>
      <p:sp>
        <p:nvSpPr>
          <p:cNvPr id="16" name="Shape 16"/>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7" name="Shape 17"/>
          <p:cNvSpPr txBox="1">
            <a:spLocks noGrp="1"/>
          </p:cNvSpPr>
          <p:nvPr>
            <p:ph type="body" idx="1"/>
          </p:nvPr>
        </p:nvSpPr>
        <p:spPr>
          <a:xfrm>
            <a:off x="457200" y="1658990"/>
            <a:ext cx="8229600" cy="4840199"/>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aseline="0">
                <a:solidFill>
                  <a:schemeClr val="dk2"/>
                </a:solidFill>
                <a:latin typeface="Trebuchet MS"/>
                <a:ea typeface="Trebuchet MS"/>
                <a:cs typeface="Trebuchet MS"/>
                <a:sym typeface="Trebuchet MS"/>
              </a:defRPr>
            </a:lvl9pPr>
          </a:lstStyle>
          <a:p>
            <a:endParaRPr/>
          </a:p>
        </p:txBody>
      </p:sp>
      <p:sp>
        <p:nvSpPr>
          <p:cNvPr id="18" name="Shape 18"/>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19" name="Shape 19"/>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0" name="Shape 20"/>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3" name="Shape 23"/>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24" name="Shape 24"/>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25" name="Shape 2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
        <p:nvSpPr>
          <p:cNvPr id="26" name="Shape 26"/>
          <p:cNvSpPr txBox="1">
            <a:spLocks noGrp="1"/>
          </p:cNvSpPr>
          <p:nvPr>
            <p:ph type="body" idx="1"/>
          </p:nvPr>
        </p:nvSpPr>
        <p:spPr>
          <a:xfrm>
            <a:off x="457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
        <p:nvSpPr>
          <p:cNvPr id="27" name="Shape 27"/>
          <p:cNvSpPr txBox="1">
            <a:spLocks noGrp="1"/>
          </p:cNvSpPr>
          <p:nvPr>
            <p:ph type="body" idx="2"/>
          </p:nvPr>
        </p:nvSpPr>
        <p:spPr>
          <a:xfrm>
            <a:off x="4648200" y="1658990"/>
            <a:ext cx="4038599" cy="4840199"/>
          </a:xfrm>
          <a:prstGeom prst="rect">
            <a:avLst/>
          </a:prstGeom>
          <a:noFill/>
          <a:ln>
            <a:noFill/>
          </a:ln>
        </p:spPr>
        <p:txBody>
          <a:bodyPr lIns="91425" tIns="91425" rIns="91425" bIns="91425" anchor="t" anchorCtr="0"/>
          <a:lstStyle>
            <a:lvl1pPr rtl="0">
              <a:buNone/>
              <a:defRPr sz="2800"/>
            </a:lvl1pPr>
            <a:lvl2pPr rtl="0">
              <a:buNone/>
              <a:defRPr sz="2400"/>
            </a:lvl2pPr>
            <a:lvl3pPr rtl="0">
              <a:buNone/>
              <a:defRPr sz="2000"/>
            </a:lvl3pPr>
            <a:lvl4pPr rtl="0">
              <a:buNone/>
              <a:defRPr sz="1800"/>
            </a:lvl4pPr>
            <a:lvl5pPr rtl="0">
              <a:buNone/>
              <a:defRPr sz="1800"/>
            </a:lvl5pPr>
            <a:lvl6pPr rtl="0">
              <a:buNone/>
              <a:defRPr sz="1800"/>
            </a:lvl6pPr>
            <a:lvl7pPr rtl="0">
              <a:buNone/>
              <a:defRPr sz="1800"/>
            </a:lvl7pPr>
            <a:lvl8pPr rtl="0">
              <a:buNone/>
              <a:defRPr sz="1800"/>
            </a:lvl8pPr>
            <a:lvl9pPr rtl="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28"/>
        <p:cNvGrpSpPr/>
        <p:nvPr/>
      </p:nvGrpSpPr>
      <p:grpSpPr>
        <a:xfrm>
          <a:off x="0" y="0"/>
          <a:ext cx="0" cy="0"/>
          <a:chOff x="0" y="0"/>
          <a:chExt cx="0" cy="0"/>
        </a:xfrm>
      </p:grpSpPr>
      <p:sp>
        <p:nvSpPr>
          <p:cNvPr id="29" name="Shape 29"/>
          <p:cNvSpPr/>
          <p:nvPr/>
        </p:nvSpPr>
        <p:spPr>
          <a:xfrm rot="10800000" flipH="1">
            <a:off x="-348182" y="-4700"/>
            <a:ext cx="1723519" cy="6862700"/>
          </a:xfrm>
          <a:custGeom>
            <a:avLst/>
            <a:gdLst/>
            <a:ahLst/>
            <a:cxnLst/>
            <a:rect l="0" t="0" r="0" b="0"/>
            <a:pathLst>
              <a:path w="4476675" h="6879900" extrusionOk="0">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0" name="Shape 30"/>
          <p:cNvSpPr/>
          <p:nvPr/>
        </p:nvSpPr>
        <p:spPr>
          <a:xfrm rot="10800000" flipH="1">
            <a:off x="-1118653" y="-4700"/>
            <a:ext cx="3100650" cy="6862700"/>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1" name="Shape 31"/>
          <p:cNvSpPr/>
          <p:nvPr/>
        </p:nvSpPr>
        <p:spPr>
          <a:xfrm rot="10800000">
            <a:off x="8088846" y="-6969"/>
            <a:ext cx="1100667" cy="6864969"/>
          </a:xfrm>
          <a:custGeom>
            <a:avLst/>
            <a:gdLst/>
            <a:ahLst/>
            <a:cxnLst/>
            <a:rect l="0" t="0" r="0" b="0"/>
            <a:pathLst>
              <a:path w="1100668" h="6916846" extrusionOk="0">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lIns="91425" tIns="45700" rIns="91425" bIns="45700" anchor="ctr" anchorCtr="0">
            <a:noAutofit/>
          </a:bodyPr>
          <a:lstStyle/>
          <a:p>
            <a:endParaRPr/>
          </a:p>
        </p:txBody>
      </p:sp>
      <p:sp>
        <p:nvSpPr>
          <p:cNvPr id="32" name="Shape 32"/>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1pPr>
            <a:lvl2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2pPr>
            <a:lvl3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3pPr>
            <a:lvl4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4pPr>
            <a:lvl5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5pPr>
            <a:lvl6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6pPr>
            <a:lvl7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7pPr>
            <a:lvl8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8pPr>
            <a:lvl9pPr algn="l" rtl="0">
              <a:spcBef>
                <a:spcPts val="0"/>
              </a:spcBef>
              <a:buClr>
                <a:srgbClr val="00387E"/>
              </a:buClr>
              <a:buSzPct val="100000"/>
              <a:buFont typeface="Trebuchet MS"/>
              <a:buNone/>
              <a:defRPr sz="4000" b="1" i="0">
                <a:solidFill>
                  <a:srgbClr val="00387E"/>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33"/>
        <p:cNvGrpSpPr/>
        <p:nvPr/>
      </p:nvGrpSpPr>
      <p:grpSpPr>
        <a:xfrm>
          <a:off x="0" y="0"/>
          <a:ext cx="0" cy="0"/>
          <a:chOff x="0" y="0"/>
          <a:chExt cx="0" cy="0"/>
        </a:xfrm>
      </p:grpSpPr>
      <p:grpSp>
        <p:nvGrpSpPr>
          <p:cNvPr id="34" name="Shape 34"/>
          <p:cNvGrpSpPr/>
          <p:nvPr/>
        </p:nvGrpSpPr>
        <p:grpSpPr>
          <a:xfrm>
            <a:off x="-6264" y="4933386"/>
            <a:ext cx="9150267" cy="3100650"/>
            <a:chOff x="-6264" y="4933386"/>
            <a:chExt cx="9150267" cy="3100650"/>
          </a:xfrm>
        </p:grpSpPr>
        <p:sp>
          <p:nvSpPr>
            <p:cNvPr id="35" name="Shape 35"/>
            <p:cNvSpPr/>
            <p:nvPr/>
          </p:nvSpPr>
          <p:spPr>
            <a:xfrm>
              <a:off x="-7" y="5537200"/>
              <a:ext cx="9144008" cy="1574769"/>
            </a:xfrm>
            <a:custGeom>
              <a:avLst/>
              <a:gdLst/>
              <a:ahLst/>
              <a:cxnLst/>
              <a:rect l="0" t="0" r="0" b="0"/>
              <a:pathLst>
                <a:path w="9144009" h="1257301" extrusionOk="0">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l="50000" t="50000" r="50000" b="50000"/>
              </a:path>
              <a:tileRect/>
            </a:gradFill>
            <a:ln>
              <a:noFill/>
            </a:ln>
          </p:spPr>
          <p:txBody>
            <a:bodyPr lIns="91425" tIns="45700" rIns="91425" bIns="45700" anchor="ctr" anchorCtr="0">
              <a:noAutofit/>
            </a:bodyPr>
            <a:lstStyle/>
            <a:p>
              <a:endParaRPr/>
            </a:p>
          </p:txBody>
        </p:sp>
        <p:sp>
          <p:nvSpPr>
            <p:cNvPr id="36" name="Shape 36"/>
            <p:cNvSpPr/>
            <p:nvPr/>
          </p:nvSpPr>
          <p:spPr>
            <a:xfrm rot="5400000" flipH="1">
              <a:off x="3018543" y="1908578"/>
              <a:ext cx="3100650" cy="9150266"/>
            </a:xfrm>
            <a:custGeom>
              <a:avLst/>
              <a:gdLst/>
              <a:ahLst/>
              <a:cxnLst/>
              <a:rect l="0" t="0" r="0" b="0"/>
              <a:pathLst>
                <a:path w="8053639" h="6879900" extrusionOk="0">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t="100000" r="100000"/>
              </a:path>
              <a:tileRect l="-100000" b="-100000"/>
            </a:gradFill>
            <a:ln>
              <a:noFill/>
            </a:ln>
          </p:spPr>
          <p:txBody>
            <a:bodyPr lIns="91425" tIns="45700" rIns="91425" bIns="45700" anchor="ctr" anchorCtr="0">
              <a:noAutofit/>
            </a:bodyPr>
            <a:lstStyle/>
            <a:p>
              <a:endParaRPr/>
            </a:p>
          </p:txBody>
        </p:sp>
        <p:sp>
          <p:nvSpPr>
            <p:cNvPr id="37" name="Shape 37"/>
            <p:cNvSpPr/>
            <p:nvPr/>
          </p:nvSpPr>
          <p:spPr>
            <a:xfrm>
              <a:off x="-7" y="5740400"/>
              <a:ext cx="9144010" cy="1574769"/>
            </a:xfrm>
            <a:custGeom>
              <a:avLst/>
              <a:gdLst/>
              <a:ahLst/>
              <a:cxnLst/>
              <a:rect l="0" t="0" r="0" b="0"/>
              <a:pathLst>
                <a:path w="9144011" h="1257301" extrusionOk="0">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l="50000" t="50000" r="50000" b="50000"/>
              </a:path>
              <a:tileRect/>
            </a:gradFill>
            <a:ln>
              <a:noFill/>
            </a:ln>
          </p:spPr>
          <p:txBody>
            <a:bodyPr lIns="91425" tIns="45700" rIns="91425" bIns="45700" anchor="ctr" anchorCtr="0">
              <a:noAutofit/>
            </a:bodyPr>
            <a:lstStyle/>
            <a:p>
              <a:endParaRPr/>
            </a:p>
          </p:txBody>
        </p:sp>
      </p:grpSp>
      <p:sp>
        <p:nvSpPr>
          <p:cNvPr id="38" name="Shape 38"/>
          <p:cNvSpPr txBox="1">
            <a:spLocks noGrp="1"/>
          </p:cNvSpPr>
          <p:nvPr>
            <p:ph type="body" idx="1"/>
          </p:nvPr>
        </p:nvSpPr>
        <p:spPr>
          <a:xfrm>
            <a:off x="1792288" y="5367337"/>
            <a:ext cx="5486399" cy="804899"/>
          </a:xfrm>
          <a:prstGeom prst="rect">
            <a:avLst/>
          </a:prstGeom>
          <a:noFill/>
          <a:ln>
            <a:noFill/>
          </a:ln>
        </p:spPr>
        <p:txBody>
          <a:bodyPr lIns="91425" tIns="91425" rIns="91425" bIns="91425" anchor="ctr" anchorCtr="0"/>
          <a:lstStyle>
            <a:lvl1pPr marL="0" indent="152400" algn="ctr" rtl="0">
              <a:buSzPct val="100000"/>
              <a:buFont typeface="Trebuchet MS"/>
              <a:buNone/>
              <a:defRPr sz="2400"/>
            </a:lvl1pPr>
            <a:lvl2pPr marL="0" indent="152400" algn="ctr" rtl="0">
              <a:buSzPct val="100000"/>
              <a:buFont typeface="Trebuchet MS"/>
              <a:buNone/>
              <a:defRPr sz="2400"/>
            </a:lvl2pPr>
            <a:lvl3pPr marL="0" indent="152400" algn="ctr" rtl="0">
              <a:buSzPct val="100000"/>
              <a:buFont typeface="Trebuchet MS"/>
              <a:buNone/>
              <a:defRPr sz="2400"/>
            </a:lvl3pPr>
            <a:lvl4pPr marL="0" indent="152400" algn="ctr" rtl="0">
              <a:buSzPct val="100000"/>
              <a:buFont typeface="Trebuchet MS"/>
              <a:buNone/>
              <a:defRPr sz="2400"/>
            </a:lvl4pPr>
            <a:lvl5pPr marL="0" indent="152400" algn="ctr" rtl="0">
              <a:buSzPct val="100000"/>
              <a:buFont typeface="Trebuchet MS"/>
              <a:buNone/>
              <a:defRPr sz="2400"/>
            </a:lvl5pPr>
            <a:lvl6pPr marL="0" indent="152400" algn="ctr" rtl="0">
              <a:buSzPct val="100000"/>
              <a:buFont typeface="Trebuchet MS"/>
              <a:buNone/>
              <a:defRPr sz="2400"/>
            </a:lvl6pPr>
            <a:lvl7pPr marL="0" indent="152400" algn="ctr" rtl="0">
              <a:buSzPct val="100000"/>
              <a:buFont typeface="Trebuchet MS"/>
              <a:buNone/>
              <a:defRPr sz="2400"/>
            </a:lvl7pPr>
            <a:lvl8pPr marL="0" indent="152400" algn="ctr" rtl="0">
              <a:buSzPct val="100000"/>
              <a:buFont typeface="Trebuchet MS"/>
              <a:buNone/>
              <a:defRPr sz="2400"/>
            </a:lvl8pPr>
            <a:lvl9pPr marL="0" indent="152400" algn="ctr" rtl="0">
              <a:buSzPct val="100000"/>
              <a:buFont typeface="Trebuchet MS"/>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9"/>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EEFF">
            <a:alpha val="73460"/>
          </a:srgbClr>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325700"/>
          </a:xfrm>
          <a:prstGeom prst="rect">
            <a:avLst/>
          </a:prstGeom>
          <a:noFill/>
          <a:ln>
            <a:noFill/>
          </a:ln>
        </p:spPr>
        <p:txBody>
          <a:bodyPr lIns="91425" tIns="91425" rIns="91425" bIns="91425" anchor="b" anchorCtr="0"/>
          <a:lstStyle>
            <a:lvl1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1pPr>
            <a:lvl2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2pPr>
            <a:lvl3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3pPr>
            <a:lvl4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4pPr>
            <a:lvl5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5pPr>
            <a:lvl6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6pPr>
            <a:lvl7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7pPr>
            <a:lvl8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8pPr>
            <a:lvl9pPr marL="0" indent="254000" algn="l" rtl="0">
              <a:spcBef>
                <a:spcPts val="0"/>
              </a:spcBef>
              <a:buClr>
                <a:srgbClr val="00387E"/>
              </a:buClr>
              <a:buSzPct val="100000"/>
              <a:buFont typeface="Trebuchet MS"/>
              <a:buNone/>
              <a:defRPr sz="4000" b="1" i="0" u="none" strike="noStrike" cap="none" baseline="0">
                <a:solidFill>
                  <a:srgbClr val="00387E"/>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727200"/>
            <a:ext cx="8229600" cy="4526100"/>
          </a:xfrm>
          <a:prstGeom prst="rect">
            <a:avLst/>
          </a:prstGeom>
          <a:noFill/>
          <a:ln>
            <a:noFill/>
          </a:ln>
        </p:spPr>
        <p:txBody>
          <a:bodyPr lIns="91425" tIns="91425" rIns="91425" bIns="91425" anchor="t" anchorCtr="0"/>
          <a:lstStyle>
            <a:lvl1pPr marL="342900" indent="-342900" algn="l" rtl="0">
              <a:spcBef>
                <a:spcPts val="0"/>
              </a:spcBef>
              <a:buClr>
                <a:schemeClr val="dk2"/>
              </a:buClr>
              <a:buSzPct val="166666"/>
              <a:buFont typeface="Arial"/>
              <a:buChar char="•"/>
              <a:defRPr sz="3200" b="0" i="0" u="none" strike="noStrike" cap="none" baseline="0">
                <a:solidFill>
                  <a:schemeClr val="dk2"/>
                </a:solidFill>
                <a:latin typeface="Trebuchet MS"/>
                <a:ea typeface="Trebuchet MS"/>
                <a:cs typeface="Trebuchet MS"/>
                <a:sym typeface="Trebuchet MS"/>
              </a:defRPr>
            </a:lvl1pPr>
            <a:lvl2pPr marL="742950" indent="-285750" algn="l" rtl="0">
              <a:spcBef>
                <a:spcPts val="560"/>
              </a:spcBef>
              <a:buClr>
                <a:schemeClr val="dk2"/>
              </a:buClr>
              <a:buSzPct val="100000"/>
              <a:buFont typeface="Courier New"/>
              <a:buChar char="o"/>
              <a:defRPr sz="28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4pPr>
            <a:lvl5pPr marL="20574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5pPr>
            <a:lvl6pPr marL="25146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6pPr>
            <a:lvl7pPr marL="2971800" indent="-228600" algn="l" rtl="0">
              <a:spcBef>
                <a:spcPts val="400"/>
              </a:spcBef>
              <a:buClr>
                <a:schemeClr val="dk2"/>
              </a:buClr>
              <a:buSzPct val="166666"/>
              <a:buFont typeface="Arial"/>
              <a:buChar char="•"/>
              <a:defRPr sz="2000" b="0" i="0" u="none" strike="noStrike" cap="none" baseline="0">
                <a:solidFill>
                  <a:schemeClr val="dk2"/>
                </a:solidFill>
                <a:latin typeface="Trebuchet MS"/>
                <a:ea typeface="Trebuchet MS"/>
                <a:cs typeface="Trebuchet MS"/>
                <a:sym typeface="Trebuchet MS"/>
              </a:defRPr>
            </a:lvl7pPr>
            <a:lvl8pPr marL="3429000" indent="-228600" algn="l" rtl="0">
              <a:spcBef>
                <a:spcPts val="400"/>
              </a:spcBef>
              <a:buClr>
                <a:schemeClr val="dk2"/>
              </a:buClr>
              <a:buSzPct val="100000"/>
              <a:buFont typeface="Courier New"/>
              <a:buChar char="o"/>
              <a:defRPr sz="2000" b="0" i="0" u="none" strike="noStrike" cap="none" baseline="0">
                <a:solidFill>
                  <a:schemeClr val="dk2"/>
                </a:solidFill>
                <a:latin typeface="Trebuchet MS"/>
                <a:ea typeface="Trebuchet MS"/>
                <a:cs typeface="Trebuchet MS"/>
                <a:sym typeface="Trebuchet MS"/>
              </a:defRPr>
            </a:lvl8pPr>
            <a:lvl9pPr marL="3886200" indent="-228600" algn="l" rtl="0">
              <a:spcBef>
                <a:spcPts val="400"/>
              </a:spcBef>
              <a:buClr>
                <a:schemeClr val="dk2"/>
              </a:buClr>
              <a:buSzPct val="100000"/>
              <a:buFont typeface="Wingdings"/>
              <a:buChar char="§"/>
              <a:defRPr sz="20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hyperlink" Target="http://www.ct.gov/dcp/lib/dcp/pdf/laws_and_regulations/regs_-_real_estate_appraisal_and_schools2012.pdf" TargetMode="External"/><Relationship Id="rId2" Type="http://schemas.openxmlformats.org/officeDocument/2006/relationships/hyperlink" Target="http://www.cga.ct.gov/current/pub/chap_400g.htm" TargetMode="External"/><Relationship Id="rId1" Type="http://schemas.openxmlformats.org/officeDocument/2006/relationships/slideLayout" Target="../slideLayouts/slideLayout2.xml"/><Relationship Id="rId6" Type="http://schemas.openxmlformats.org/officeDocument/2006/relationships/hyperlink" Target="http://www.consumerfinance.gov/" TargetMode="External"/><Relationship Id="rId5" Type="http://schemas.openxmlformats.org/officeDocument/2006/relationships/hyperlink" Target="http://www.appraisalfoundation.org/" TargetMode="External"/><Relationship Id="rId4" Type="http://schemas.openxmlformats.org/officeDocument/2006/relationships/hyperlink" Target="https://www.asc.gov/Home.asp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www.elicense.ct.gov/" TargetMode="External"/><Relationship Id="rId2" Type="http://schemas.openxmlformats.org/officeDocument/2006/relationships/hyperlink" Target="http://www.occ.treas.gov/news-issuances/federal-register/75fr77450.pdf" TargetMode="External"/><Relationship Id="rId1" Type="http://schemas.openxmlformats.org/officeDocument/2006/relationships/slideLayout" Target="../slideLayouts/slideLayout2.xml"/><Relationship Id="rId5" Type="http://schemas.openxmlformats.org/officeDocument/2006/relationships/hyperlink" Target="http://www.ct.gov/dcp/cwp/view.asp?a=1622&amp;q=500968" TargetMode="External"/><Relationship Id="rId4" Type="http://schemas.openxmlformats.org/officeDocument/2006/relationships/hyperlink" Target="http://www.ct.gov/dcp/cwp/view.asp?a=1622&amp;q=50100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occ.treas.gov/news-issuances/federal-register/75fr77450.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ga.ct.gov/current/pub/chap_400g.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t.gov/dcp/lib/dcp/pdf/laws_and_regulations/regs_-_real_estate_appraisal_and_schools2012.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ctrTitle"/>
          </p:nvPr>
        </p:nvSpPr>
        <p:spPr>
          <a:xfrm>
            <a:off x="457200" y="990600"/>
            <a:ext cx="8214649" cy="4254299"/>
          </a:xfrm>
          <a:prstGeom prst="rect">
            <a:avLst/>
          </a:prstGeom>
        </p:spPr>
        <p:txBody>
          <a:bodyPr lIns="91425" tIns="91425" rIns="91425" bIns="91425" anchor="b" anchorCtr="0">
            <a:noAutofit/>
          </a:bodyPr>
          <a:lstStyle/>
          <a:p>
            <a:pPr lvl="0" rtl="0">
              <a:buNone/>
            </a:pPr>
            <a:r>
              <a:rPr lang="en" sz="4000" dirty="0">
                <a:solidFill>
                  <a:srgbClr val="F2EEFF"/>
                </a:solidFill>
              </a:rPr>
              <a:t>Appraisal Law Update </a:t>
            </a:r>
          </a:p>
          <a:p>
            <a:pPr lvl="0" rtl="0">
              <a:buNone/>
            </a:pPr>
            <a:r>
              <a:rPr lang="en" sz="4000" dirty="0">
                <a:solidFill>
                  <a:srgbClr val="F2EEFF"/>
                </a:solidFill>
              </a:rPr>
              <a:t>with</a:t>
            </a:r>
          </a:p>
          <a:p>
            <a:pPr>
              <a:buNone/>
            </a:pPr>
            <a:r>
              <a:rPr lang="en" sz="4000" dirty="0">
                <a:solidFill>
                  <a:srgbClr val="F2EEFF"/>
                </a:solidFill>
              </a:rPr>
              <a:t>Supervisory/Provisional Appraiser Education</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804725" y="1628115"/>
            <a:ext cx="8229600" cy="4840199"/>
          </a:xfrm>
          <a:prstGeom prst="rect">
            <a:avLst/>
          </a:prstGeom>
        </p:spPr>
        <p:txBody>
          <a:bodyPr lIns="91425" tIns="91425" rIns="91425" bIns="91425" anchor="t" anchorCtr="0">
            <a:noAutofit/>
          </a:bodyPr>
          <a:lstStyle/>
          <a:p>
            <a:pPr marL="457200" lvl="0" indent="-431800" rtl="0">
              <a:lnSpc>
                <a:spcPct val="115000"/>
              </a:lnSpc>
              <a:spcBef>
                <a:spcPts val="900"/>
              </a:spcBef>
              <a:buClr>
                <a:schemeClr val="dk2"/>
              </a:buClr>
              <a:buSzPct val="177777"/>
              <a:buFont typeface="Arial"/>
              <a:buChar char="•"/>
            </a:pPr>
            <a:r>
              <a:rPr lang="en" sz="3000"/>
              <a:t>Must Meet Minimums: </a:t>
            </a:r>
          </a:p>
          <a:p>
            <a:pPr marL="914400" lvl="1" indent="-406400" rtl="0">
              <a:lnSpc>
                <a:spcPct val="115000"/>
              </a:lnSpc>
              <a:spcBef>
                <a:spcPts val="900"/>
              </a:spcBef>
              <a:buClr>
                <a:schemeClr val="dk2"/>
              </a:buClr>
              <a:buSzPct val="93333"/>
              <a:buFont typeface="Courier New"/>
              <a:buChar char="o"/>
            </a:pPr>
            <a:r>
              <a:rPr lang="en" sz="3000"/>
              <a:t>Education </a:t>
            </a:r>
          </a:p>
          <a:p>
            <a:pPr marL="914400" lvl="1" indent="-406400" rtl="0">
              <a:lnSpc>
                <a:spcPct val="115000"/>
              </a:lnSpc>
              <a:spcBef>
                <a:spcPts val="900"/>
              </a:spcBef>
              <a:buClr>
                <a:schemeClr val="dk2"/>
              </a:buClr>
              <a:buSzPct val="93333"/>
              <a:buFont typeface="Courier New"/>
              <a:buChar char="o"/>
            </a:pPr>
            <a:r>
              <a:rPr lang="en" sz="3000"/>
              <a:t>Experience </a:t>
            </a:r>
          </a:p>
          <a:p>
            <a:pPr marL="914400" lvl="1" indent="-406400" rtl="0">
              <a:lnSpc>
                <a:spcPct val="115000"/>
              </a:lnSpc>
              <a:spcBef>
                <a:spcPts val="900"/>
              </a:spcBef>
              <a:buClr>
                <a:schemeClr val="dk2"/>
              </a:buClr>
              <a:buSzPct val="93333"/>
              <a:buFont typeface="Courier New"/>
              <a:buChar char="o"/>
            </a:pPr>
            <a:r>
              <a:rPr lang="en" sz="3000"/>
              <a:t>Testing</a:t>
            </a:r>
          </a:p>
          <a:p>
            <a:pPr marL="457200" lvl="0" indent="-431800" rtl="0">
              <a:lnSpc>
                <a:spcPct val="115000"/>
              </a:lnSpc>
              <a:spcBef>
                <a:spcPts val="900"/>
              </a:spcBef>
              <a:buClr>
                <a:schemeClr val="dk2"/>
              </a:buClr>
              <a:buSzPct val="177777"/>
              <a:buFont typeface="Arial"/>
              <a:buChar char="•"/>
            </a:pPr>
            <a:r>
              <a:rPr lang="en" sz="3000"/>
              <a:t>Established the Appraisal Subcommittee (ASC)</a:t>
            </a:r>
            <a:r>
              <a:rPr lang="en" sz="2800">
                <a:solidFill>
                  <a:srgbClr val="003366"/>
                </a:solidFill>
              </a:rPr>
              <a:t> </a:t>
            </a:r>
          </a:p>
          <a:p>
            <a:endParaRPr lang="en" sz="2800">
              <a:solidFill>
                <a:srgbClr val="003366"/>
              </a:solidFill>
            </a:endParaRPr>
          </a:p>
        </p:txBody>
      </p:sp>
      <p:sp>
        <p:nvSpPr>
          <p:cNvPr id="89" name="Shape 89"/>
          <p:cNvSpPr txBox="1">
            <a:spLocks noGrp="1"/>
          </p:cNvSpPr>
          <p:nvPr>
            <p:ph type="title"/>
          </p:nvPr>
        </p:nvSpPr>
        <p:spPr>
          <a:xfrm>
            <a:off x="685800" y="381000"/>
            <a:ext cx="8229600" cy="1325700"/>
          </a:xfrm>
          <a:prstGeom prst="rect">
            <a:avLst/>
          </a:prstGeom>
        </p:spPr>
        <p:txBody>
          <a:bodyPr lIns="91425" tIns="91425" rIns="91425" bIns="91425" anchor="b" anchorCtr="0">
            <a:noAutofit/>
          </a:bodyPr>
          <a:lstStyle/>
          <a:p>
            <a:pPr lvl="0" rtl="0">
              <a:buNone/>
            </a:pPr>
            <a:r>
              <a:rPr lang="en" sz="4800" dirty="0">
                <a:solidFill>
                  <a:schemeClr val="dk2"/>
                </a:solidFill>
              </a:rPr>
              <a:t>FIRREA</a:t>
            </a:r>
          </a:p>
        </p:txBody>
      </p:sp>
    </p:spTree>
  </p:cSld>
  <p:clrMapOvr>
    <a:masterClrMapping/>
  </p:clrMapOvr>
  <p:transition spd="slow">
    <p:cut/>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621"/>
        <p:cNvGrpSpPr/>
        <p:nvPr/>
      </p:nvGrpSpPr>
      <p:grpSpPr>
        <a:xfrm>
          <a:off x="0" y="0"/>
          <a:ext cx="0" cy="0"/>
          <a:chOff x="0" y="0"/>
          <a:chExt cx="0" cy="0"/>
        </a:xfrm>
      </p:grpSpPr>
      <p:sp>
        <p:nvSpPr>
          <p:cNvPr id="622" name="Shape 622"/>
          <p:cNvSpPr txBox="1">
            <a:spLocks noGrp="1"/>
          </p:cNvSpPr>
          <p:nvPr>
            <p:ph type="body" idx="1"/>
          </p:nvPr>
        </p:nvSpPr>
        <p:spPr>
          <a:xfrm>
            <a:off x="457200" y="1689890"/>
            <a:ext cx="8229600" cy="4840199"/>
          </a:xfrm>
          <a:prstGeom prst="rect">
            <a:avLst/>
          </a:prstGeom>
        </p:spPr>
        <p:txBody>
          <a:bodyPr lIns="91425" tIns="91425" rIns="91425" bIns="91425" anchor="t" anchorCtr="0">
            <a:noAutofit/>
          </a:bodyPr>
          <a:lstStyle/>
          <a:p>
            <a:pPr marL="457200" lvl="0" indent="-425450" rtl="0">
              <a:buClr>
                <a:schemeClr val="dk2"/>
              </a:buClr>
              <a:buSzPct val="166666"/>
              <a:buFont typeface="Arial"/>
              <a:buChar char="•"/>
            </a:pPr>
            <a:r>
              <a:rPr lang="en" sz="3100"/>
              <a:t>State-certified Supervisory Appraiser shall be in good standing with the State of CT and not subject to any disciplinary action within the last three (3) years that affects the Supervisory Appraiser's legal ability to engage in appraisal practice</a:t>
            </a:r>
          </a:p>
          <a:p>
            <a:pPr marL="457200" lvl="0" indent="-425450">
              <a:buClr>
                <a:schemeClr val="dk2"/>
              </a:buClr>
              <a:buSzPct val="166666"/>
              <a:buFont typeface="Arial"/>
              <a:buChar char="•"/>
            </a:pPr>
            <a:r>
              <a:rPr lang="en" sz="3100"/>
              <a:t>Shall have been certified for a minimum of three (3) years prior to being eligible to become a Supervisory Appraiser</a:t>
            </a:r>
          </a:p>
        </p:txBody>
      </p:sp>
      <p:sp>
        <p:nvSpPr>
          <p:cNvPr id="623" name="Shape 62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Changes in Supervisory </a:t>
            </a:r>
          </a:p>
          <a:p>
            <a:pPr>
              <a:buNone/>
            </a:pPr>
            <a:r>
              <a:rPr lang="en"/>
              <a:t>Appraiser Requirements</a:t>
            </a:r>
          </a:p>
        </p:txBody>
      </p:sp>
    </p:spTree>
  </p:cSld>
  <p:clrMapOvr>
    <a:masterClrMapping/>
  </p:clrMapOvr>
  <p:transition spd="slow">
    <p:cut/>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Shape 628"/>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a:buClr>
                <a:schemeClr val="dk2"/>
              </a:buClr>
              <a:buSzPct val="166666"/>
              <a:buFont typeface="Arial"/>
              <a:buChar char="•"/>
            </a:pPr>
            <a:r>
              <a:rPr lang="en" dirty="0"/>
              <a:t>Supervisory Appraiser may not supervise more than three (3) Provisional Appraisers at one time, unless a CT State program provides to progress monitoring, supervising certified appraiser qualifications, and supervision oversight requirements for Supervisory </a:t>
            </a:r>
            <a:r>
              <a:rPr lang="en" dirty="0" smtClean="0"/>
              <a:t>Appraisers</a:t>
            </a:r>
          </a:p>
          <a:p>
            <a:pPr marL="457200" lvl="0" indent="-431800">
              <a:buClr>
                <a:schemeClr val="dk2"/>
              </a:buClr>
              <a:buSzPct val="166666"/>
              <a:buFont typeface="Arial"/>
              <a:buChar char="•"/>
            </a:pPr>
            <a:r>
              <a:rPr lang="en" dirty="0" smtClean="0"/>
              <a:t>Supervisory Appraiser must attend Provisional Appraiser’s interview/log review before the Appraisal Commission</a:t>
            </a:r>
            <a:endParaRPr lang="en" dirty="0"/>
          </a:p>
        </p:txBody>
      </p:sp>
      <p:sp>
        <p:nvSpPr>
          <p:cNvPr id="629" name="Shape 62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Changes in Supervisory </a:t>
            </a:r>
          </a:p>
          <a:p>
            <a:pPr lvl="0" rtl="0">
              <a:buNone/>
            </a:pPr>
            <a:r>
              <a:rPr lang="en"/>
              <a:t>Appraiser Requirements</a:t>
            </a:r>
          </a:p>
        </p:txBody>
      </p:sp>
    </p:spTree>
  </p:cSld>
  <p:clrMapOvr>
    <a:masterClrMapping/>
  </p:clrMapOvr>
  <p:transition spd="slow">
    <p:cut/>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Shape 634"/>
          <p:cNvSpPr txBox="1">
            <a:spLocks noGrp="1"/>
          </p:cNvSpPr>
          <p:nvPr>
            <p:ph type="body" idx="1"/>
          </p:nvPr>
        </p:nvSpPr>
        <p:spPr>
          <a:xfrm>
            <a:off x="457200" y="20177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The Supervisory Appraiser-Provisional Appraiser relationship is a long-term commitment by BOTH parties</a:t>
            </a:r>
          </a:p>
          <a:p>
            <a:endParaRPr lang="en"/>
          </a:p>
          <a:p>
            <a:pPr marL="457200" lvl="0" indent="-431800" rtl="0">
              <a:buClr>
                <a:schemeClr val="dk2"/>
              </a:buClr>
              <a:buSzPct val="166666"/>
              <a:buFont typeface="Arial"/>
              <a:buChar char="•"/>
            </a:pPr>
            <a:r>
              <a:rPr lang="en"/>
              <a:t>The provisional is inherently connected to the "good standing" of the Supervisory Appraiser</a:t>
            </a:r>
          </a:p>
        </p:txBody>
      </p:sp>
      <p:sp>
        <p:nvSpPr>
          <p:cNvPr id="635" name="Shape 63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indent="0">
              <a:buNone/>
            </a:pPr>
            <a:r>
              <a:rPr lang="en" dirty="0"/>
              <a:t>The Importance of Selecting Your Supervisory Appraiser:</a:t>
            </a:r>
          </a:p>
        </p:txBody>
      </p:sp>
    </p:spTree>
  </p:cSld>
  <p:clrMapOvr>
    <a:masterClrMapping/>
  </p:clrMapOvr>
  <p:transition spd="slow">
    <p:cut/>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639"/>
        <p:cNvGrpSpPr/>
        <p:nvPr/>
      </p:nvGrpSpPr>
      <p:grpSpPr>
        <a:xfrm>
          <a:off x="0" y="0"/>
          <a:ext cx="0" cy="0"/>
          <a:chOff x="0" y="0"/>
          <a:chExt cx="0" cy="0"/>
        </a:xfrm>
      </p:grpSpPr>
      <p:sp>
        <p:nvSpPr>
          <p:cNvPr id="640" name="Shape 640"/>
          <p:cNvSpPr txBox="1">
            <a:spLocks noGrp="1"/>
          </p:cNvSpPr>
          <p:nvPr>
            <p:ph type="body" idx="1"/>
          </p:nvPr>
        </p:nvSpPr>
        <p:spPr>
          <a:xfrm>
            <a:off x="457200" y="186414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Choose a supervisory appraiser with the experience and competency that best matches the Provisional Appraiser's selected credentialing path</a:t>
            </a:r>
          </a:p>
          <a:p>
            <a:endParaRPr lang="en"/>
          </a:p>
          <a:p>
            <a:pPr marL="457200" lvl="0" indent="-431800" rtl="0">
              <a:buClr>
                <a:schemeClr val="dk2"/>
              </a:buClr>
              <a:buSzPct val="166666"/>
              <a:buFont typeface="Arial"/>
              <a:buChar char="•"/>
            </a:pPr>
            <a:r>
              <a:rPr lang="en"/>
              <a:t>Outline your options if your supervisory appraiser is no longer able to serve as a supervisory appraiser</a:t>
            </a:r>
          </a:p>
        </p:txBody>
      </p:sp>
      <p:sp>
        <p:nvSpPr>
          <p:cNvPr id="641" name="Shape 64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indent="0">
              <a:buNone/>
            </a:pPr>
            <a:r>
              <a:rPr lang="en" dirty="0"/>
              <a:t>
The Importance of Selecting Your Supervisory Appraiser:</a:t>
            </a:r>
          </a:p>
        </p:txBody>
      </p:sp>
    </p:spTree>
  </p:cSld>
  <p:clrMapOvr>
    <a:masterClrMapping/>
  </p:clrMapOvr>
  <p:transition spd="slow">
    <p:cut/>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Shape 646"/>
          <p:cNvSpPr txBox="1">
            <a:spLocks noGrp="1"/>
          </p:cNvSpPr>
          <p:nvPr>
            <p:ph type="body" idx="1"/>
          </p:nvPr>
        </p:nvSpPr>
        <p:spPr>
          <a:xfrm>
            <a:off x="228600" y="1248642"/>
            <a:ext cx="8686800" cy="1213199"/>
          </a:xfrm>
          <a:prstGeom prst="rect">
            <a:avLst/>
          </a:prstGeom>
        </p:spPr>
        <p:txBody>
          <a:bodyPr lIns="91425" tIns="91425" rIns="91425" bIns="91425" anchor="t" anchorCtr="0">
            <a:noAutofit/>
          </a:bodyPr>
          <a:lstStyle/>
          <a:p>
            <a:pPr algn="ctr">
              <a:buNone/>
            </a:pPr>
            <a:r>
              <a:rPr lang="en" sz="2400"/>
              <a:t>Search the Appraisal Subcommittee (ASC) National Registry and/or jurisdictional websites</a:t>
            </a:r>
          </a:p>
        </p:txBody>
      </p:sp>
      <p:sp>
        <p:nvSpPr>
          <p:cNvPr id="647" name="Shape 647"/>
          <p:cNvSpPr txBox="1">
            <a:spLocks noGrp="1"/>
          </p:cNvSpPr>
          <p:nvPr>
            <p:ph type="title"/>
          </p:nvPr>
        </p:nvSpPr>
        <p:spPr>
          <a:xfrm>
            <a:off x="310675" y="66537"/>
            <a:ext cx="8229600" cy="1325700"/>
          </a:xfrm>
          <a:prstGeom prst="rect">
            <a:avLst/>
          </a:prstGeom>
        </p:spPr>
        <p:txBody>
          <a:bodyPr lIns="91425" tIns="91425" rIns="91425" bIns="91425" anchor="b" anchorCtr="0">
            <a:noAutofit/>
          </a:bodyPr>
          <a:lstStyle/>
          <a:p>
            <a:pPr indent="0">
              <a:buNone/>
            </a:pPr>
            <a:r>
              <a:rPr lang="en" dirty="0"/>
              <a:t>Before Selecting a Supervisory Appraiser:</a:t>
            </a:r>
          </a:p>
        </p:txBody>
      </p:sp>
      <p:sp>
        <p:nvSpPr>
          <p:cNvPr id="648" name="Shape 648"/>
          <p:cNvSpPr/>
          <p:nvPr/>
        </p:nvSpPr>
        <p:spPr>
          <a:xfrm>
            <a:off x="1003925" y="2157050"/>
            <a:ext cx="6678925" cy="3404099"/>
          </a:xfrm>
          <a:prstGeom prst="rect">
            <a:avLst/>
          </a:prstGeom>
          <a:blipFill>
            <a:blip r:embed="rId3"/>
            <a:stretch>
              <a:fillRect/>
            </a:stretch>
          </a:blipFill>
        </p:spPr>
      </p:sp>
      <p:sp>
        <p:nvSpPr>
          <p:cNvPr id="649" name="Shape 649"/>
          <p:cNvSpPr/>
          <p:nvPr/>
        </p:nvSpPr>
        <p:spPr>
          <a:xfrm>
            <a:off x="2628887" y="4607175"/>
            <a:ext cx="1509299" cy="248999"/>
          </a:xfrm>
          <a:prstGeom prst="leftArrow">
            <a:avLst>
              <a:gd name="adj1" fmla="val 50000"/>
              <a:gd name="adj2" fmla="val 50000"/>
            </a:avLst>
          </a:prstGeom>
          <a:solidFill>
            <a:srgbClr val="FF0000"/>
          </a:solidFill>
          <a:ln w="28575"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650" name="Shape 650"/>
          <p:cNvSpPr txBox="1"/>
          <p:nvPr/>
        </p:nvSpPr>
        <p:spPr>
          <a:xfrm>
            <a:off x="4358062" y="4068825"/>
            <a:ext cx="1992900" cy="1325700"/>
          </a:xfrm>
          <a:prstGeom prst="rect">
            <a:avLst/>
          </a:prstGeom>
          <a:solidFill>
            <a:srgbClr val="F4CCCC"/>
          </a:solidFill>
          <a:ln w="28575" cap="flat">
            <a:solidFill>
              <a:srgbClr val="000000"/>
            </a:solidFill>
            <a:prstDash val="solid"/>
            <a:round/>
            <a:headEnd type="none" w="med" len="med"/>
            <a:tailEnd type="none" w="med" len="med"/>
          </a:ln>
        </p:spPr>
        <p:txBody>
          <a:bodyPr lIns="91425" tIns="91425" rIns="91425" bIns="91425" anchor="t" anchorCtr="0">
            <a:noAutofit/>
          </a:bodyPr>
          <a:lstStyle/>
          <a:p>
            <a:pPr algn="ctr">
              <a:buNone/>
            </a:pPr>
            <a:r>
              <a:rPr lang="en" sz="1800">
                <a:solidFill>
                  <a:schemeClr val="dk2"/>
                </a:solidFill>
                <a:latin typeface="Trebuchet MS"/>
                <a:ea typeface="Trebuchet MS"/>
                <a:cs typeface="Trebuchet MS"/>
                <a:sym typeface="Trebuchet MS"/>
              </a:rPr>
              <a:t>Then select "Find an Appraiser" to research his/her credentials</a:t>
            </a:r>
          </a:p>
        </p:txBody>
      </p:sp>
      <p:sp>
        <p:nvSpPr>
          <p:cNvPr id="651" name="Shape 651"/>
          <p:cNvSpPr txBox="1"/>
          <p:nvPr/>
        </p:nvSpPr>
        <p:spPr>
          <a:xfrm>
            <a:off x="915900" y="5546925"/>
            <a:ext cx="7312200" cy="1325700"/>
          </a:xfrm>
          <a:prstGeom prst="rect">
            <a:avLst/>
          </a:prstGeom>
          <a:noFill/>
        </p:spPr>
        <p:txBody>
          <a:bodyPr lIns="91425" tIns="91425" rIns="91425" bIns="91425" anchor="ctr" anchorCtr="0">
            <a:noAutofit/>
          </a:bodyPr>
          <a:lstStyle/>
          <a:p>
            <a:pPr algn="ctr">
              <a:buNone/>
            </a:pPr>
            <a:r>
              <a:rPr lang="en" sz="1900">
                <a:solidFill>
                  <a:schemeClr val="dk2"/>
                </a:solidFill>
                <a:latin typeface="Trebuchet MS"/>
                <a:ea typeface="Trebuchet MS"/>
                <a:cs typeface="Trebuchet MS"/>
                <a:sym typeface="Trebuchet MS"/>
              </a:rPr>
              <a:t>Provisional Appraisers need to have an understanding of how to determine if an appraiser is qualified and in good standing to be a Supervisory Appraiser</a:t>
            </a:r>
          </a:p>
        </p:txBody>
      </p:sp>
    </p:spTree>
  </p:cSld>
  <p:clrMapOvr>
    <a:masterClrMapping/>
  </p:clrMapOvr>
  <p:transition spd="slow">
    <p:cut/>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Shape 655"/>
        <p:cNvGrpSpPr/>
        <p:nvPr/>
      </p:nvGrpSpPr>
      <p:grpSpPr>
        <a:xfrm>
          <a:off x="0" y="0"/>
          <a:ext cx="0" cy="0"/>
          <a:chOff x="0" y="0"/>
          <a:chExt cx="0" cy="0"/>
        </a:xfrm>
      </p:grpSpPr>
      <p:sp>
        <p:nvSpPr>
          <p:cNvPr id="656" name="Shape 656"/>
          <p:cNvSpPr txBox="1">
            <a:spLocks noGrp="1"/>
          </p:cNvSpPr>
          <p:nvPr>
            <p:ph type="body" idx="1"/>
          </p:nvPr>
        </p:nvSpPr>
        <p:spPr>
          <a:xfrm>
            <a:off x="457200" y="23694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To understand it is the supervisory appraiser's responsibility to monitor the progression of the provisional's education and experience necessary to achieve the provisional's selected credential path</a:t>
            </a:r>
          </a:p>
        </p:txBody>
      </p:sp>
      <p:sp>
        <p:nvSpPr>
          <p:cNvPr id="657" name="Shape 657"/>
          <p:cNvSpPr txBox="1">
            <a:spLocks noGrp="1"/>
          </p:cNvSpPr>
          <p:nvPr>
            <p:ph type="title"/>
          </p:nvPr>
        </p:nvSpPr>
        <p:spPr>
          <a:xfrm>
            <a:off x="457200" y="479812"/>
            <a:ext cx="8229600" cy="1325700"/>
          </a:xfrm>
          <a:prstGeom prst="rect">
            <a:avLst/>
          </a:prstGeom>
        </p:spPr>
        <p:txBody>
          <a:bodyPr lIns="91425" tIns="91425" rIns="91425" bIns="91425" anchor="b" anchorCtr="0">
            <a:noAutofit/>
          </a:bodyPr>
          <a:lstStyle/>
          <a:p>
            <a:pPr lvl="0" indent="0" rtl="0">
              <a:buNone/>
            </a:pPr>
            <a:r>
              <a:rPr lang="en" dirty="0"/>
              <a:t>Provisional Appraiser Expectations and Responsibilities </a:t>
            </a:r>
          </a:p>
        </p:txBody>
      </p:sp>
    </p:spTree>
  </p:cSld>
  <p:clrMapOvr>
    <a:masterClrMapping/>
  </p:clrMapOvr>
  <p:transition spd="slow">
    <p:cut/>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Shape 661"/>
        <p:cNvGrpSpPr/>
        <p:nvPr/>
      </p:nvGrpSpPr>
      <p:grpSpPr>
        <a:xfrm>
          <a:off x="0" y="0"/>
          <a:ext cx="0" cy="0"/>
          <a:chOff x="0" y="0"/>
          <a:chExt cx="0" cy="0"/>
        </a:xfrm>
      </p:grpSpPr>
      <p:sp>
        <p:nvSpPr>
          <p:cNvPr id="662" name="Shape 662"/>
          <p:cNvSpPr txBox="1">
            <a:spLocks noGrp="1"/>
          </p:cNvSpPr>
          <p:nvPr>
            <p:ph type="body" idx="1"/>
          </p:nvPr>
        </p:nvSpPr>
        <p:spPr>
          <a:xfrm>
            <a:off x="457200" y="2171897"/>
            <a:ext cx="8229600" cy="37043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To understand it is the supervisory appraiser's responsibility to provide assignments and duties that ensure the provisional is developing an understanding and progression of knowledge and experience of all applicable valuation methodologies and approaches to value</a:t>
            </a:r>
          </a:p>
          <a:p>
            <a:endParaRPr lang="en"/>
          </a:p>
        </p:txBody>
      </p:sp>
      <p:sp>
        <p:nvSpPr>
          <p:cNvPr id="663" name="Shape 663"/>
          <p:cNvSpPr txBox="1">
            <a:spLocks noGrp="1"/>
          </p:cNvSpPr>
          <p:nvPr>
            <p:ph type="title"/>
          </p:nvPr>
        </p:nvSpPr>
        <p:spPr>
          <a:xfrm>
            <a:off x="457200" y="479812"/>
            <a:ext cx="8229600" cy="1325700"/>
          </a:xfrm>
          <a:prstGeom prst="rect">
            <a:avLst/>
          </a:prstGeom>
        </p:spPr>
        <p:txBody>
          <a:bodyPr lIns="91425" tIns="91425" rIns="91425" bIns="91425" anchor="b" anchorCtr="0">
            <a:noAutofit/>
          </a:bodyPr>
          <a:lstStyle/>
          <a:p>
            <a:pPr lvl="0" indent="0" rtl="0">
              <a:buNone/>
            </a:pPr>
            <a:r>
              <a:rPr lang="en" dirty="0"/>
              <a:t>Provisional Appraiser Expectations and Responsibilities </a:t>
            </a:r>
          </a:p>
        </p:txBody>
      </p:sp>
    </p:spTree>
  </p:cSld>
  <p:clrMapOvr>
    <a:masterClrMapping/>
  </p:clrMapOvr>
  <p:transition spd="slow">
    <p:cut/>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Shape 668"/>
          <p:cNvSpPr txBox="1">
            <a:spLocks noGrp="1"/>
          </p:cNvSpPr>
          <p:nvPr>
            <p:ph type="body" idx="1"/>
          </p:nvPr>
        </p:nvSpPr>
        <p:spPr>
          <a:xfrm>
            <a:off x="457200" y="2201197"/>
            <a:ext cx="8229600" cy="3645899"/>
          </a:xfrm>
          <a:prstGeom prst="rect">
            <a:avLst/>
          </a:prstGeom>
        </p:spPr>
        <p:txBody>
          <a:bodyPr lIns="91425" tIns="91425" rIns="91425" bIns="91425" anchor="t" anchorCtr="0">
            <a:noAutofit/>
          </a:bodyPr>
          <a:lstStyle/>
          <a:p>
            <a:pPr marL="457200" lvl="0" indent="-431800">
              <a:buClr>
                <a:schemeClr val="dk2"/>
              </a:buClr>
              <a:buSzPct val="166666"/>
              <a:buFont typeface="Arial"/>
              <a:buChar char="•"/>
            </a:pPr>
            <a:r>
              <a:rPr lang="en"/>
              <a:t>To understand the responsibilities of both the Provisional Appraiser and the Supervisory Appraiser in properly documenting all appropriate Provisional Appraiser's experience logs</a:t>
            </a:r>
          </a:p>
        </p:txBody>
      </p:sp>
      <p:sp>
        <p:nvSpPr>
          <p:cNvPr id="669" name="Shape 669"/>
          <p:cNvSpPr txBox="1">
            <a:spLocks noGrp="1"/>
          </p:cNvSpPr>
          <p:nvPr>
            <p:ph type="title"/>
          </p:nvPr>
        </p:nvSpPr>
        <p:spPr>
          <a:xfrm>
            <a:off x="457200" y="479812"/>
            <a:ext cx="8229600" cy="1325700"/>
          </a:xfrm>
          <a:prstGeom prst="rect">
            <a:avLst/>
          </a:prstGeom>
        </p:spPr>
        <p:txBody>
          <a:bodyPr lIns="91425" tIns="91425" rIns="91425" bIns="91425" anchor="b" anchorCtr="0">
            <a:noAutofit/>
          </a:bodyPr>
          <a:lstStyle/>
          <a:p>
            <a:pPr lvl="0" indent="0" rtl="0">
              <a:buNone/>
            </a:pPr>
            <a:r>
              <a:rPr lang="en" dirty="0"/>
              <a:t>Provisional Appraiser Expectations and Responsibilities </a:t>
            </a:r>
          </a:p>
        </p:txBody>
      </p:sp>
    </p:spTree>
  </p:cSld>
  <p:clrMapOvr>
    <a:masterClrMapping/>
  </p:clrMapOvr>
  <p:transition spd="slow">
    <p:cut/>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Shape 673"/>
        <p:cNvGrpSpPr/>
        <p:nvPr/>
      </p:nvGrpSpPr>
      <p:grpSpPr>
        <a:xfrm>
          <a:off x="0" y="0"/>
          <a:ext cx="0" cy="0"/>
          <a:chOff x="0" y="0"/>
          <a:chExt cx="0" cy="0"/>
        </a:xfrm>
      </p:grpSpPr>
      <p:sp>
        <p:nvSpPr>
          <p:cNvPr id="674" name="Shape 674"/>
          <p:cNvSpPr txBox="1">
            <a:spLocks noGrp="1"/>
          </p:cNvSpPr>
          <p:nvPr>
            <p:ph type="body" idx="1"/>
          </p:nvPr>
        </p:nvSpPr>
        <p:spPr>
          <a:xfrm>
            <a:off x="391199" y="1371600"/>
            <a:ext cx="8534399" cy="1464000"/>
          </a:xfrm>
          <a:prstGeom prst="rect">
            <a:avLst/>
          </a:prstGeom>
        </p:spPr>
        <p:txBody>
          <a:bodyPr lIns="91425" tIns="91425" rIns="91425" bIns="91425" anchor="t" anchorCtr="0">
            <a:noAutofit/>
          </a:bodyPr>
          <a:lstStyle/>
          <a:p>
            <a:pPr lvl="0" algn="ctr" rtl="0">
              <a:buNone/>
            </a:pPr>
            <a:r>
              <a:rPr lang="en" sz="2500" dirty="0"/>
              <a:t>L</a:t>
            </a:r>
            <a:r>
              <a:rPr lang="en" sz="2500" dirty="0" smtClean="0"/>
              <a:t>ogs </a:t>
            </a:r>
            <a:r>
              <a:rPr lang="en" sz="2500" dirty="0"/>
              <a:t>can be found on </a:t>
            </a:r>
            <a:r>
              <a:rPr lang="en" sz="2500" dirty="0" smtClean="0"/>
              <a:t>the appraiser </a:t>
            </a:r>
            <a:r>
              <a:rPr lang="en" sz="2500" dirty="0"/>
              <a:t>application at:</a:t>
            </a:r>
          </a:p>
          <a:p>
            <a:pPr algn="ctr">
              <a:buNone/>
            </a:pPr>
            <a:r>
              <a:rPr lang="en" sz="2500" dirty="0"/>
              <a:t>http://www.ct.gov/dcp/cwp/view.asp?a=1622&amp;q=500968</a:t>
            </a:r>
          </a:p>
        </p:txBody>
      </p:sp>
      <p:sp>
        <p:nvSpPr>
          <p:cNvPr id="675" name="Shape 675"/>
          <p:cNvSpPr txBox="1">
            <a:spLocks noGrp="1"/>
          </p:cNvSpPr>
          <p:nvPr>
            <p:ph type="title"/>
          </p:nvPr>
        </p:nvSpPr>
        <p:spPr>
          <a:xfrm>
            <a:off x="199870" y="284701"/>
            <a:ext cx="8696700" cy="1010699"/>
          </a:xfrm>
          <a:prstGeom prst="rect">
            <a:avLst/>
          </a:prstGeom>
        </p:spPr>
        <p:txBody>
          <a:bodyPr lIns="91425" tIns="91425" rIns="91425" bIns="91425" anchor="b" anchorCtr="0">
            <a:noAutofit/>
          </a:bodyPr>
          <a:lstStyle/>
          <a:p>
            <a:pPr lvl="0" algn="ctr" rtl="0">
              <a:buNone/>
            </a:pPr>
            <a:r>
              <a:rPr lang="en" sz="3500" dirty="0"/>
              <a:t>Example of a Provisional </a:t>
            </a:r>
            <a:r>
              <a:rPr lang="en" sz="3500" dirty="0" smtClean="0"/>
              <a:t/>
            </a:r>
            <a:br>
              <a:rPr lang="en" sz="3500" dirty="0" smtClean="0"/>
            </a:br>
            <a:r>
              <a:rPr lang="en" sz="3500" dirty="0" smtClean="0"/>
              <a:t>Experience </a:t>
            </a:r>
            <a:r>
              <a:rPr lang="en" sz="3500" dirty="0"/>
              <a:t>Log</a:t>
            </a:r>
          </a:p>
        </p:txBody>
      </p:sp>
      <p:sp>
        <p:nvSpPr>
          <p:cNvPr id="676" name="Shape 676"/>
          <p:cNvSpPr/>
          <p:nvPr/>
        </p:nvSpPr>
        <p:spPr>
          <a:xfrm>
            <a:off x="391200" y="2579187"/>
            <a:ext cx="8534399" cy="3884725"/>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Shape 681"/>
          <p:cNvSpPr txBox="1">
            <a:spLocks noGrp="1"/>
          </p:cNvSpPr>
          <p:nvPr>
            <p:ph type="title"/>
          </p:nvPr>
        </p:nvSpPr>
        <p:spPr>
          <a:xfrm>
            <a:off x="457200" y="223371"/>
            <a:ext cx="8229600" cy="951899"/>
          </a:xfrm>
          <a:prstGeom prst="rect">
            <a:avLst/>
          </a:prstGeom>
        </p:spPr>
        <p:txBody>
          <a:bodyPr lIns="91425" tIns="91425" rIns="91425" bIns="91425" anchor="b" anchorCtr="0">
            <a:noAutofit/>
          </a:bodyPr>
          <a:lstStyle/>
          <a:p>
            <a:pPr lvl="0" algn="ctr" rtl="0">
              <a:buNone/>
            </a:pPr>
            <a:r>
              <a:rPr lang="en" sz="3500"/>
              <a:t>Example of a Completed Log</a:t>
            </a:r>
          </a:p>
        </p:txBody>
      </p:sp>
      <p:sp>
        <p:nvSpPr>
          <p:cNvPr id="682" name="Shape 682"/>
          <p:cNvSpPr/>
          <p:nvPr/>
        </p:nvSpPr>
        <p:spPr>
          <a:xfrm>
            <a:off x="194399" y="2440400"/>
            <a:ext cx="8755199" cy="4113249"/>
          </a:xfrm>
          <a:prstGeom prst="rect">
            <a:avLst/>
          </a:prstGeom>
          <a:blipFill>
            <a:blip r:embed="rId3"/>
            <a:stretch>
              <a:fillRect/>
            </a:stretch>
          </a:blipFill>
        </p:spPr>
      </p:sp>
      <p:sp>
        <p:nvSpPr>
          <p:cNvPr id="683" name="Shape 683"/>
          <p:cNvSpPr txBox="1">
            <a:spLocks noGrp="1"/>
          </p:cNvSpPr>
          <p:nvPr>
            <p:ph type="body" idx="1"/>
          </p:nvPr>
        </p:nvSpPr>
        <p:spPr>
          <a:xfrm>
            <a:off x="357002" y="1279200"/>
            <a:ext cx="8558398" cy="1464000"/>
          </a:xfrm>
          <a:prstGeom prst="rect">
            <a:avLst/>
          </a:prstGeom>
        </p:spPr>
        <p:txBody>
          <a:bodyPr lIns="91425" tIns="91425" rIns="91425" bIns="91425" anchor="t" anchorCtr="0">
            <a:noAutofit/>
          </a:bodyPr>
          <a:lstStyle/>
          <a:p>
            <a:pPr lvl="0" algn="ctr">
              <a:buNone/>
            </a:pPr>
            <a:r>
              <a:rPr lang="en" sz="2500" dirty="0"/>
              <a:t>Logs can be found on the appraiser application at:</a:t>
            </a:r>
          </a:p>
          <a:p>
            <a:pPr algn="ctr">
              <a:buNone/>
            </a:pPr>
            <a:r>
              <a:rPr lang="en" sz="2500" dirty="0"/>
              <a:t>http://www.ct.gov/dcp/cwp/view.asp?a=1622&amp;q=500968</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body" idx="1"/>
          </p:nvPr>
        </p:nvSpPr>
        <p:spPr>
          <a:xfrm>
            <a:off x="565325" y="1693015"/>
            <a:ext cx="8229600" cy="4840199"/>
          </a:xfrm>
          <a:prstGeom prst="rect">
            <a:avLst/>
          </a:prstGeom>
        </p:spPr>
        <p:txBody>
          <a:bodyPr lIns="91425" tIns="91425" rIns="91425" bIns="91425" anchor="t" anchorCtr="0">
            <a:noAutofit/>
          </a:bodyPr>
          <a:lstStyle/>
          <a:p>
            <a:pPr marL="457200" lvl="0" indent="-431800" rtl="0">
              <a:lnSpc>
                <a:spcPct val="115000"/>
              </a:lnSpc>
              <a:spcBef>
                <a:spcPts val="700"/>
              </a:spcBef>
              <a:buClr>
                <a:schemeClr val="dk2"/>
              </a:buClr>
              <a:buSzPct val="177777"/>
              <a:buFont typeface="Arial"/>
              <a:buChar char="•"/>
            </a:pPr>
            <a:r>
              <a:rPr lang="en" sz="3000"/>
              <a:t>Focus is Supervisory Role over State Boards and Appraisers</a:t>
            </a:r>
          </a:p>
          <a:p>
            <a:pPr marL="457200" lvl="0" indent="-431800" rtl="0">
              <a:lnSpc>
                <a:spcPct val="115000"/>
              </a:lnSpc>
              <a:spcBef>
                <a:spcPts val="700"/>
              </a:spcBef>
              <a:buClr>
                <a:schemeClr val="dk2"/>
              </a:buClr>
              <a:buSzPct val="177777"/>
              <a:buFont typeface="Arial"/>
              <a:buChar char="•"/>
            </a:pPr>
            <a:r>
              <a:rPr lang="en" sz="3000"/>
              <a:t>Duty to ensure that the Government has sufficient controls over appraisal activity to protect it (the GOVERNMENT) from loss</a:t>
            </a:r>
          </a:p>
          <a:p>
            <a:endParaRPr lang="en" sz="3000"/>
          </a:p>
        </p:txBody>
      </p:sp>
      <p:sp>
        <p:nvSpPr>
          <p:cNvPr id="95" name="Shape 9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sz="4200">
                <a:solidFill>
                  <a:schemeClr val="dk2"/>
                </a:solidFill>
              </a:rPr>
              <a:t>Appraisal Subcommittee (ASC)</a:t>
            </a:r>
          </a:p>
        </p:txBody>
      </p:sp>
    </p:spTree>
  </p:cSld>
  <p:clrMapOvr>
    <a:masterClrMapping/>
  </p:clrMapOvr>
  <p:transition spd="slow">
    <p:cut/>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Shape 688"/>
          <p:cNvSpPr txBox="1">
            <a:spLocks noGrp="1"/>
          </p:cNvSpPr>
          <p:nvPr>
            <p:ph type="body" idx="1"/>
          </p:nvPr>
        </p:nvSpPr>
        <p:spPr>
          <a:xfrm>
            <a:off x="457200" y="2017800"/>
            <a:ext cx="8229600" cy="4122299"/>
          </a:xfrm>
          <a:prstGeom prst="rect">
            <a:avLst/>
          </a:prstGeom>
        </p:spPr>
        <p:txBody>
          <a:bodyPr lIns="91425" tIns="91425" rIns="91425" bIns="91425" anchor="t" anchorCtr="0">
            <a:noAutofit/>
          </a:bodyPr>
          <a:lstStyle/>
          <a:p>
            <a:pPr marL="457200" lvl="0" indent="-431800">
              <a:buClr>
                <a:schemeClr val="dk2"/>
              </a:buClr>
              <a:buSzPct val="166666"/>
              <a:buFont typeface="Arial"/>
              <a:buChar char="•"/>
            </a:pPr>
            <a:r>
              <a:rPr lang="en"/>
              <a:t>To understand that the Supervisory Appraiser must accompany the provisional on ALL inspections </a:t>
            </a:r>
            <a:r>
              <a:rPr lang="en" b="1" u="sng"/>
              <a:t>until</a:t>
            </a:r>
            <a:r>
              <a:rPr lang="en"/>
              <a:t> he or she is </a:t>
            </a:r>
            <a:r>
              <a:rPr lang="en" b="1"/>
              <a:t>COMPETENT</a:t>
            </a:r>
            <a:r>
              <a:rPr lang="en"/>
              <a:t> to conduct inspections independently, and has met all requirements pertaining to property inspection established by the credentialing jurisdiction </a:t>
            </a:r>
          </a:p>
        </p:txBody>
      </p:sp>
      <p:sp>
        <p:nvSpPr>
          <p:cNvPr id="689" name="Shape 689"/>
          <p:cNvSpPr txBox="1">
            <a:spLocks noGrp="1"/>
          </p:cNvSpPr>
          <p:nvPr>
            <p:ph type="title"/>
          </p:nvPr>
        </p:nvSpPr>
        <p:spPr>
          <a:xfrm>
            <a:off x="457200" y="479812"/>
            <a:ext cx="8229600" cy="1325700"/>
          </a:xfrm>
          <a:prstGeom prst="rect">
            <a:avLst/>
          </a:prstGeom>
        </p:spPr>
        <p:txBody>
          <a:bodyPr lIns="91425" tIns="91425" rIns="91425" bIns="91425" anchor="b" anchorCtr="0">
            <a:noAutofit/>
          </a:bodyPr>
          <a:lstStyle/>
          <a:p>
            <a:pPr lvl="0" indent="0" rtl="0">
              <a:buNone/>
            </a:pPr>
            <a:r>
              <a:rPr lang="en" dirty="0"/>
              <a:t>Provisional Appraiser Expectations and Responsibilities </a:t>
            </a:r>
          </a:p>
        </p:txBody>
      </p:sp>
    </p:spTree>
  </p:cSld>
  <p:clrMapOvr>
    <a:masterClrMapping/>
  </p:clrMapOvr>
  <p:transition spd="slow">
    <p:cut/>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Shape 694"/>
          <p:cNvSpPr txBox="1">
            <a:spLocks noGrp="1"/>
          </p:cNvSpPr>
          <p:nvPr>
            <p:ph type="body" idx="1"/>
          </p:nvPr>
        </p:nvSpPr>
        <p:spPr>
          <a:xfrm>
            <a:off x="457200" y="1875240"/>
            <a:ext cx="8229600" cy="4840199"/>
          </a:xfrm>
          <a:prstGeom prst="rect">
            <a:avLst/>
          </a:prstGeom>
        </p:spPr>
        <p:txBody>
          <a:bodyPr lIns="91425" tIns="91425" rIns="91425" bIns="91425" anchor="t" anchorCtr="0">
            <a:noAutofit/>
          </a:bodyPr>
          <a:lstStyle/>
          <a:p>
            <a:pPr marL="457200" lvl="0" indent="-406400" rtl="0">
              <a:lnSpc>
                <a:spcPct val="115000"/>
              </a:lnSpc>
              <a:buClr>
                <a:schemeClr val="dk2"/>
              </a:buClr>
              <a:buSzPct val="166666"/>
              <a:buFont typeface="Arial"/>
              <a:buChar char="•"/>
            </a:pPr>
            <a:r>
              <a:rPr lang="en" sz="2800" dirty="0"/>
              <a:t>All qualifying education must be completed within the five (5) year period prior to the date of submission of an application for a Provisional Appraiser credential</a:t>
            </a:r>
          </a:p>
          <a:p>
            <a:pPr marL="457200" lvl="0" indent="-406400" rtl="0">
              <a:lnSpc>
                <a:spcPct val="115000"/>
              </a:lnSpc>
              <a:buClr>
                <a:schemeClr val="dk2"/>
              </a:buClr>
              <a:buSzPct val="166666"/>
              <a:buFont typeface="Arial"/>
              <a:buChar char="•"/>
            </a:pPr>
            <a:r>
              <a:rPr lang="en" sz="2800" dirty="0"/>
              <a:t>A Provisional Appraiser is permitted to have more than one Supervisory Appraiser</a:t>
            </a:r>
          </a:p>
          <a:p>
            <a:pPr marL="457200" lvl="0" indent="-406400">
              <a:lnSpc>
                <a:spcPct val="115000"/>
              </a:lnSpc>
              <a:buClr>
                <a:schemeClr val="dk2"/>
              </a:buClr>
              <a:buSzPct val="166666"/>
              <a:buFont typeface="Arial"/>
              <a:buChar char="•"/>
            </a:pPr>
            <a:r>
              <a:rPr lang="en" sz="2800" dirty="0"/>
              <a:t>15 hour USPAP course only valid for six (6) years prior to upgrading to certified appraiser</a:t>
            </a:r>
          </a:p>
        </p:txBody>
      </p:sp>
      <p:sp>
        <p:nvSpPr>
          <p:cNvPr id="695" name="Shape 695"/>
          <p:cNvSpPr txBox="1">
            <a:spLocks noGrp="1"/>
          </p:cNvSpPr>
          <p:nvPr>
            <p:ph type="title"/>
          </p:nvPr>
        </p:nvSpPr>
        <p:spPr>
          <a:xfrm>
            <a:off x="457200" y="429112"/>
            <a:ext cx="8229600" cy="1325700"/>
          </a:xfrm>
          <a:prstGeom prst="rect">
            <a:avLst/>
          </a:prstGeom>
        </p:spPr>
        <p:txBody>
          <a:bodyPr lIns="91425" tIns="91425" rIns="91425" bIns="91425" anchor="b" anchorCtr="0">
            <a:noAutofit/>
          </a:bodyPr>
          <a:lstStyle/>
          <a:p>
            <a:pPr indent="0">
              <a:buNone/>
            </a:pPr>
            <a:r>
              <a:rPr lang="en" dirty="0"/>
              <a:t>Changes in Provisional Appraiser Requirements</a:t>
            </a:r>
          </a:p>
        </p:txBody>
      </p:sp>
    </p:spTree>
  </p:cSld>
  <p:clrMapOvr>
    <a:masterClrMapping/>
  </p:clrMapOvr>
  <p:transition spd="slow">
    <p:cut/>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Shape 699"/>
        <p:cNvGrpSpPr/>
        <p:nvPr/>
      </p:nvGrpSpPr>
      <p:grpSpPr>
        <a:xfrm>
          <a:off x="0" y="0"/>
          <a:ext cx="0" cy="0"/>
          <a:chOff x="0" y="0"/>
          <a:chExt cx="0" cy="0"/>
        </a:xfrm>
      </p:grpSpPr>
      <p:sp>
        <p:nvSpPr>
          <p:cNvPr id="700" name="Shape 700"/>
          <p:cNvSpPr txBox="1">
            <a:spLocks noGrp="1"/>
          </p:cNvSpPr>
          <p:nvPr>
            <p:ph type="body" idx="1"/>
          </p:nvPr>
        </p:nvSpPr>
        <p:spPr>
          <a:xfrm>
            <a:off x="457200" y="1739665"/>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Create a written plan of action outlining the provisional's proposed schedule for upgrading within the 6 year period</a:t>
            </a:r>
          </a:p>
          <a:p>
            <a:pPr marL="457200" lvl="0" indent="-431800" rtl="0">
              <a:lnSpc>
                <a:spcPct val="115000"/>
              </a:lnSpc>
              <a:buClr>
                <a:schemeClr val="dk2"/>
              </a:buClr>
              <a:buSzPct val="166666"/>
              <a:buFont typeface="Arial"/>
              <a:buChar char="•"/>
            </a:pPr>
            <a:r>
              <a:rPr lang="en"/>
              <a:t>Responsibility to ensure the appraisal experience log for the Provisional Appraiser is accurate, current, and complies with the requirements of the State of CT</a:t>
            </a:r>
          </a:p>
          <a:p>
            <a:endParaRPr lang="en"/>
          </a:p>
        </p:txBody>
      </p:sp>
      <p:sp>
        <p:nvSpPr>
          <p:cNvPr id="701" name="Shape 701"/>
          <p:cNvSpPr txBox="1">
            <a:spLocks noGrp="1"/>
          </p:cNvSpPr>
          <p:nvPr>
            <p:ph type="title"/>
          </p:nvPr>
        </p:nvSpPr>
        <p:spPr>
          <a:xfrm>
            <a:off x="221700" y="367775"/>
            <a:ext cx="8700599" cy="1371900"/>
          </a:xfrm>
          <a:prstGeom prst="rect">
            <a:avLst/>
          </a:prstGeom>
        </p:spPr>
        <p:txBody>
          <a:bodyPr lIns="91425" tIns="91425" rIns="91425" bIns="91425" anchor="b" anchorCtr="0">
            <a:noAutofit/>
          </a:bodyPr>
          <a:lstStyle/>
          <a:p>
            <a:pPr lvl="0" indent="0" rtl="0">
              <a:buNone/>
            </a:pPr>
            <a:r>
              <a:rPr lang="en" sz="3800" dirty="0"/>
              <a:t>Shared Requirements for Supervisory and Provisional Appraisers</a:t>
            </a:r>
          </a:p>
        </p:txBody>
      </p:sp>
    </p:spTree>
  </p:cSld>
  <p:clrMapOvr>
    <a:masterClrMapping/>
  </p:clrMapOvr>
  <p:transition spd="slow">
    <p:cut/>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Shape 706"/>
          <p:cNvSpPr txBox="1">
            <a:spLocks noGrp="1"/>
          </p:cNvSpPr>
          <p:nvPr>
            <p:ph type="body" idx="1"/>
          </p:nvPr>
        </p:nvSpPr>
        <p:spPr>
          <a:xfrm>
            <a:off x="457200" y="1952465"/>
            <a:ext cx="8229600" cy="4840199"/>
          </a:xfrm>
          <a:prstGeom prst="rect">
            <a:avLst/>
          </a:prstGeom>
        </p:spPr>
        <p:txBody>
          <a:bodyPr lIns="91425" tIns="91425" rIns="91425" bIns="91425" anchor="t" anchorCtr="0">
            <a:noAutofit/>
          </a:bodyPr>
          <a:lstStyle/>
          <a:p>
            <a:pPr marL="457200" lvl="0" indent="-431800">
              <a:lnSpc>
                <a:spcPct val="115000"/>
              </a:lnSpc>
              <a:buClr>
                <a:schemeClr val="dk2"/>
              </a:buClr>
              <a:buSzPct val="166666"/>
              <a:buFont typeface="Arial"/>
              <a:buChar char="•"/>
            </a:pPr>
            <a:r>
              <a:rPr lang="en"/>
              <a:t>Complete a course that, at a minimum, complies with the specifications for course content established by the AQB. The course will be oriented toward the requirements/responsibilities of Supervisory Appraisers and Provisional Appraisers.</a:t>
            </a:r>
          </a:p>
        </p:txBody>
      </p:sp>
      <p:sp>
        <p:nvSpPr>
          <p:cNvPr id="707" name="Shape 707"/>
          <p:cNvSpPr txBox="1">
            <a:spLocks noGrp="1"/>
          </p:cNvSpPr>
          <p:nvPr>
            <p:ph type="title"/>
          </p:nvPr>
        </p:nvSpPr>
        <p:spPr>
          <a:xfrm>
            <a:off x="221700" y="367775"/>
            <a:ext cx="8700599" cy="1371900"/>
          </a:xfrm>
          <a:prstGeom prst="rect">
            <a:avLst/>
          </a:prstGeom>
        </p:spPr>
        <p:txBody>
          <a:bodyPr lIns="91425" tIns="91425" rIns="91425" bIns="91425" anchor="b" anchorCtr="0">
            <a:noAutofit/>
          </a:bodyPr>
          <a:lstStyle/>
          <a:p>
            <a:pPr lvl="0" indent="0" rtl="0">
              <a:buNone/>
            </a:pPr>
            <a:r>
              <a:rPr lang="en" sz="3800" dirty="0"/>
              <a:t>Shared Requirements for Supervisory and Provisional Appraisers</a:t>
            </a:r>
          </a:p>
        </p:txBody>
      </p:sp>
    </p:spTree>
  </p:cSld>
  <p:clrMapOvr>
    <a:masterClrMapping/>
  </p:clrMapOvr>
  <p:transition spd="slow">
    <p:cut/>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Shape 712"/>
          <p:cNvSpPr txBox="1">
            <a:spLocks noGrp="1"/>
          </p:cNvSpPr>
          <p:nvPr>
            <p:ph type="body" idx="1"/>
          </p:nvPr>
        </p:nvSpPr>
        <p:spPr>
          <a:xfrm>
            <a:off x="457200" y="201779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The course must be completed by the Provisional Appraiser prior to obtaining a Provisional Appraiser credential, and completed by the Supervisory Appraiser prior to supervising a Provisional Appraiser</a:t>
            </a:r>
          </a:p>
        </p:txBody>
      </p:sp>
      <p:sp>
        <p:nvSpPr>
          <p:cNvPr id="713" name="Shape 713"/>
          <p:cNvSpPr txBox="1">
            <a:spLocks noGrp="1"/>
          </p:cNvSpPr>
          <p:nvPr>
            <p:ph type="title"/>
          </p:nvPr>
        </p:nvSpPr>
        <p:spPr>
          <a:xfrm>
            <a:off x="221700" y="367775"/>
            <a:ext cx="8700599" cy="1371900"/>
          </a:xfrm>
          <a:prstGeom prst="rect">
            <a:avLst/>
          </a:prstGeom>
        </p:spPr>
        <p:txBody>
          <a:bodyPr lIns="91425" tIns="91425" rIns="91425" bIns="91425" anchor="b" anchorCtr="0">
            <a:noAutofit/>
          </a:bodyPr>
          <a:lstStyle/>
          <a:p>
            <a:pPr lvl="0" indent="0" rtl="0">
              <a:buNone/>
            </a:pPr>
            <a:r>
              <a:rPr lang="en" sz="3800" dirty="0"/>
              <a:t>Shared Requirements for Supervisory and Provisional Appraisers</a:t>
            </a:r>
          </a:p>
        </p:txBody>
      </p:sp>
    </p:spTree>
  </p:cSld>
  <p:clrMapOvr>
    <a:masterClrMapping/>
  </p:clrMapOvr>
  <p:transition spd="slow">
    <p:cut/>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Shape 717"/>
        <p:cNvGrpSpPr/>
        <p:nvPr/>
      </p:nvGrpSpPr>
      <p:grpSpPr>
        <a:xfrm>
          <a:off x="0" y="0"/>
          <a:ext cx="0" cy="0"/>
          <a:chOff x="0" y="0"/>
          <a:chExt cx="0" cy="0"/>
        </a:xfrm>
      </p:grpSpPr>
      <p:sp>
        <p:nvSpPr>
          <p:cNvPr id="718" name="Shape 718"/>
          <p:cNvSpPr txBox="1">
            <a:spLocks noGrp="1"/>
          </p:cNvSpPr>
          <p:nvPr>
            <p:ph type="body" idx="1"/>
          </p:nvPr>
        </p:nvSpPr>
        <p:spPr>
          <a:xfrm>
            <a:off x="750675" y="201779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Provide Supervisory Appraisers and Provisional Appraisers with a summary of the state's requirements that may exceed those of the AQB Criteria</a:t>
            </a:r>
          </a:p>
        </p:txBody>
      </p:sp>
      <p:sp>
        <p:nvSpPr>
          <p:cNvPr id="719" name="Shape 719"/>
          <p:cNvSpPr txBox="1">
            <a:spLocks noGrp="1"/>
          </p:cNvSpPr>
          <p:nvPr>
            <p:ph type="title"/>
          </p:nvPr>
        </p:nvSpPr>
        <p:spPr>
          <a:xfrm>
            <a:off x="457200" y="475437"/>
            <a:ext cx="8229600" cy="1325700"/>
          </a:xfrm>
          <a:prstGeom prst="rect">
            <a:avLst/>
          </a:prstGeom>
        </p:spPr>
        <p:txBody>
          <a:bodyPr lIns="91425" tIns="91425" rIns="91425" bIns="91425" anchor="b" anchorCtr="0">
            <a:noAutofit/>
          </a:bodyPr>
          <a:lstStyle/>
          <a:p>
            <a:pPr lvl="0" indent="0" rtl="0">
              <a:buNone/>
              <a:tabLst>
                <a:tab pos="290513" algn="l"/>
              </a:tabLst>
            </a:pPr>
            <a:r>
              <a:rPr lang="en" sz="3000" dirty="0"/>
              <a:t>
</a:t>
            </a:r>
            <a:r>
              <a:rPr lang="en" dirty="0"/>
              <a:t>State of CT Expectations and Responsibilities </a:t>
            </a:r>
          </a:p>
        </p:txBody>
      </p:sp>
    </p:spTree>
  </p:cSld>
  <p:clrMapOvr>
    <a:masterClrMapping/>
  </p:clrMapOvr>
  <p:transition spd="slow">
    <p:cut/>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447800"/>
            <a:ext cx="8229600" cy="4840199"/>
          </a:xfrm>
        </p:spPr>
        <p:txBody>
          <a:bodyPr/>
          <a:lstStyle/>
          <a:p>
            <a:pPr marL="25400" indent="0">
              <a:buSzPct val="177777"/>
              <a:buNone/>
            </a:pPr>
            <a:r>
              <a:rPr lang="en-US" sz="2400" dirty="0" smtClean="0"/>
              <a:t>Statutes and Regulations: </a:t>
            </a:r>
          </a:p>
          <a:p>
            <a:pPr marL="368300" lvl="1" indent="-342900">
              <a:spcBef>
                <a:spcPts val="0"/>
              </a:spcBef>
              <a:buSzPct val="177777"/>
              <a:buFont typeface="Arial"/>
              <a:buChar char="•"/>
            </a:pPr>
            <a:r>
              <a:rPr lang="en" sz="2400" dirty="0" smtClean="0">
                <a:solidFill>
                  <a:schemeClr val="hlink"/>
                </a:solidFill>
                <a:hlinkClick r:id="rId2"/>
              </a:rPr>
              <a:t>http</a:t>
            </a:r>
            <a:r>
              <a:rPr lang="en" sz="2400" dirty="0">
                <a:solidFill>
                  <a:schemeClr val="hlink"/>
                </a:solidFill>
                <a:hlinkClick r:id="rId2"/>
              </a:rPr>
              <a:t>://</a:t>
            </a:r>
            <a:r>
              <a:rPr lang="en" sz="2400" dirty="0" smtClean="0">
                <a:solidFill>
                  <a:schemeClr val="hlink"/>
                </a:solidFill>
                <a:hlinkClick r:id="rId2"/>
              </a:rPr>
              <a:t>www.cga.ct.gov/current/pub/chap_400g.htm</a:t>
            </a:r>
            <a:endParaRPr lang="en" sz="2400" dirty="0" smtClean="0">
              <a:solidFill>
                <a:schemeClr val="hlink"/>
              </a:solidFill>
            </a:endParaRPr>
          </a:p>
          <a:p>
            <a:pPr marL="368300" lvl="1" indent="-342900">
              <a:spcBef>
                <a:spcPts val="0"/>
              </a:spcBef>
              <a:buSzPct val="177777"/>
              <a:buFont typeface="Arial"/>
              <a:buChar char="•"/>
            </a:pPr>
            <a:r>
              <a:rPr lang="en" sz="2400" dirty="0" smtClean="0">
                <a:solidFill>
                  <a:schemeClr val="hlink"/>
                </a:solidFill>
                <a:hlinkClick r:id="rId3"/>
              </a:rPr>
              <a:t>http://</a:t>
            </a:r>
            <a:r>
              <a:rPr lang="en" sz="2400" dirty="0">
                <a:solidFill>
                  <a:schemeClr val="hlink"/>
                </a:solidFill>
                <a:hlinkClick r:id="rId3"/>
              </a:rPr>
              <a:t>www.ct.gov/dcp/lib/dcp/pdf/laws_and_regulations/regs_-_real_estate_appraisal_and_schools2012.pdf</a:t>
            </a:r>
          </a:p>
          <a:p>
            <a:pPr marL="25400" lvl="1" indent="0">
              <a:spcBef>
                <a:spcPts val="0"/>
              </a:spcBef>
              <a:buSzPct val="177777"/>
              <a:buNone/>
            </a:pPr>
            <a:endParaRPr lang="en" sz="2400" dirty="0" smtClean="0">
              <a:solidFill>
                <a:schemeClr val="hlink"/>
              </a:solidFill>
            </a:endParaRPr>
          </a:p>
          <a:p>
            <a:pPr marL="25400" lvl="1" indent="0">
              <a:spcBef>
                <a:spcPts val="0"/>
              </a:spcBef>
              <a:buSzPct val="177777"/>
              <a:buNone/>
            </a:pPr>
            <a:r>
              <a:rPr lang="en" sz="2400" dirty="0" smtClean="0">
                <a:solidFill>
                  <a:schemeClr val="hlink"/>
                </a:solidFill>
              </a:rPr>
              <a:t>Appraisal Subcommittee</a:t>
            </a:r>
          </a:p>
          <a:p>
            <a:pPr marL="368300" lvl="1" indent="-342900">
              <a:spcBef>
                <a:spcPts val="0"/>
              </a:spcBef>
              <a:buSzPct val="177777"/>
              <a:buFont typeface="Arial" pitchFamily="34" charset="0"/>
              <a:buChar char="•"/>
            </a:pPr>
            <a:r>
              <a:rPr lang="en" sz="2400" dirty="0">
                <a:hlinkClick r:id="rId4"/>
              </a:rPr>
              <a:t>https</a:t>
            </a:r>
            <a:r>
              <a:rPr lang="en" sz="2400" dirty="0" smtClean="0">
                <a:hlinkClick r:id="rId4"/>
              </a:rPr>
              <a:t>://www.asc.gov/Home.aspx</a:t>
            </a:r>
            <a:endParaRPr lang="en" sz="2400" dirty="0" smtClean="0"/>
          </a:p>
          <a:p>
            <a:pPr marL="25400" lvl="1" indent="0">
              <a:spcBef>
                <a:spcPts val="0"/>
              </a:spcBef>
              <a:buSzPct val="177777"/>
              <a:buNone/>
            </a:pPr>
            <a:endParaRPr lang="en" sz="2400" dirty="0" smtClean="0">
              <a:solidFill>
                <a:schemeClr val="hlink"/>
              </a:solidFill>
            </a:endParaRPr>
          </a:p>
          <a:p>
            <a:pPr marL="25400" lvl="1" indent="0">
              <a:spcBef>
                <a:spcPts val="0"/>
              </a:spcBef>
              <a:buSzPct val="177777"/>
              <a:buNone/>
            </a:pPr>
            <a:r>
              <a:rPr lang="en" sz="2400" dirty="0" smtClean="0">
                <a:solidFill>
                  <a:schemeClr val="hlink"/>
                </a:solidFill>
              </a:rPr>
              <a:t>The Appraisal Foundation</a:t>
            </a:r>
          </a:p>
          <a:p>
            <a:pPr marL="368300" lvl="1" indent="-342900">
              <a:spcBef>
                <a:spcPts val="0"/>
              </a:spcBef>
              <a:buSzPct val="177777"/>
              <a:buFont typeface="Arial" pitchFamily="34" charset="0"/>
              <a:buChar char="•"/>
            </a:pPr>
            <a:r>
              <a:rPr lang="en" sz="2400" dirty="0">
                <a:hlinkClick r:id="rId5"/>
              </a:rPr>
              <a:t>http://www.appraisalfoundation.org</a:t>
            </a:r>
            <a:r>
              <a:rPr lang="en" sz="2400" dirty="0" smtClean="0">
                <a:hlinkClick r:id="rId5"/>
              </a:rPr>
              <a:t>/</a:t>
            </a:r>
            <a:r>
              <a:rPr lang="en" sz="2400" dirty="0" smtClean="0"/>
              <a:t> </a:t>
            </a:r>
          </a:p>
          <a:p>
            <a:pPr marL="25400" lvl="1" indent="0">
              <a:spcBef>
                <a:spcPts val="0"/>
              </a:spcBef>
              <a:buSzPct val="177777"/>
              <a:buNone/>
            </a:pPr>
            <a:endParaRPr lang="en" sz="2400" dirty="0" smtClean="0"/>
          </a:p>
          <a:p>
            <a:pPr marL="25400" lvl="1" indent="0">
              <a:spcBef>
                <a:spcPts val="0"/>
              </a:spcBef>
              <a:buSzPct val="177777"/>
              <a:buNone/>
            </a:pPr>
            <a:r>
              <a:rPr lang="en" sz="2400" dirty="0" smtClean="0"/>
              <a:t>Consumer Protection Finance Bureau</a:t>
            </a:r>
          </a:p>
          <a:p>
            <a:pPr marL="368300" lvl="1" indent="-342900">
              <a:spcBef>
                <a:spcPts val="0"/>
              </a:spcBef>
              <a:buSzPct val="177777"/>
              <a:buFont typeface="Arial" pitchFamily="34" charset="0"/>
              <a:buChar char="•"/>
            </a:pPr>
            <a:r>
              <a:rPr lang="en" sz="2400" dirty="0">
                <a:hlinkClick r:id="rId6"/>
              </a:rPr>
              <a:t>http://www.consumerfinance.gov</a:t>
            </a:r>
            <a:r>
              <a:rPr lang="en" sz="2400" dirty="0" smtClean="0">
                <a:hlinkClick r:id="rId6"/>
              </a:rPr>
              <a:t>/</a:t>
            </a:r>
            <a:endParaRPr lang="en" sz="2400" dirty="0" smtClean="0"/>
          </a:p>
          <a:p>
            <a:pPr marL="25400" lvl="1" indent="0">
              <a:spcBef>
                <a:spcPts val="0"/>
              </a:spcBef>
              <a:buSzPct val="177777"/>
              <a:buNone/>
            </a:pPr>
            <a:endParaRPr lang="en" sz="2400" dirty="0"/>
          </a:p>
          <a:p>
            <a:pPr marL="25400" lvl="1" indent="0">
              <a:spcBef>
                <a:spcPts val="0"/>
              </a:spcBef>
              <a:buSzPct val="177777"/>
              <a:buNone/>
            </a:pPr>
            <a:endParaRPr lang="en" sz="2400" dirty="0" smtClean="0">
              <a:solidFill>
                <a:schemeClr val="hlink"/>
              </a:solidFill>
            </a:endParaRPr>
          </a:p>
        </p:txBody>
      </p:sp>
      <p:sp>
        <p:nvSpPr>
          <p:cNvPr id="3" name="Title 2"/>
          <p:cNvSpPr>
            <a:spLocks noGrp="1"/>
          </p:cNvSpPr>
          <p:nvPr>
            <p:ph type="title"/>
          </p:nvPr>
        </p:nvSpPr>
        <p:spPr>
          <a:xfrm>
            <a:off x="457200" y="0"/>
            <a:ext cx="8229600" cy="1325700"/>
          </a:xfrm>
        </p:spPr>
        <p:txBody>
          <a:bodyPr/>
          <a:lstStyle/>
          <a:p>
            <a:r>
              <a:rPr lang="en-US" dirty="0" smtClean="0"/>
              <a:t>Glossary of External Links:</a:t>
            </a:r>
            <a:endParaRPr lang="en-US" dirty="0"/>
          </a:p>
        </p:txBody>
      </p:sp>
    </p:spTree>
    <p:extLst>
      <p:ext uri="{BB962C8B-B14F-4D97-AF65-F5344CB8AC3E}">
        <p14:creationId xmlns:p14="http://schemas.microsoft.com/office/powerpoint/2010/main" val="97601708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354190"/>
            <a:ext cx="8229600" cy="5503810"/>
          </a:xfrm>
        </p:spPr>
        <p:txBody>
          <a:bodyPr/>
          <a:lstStyle/>
          <a:p>
            <a:pPr marL="0" indent="0">
              <a:buNone/>
            </a:pPr>
            <a:r>
              <a:rPr lang="en-US" sz="2400" dirty="0"/>
              <a:t>Office of the Comptroller of the Currency:</a:t>
            </a:r>
          </a:p>
          <a:p>
            <a:r>
              <a:rPr lang="en-US" sz="2400" u="sng" dirty="0">
                <a:solidFill>
                  <a:srgbClr val="00387E"/>
                </a:solidFill>
                <a:hlinkClick r:id="rId2"/>
              </a:rPr>
              <a:t>http://www.occ.treas.gov/news-issuances/federal-register/75fr77450.pdf</a:t>
            </a:r>
            <a:endParaRPr lang="en-US" sz="2400" dirty="0">
              <a:solidFill>
                <a:srgbClr val="00387E"/>
              </a:solidFill>
            </a:endParaRPr>
          </a:p>
          <a:p>
            <a:pPr marL="0" indent="0">
              <a:buNone/>
            </a:pPr>
            <a:endParaRPr lang="en-US" sz="2400" dirty="0" smtClean="0"/>
          </a:p>
          <a:p>
            <a:pPr marL="0" indent="0">
              <a:buNone/>
            </a:pPr>
            <a:r>
              <a:rPr lang="en-US" sz="2400" dirty="0" smtClean="0"/>
              <a:t>To verify a license/search for a course:</a:t>
            </a:r>
          </a:p>
          <a:p>
            <a:pPr lvl="0"/>
            <a:r>
              <a:rPr lang="en" sz="2400" dirty="0">
                <a:hlinkClick r:id="rId3"/>
              </a:rPr>
              <a:t>https://www.elicense.ct.gov</a:t>
            </a:r>
            <a:r>
              <a:rPr lang="en" sz="2400" dirty="0" smtClean="0">
                <a:hlinkClick r:id="rId3"/>
              </a:rPr>
              <a:t>/</a:t>
            </a:r>
            <a:endParaRPr lang="en" sz="2400" dirty="0" smtClean="0"/>
          </a:p>
          <a:p>
            <a:pPr marL="0" lvl="0" indent="0">
              <a:buNone/>
            </a:pPr>
            <a:endParaRPr lang="en" sz="2400" dirty="0" smtClean="0"/>
          </a:p>
          <a:p>
            <a:pPr marL="0" lvl="0" indent="0">
              <a:buNone/>
            </a:pPr>
            <a:r>
              <a:rPr lang="en" sz="2400" dirty="0" smtClean="0"/>
              <a:t>AMC Renewal Forms:</a:t>
            </a:r>
          </a:p>
          <a:p>
            <a:r>
              <a:rPr lang="en-US" sz="2400" dirty="0">
                <a:hlinkClick r:id="rId4"/>
              </a:rPr>
              <a:t>http://</a:t>
            </a:r>
            <a:r>
              <a:rPr lang="en-US" sz="2400" dirty="0" smtClean="0">
                <a:hlinkClick r:id="rId4"/>
              </a:rPr>
              <a:t>www.ct.gov/dcp/cwp/view.asp?a=1622&amp;q=501000</a:t>
            </a:r>
            <a:endParaRPr lang="en-US" sz="2400" dirty="0" smtClean="0"/>
          </a:p>
          <a:p>
            <a:endParaRPr lang="en-US" sz="2400" dirty="0" smtClean="0"/>
          </a:p>
          <a:p>
            <a:pPr marL="0" indent="0">
              <a:buNone/>
            </a:pPr>
            <a:r>
              <a:rPr lang="en-US" sz="2400" dirty="0" smtClean="0"/>
              <a:t>Provisional Experience Logs:</a:t>
            </a:r>
          </a:p>
          <a:p>
            <a:r>
              <a:rPr lang="en-US" sz="2400" dirty="0">
                <a:hlinkClick r:id="rId5"/>
              </a:rPr>
              <a:t>http://</a:t>
            </a:r>
            <a:r>
              <a:rPr lang="en-US" sz="2400" dirty="0" smtClean="0">
                <a:hlinkClick r:id="rId5"/>
              </a:rPr>
              <a:t>www.ct.gov/dcp/cwp/view.asp?a=1622&amp;q=500968</a:t>
            </a:r>
            <a:endParaRPr lang="en-US" sz="2400" dirty="0" smtClean="0"/>
          </a:p>
        </p:txBody>
      </p:sp>
      <p:sp>
        <p:nvSpPr>
          <p:cNvPr id="3" name="Title 2"/>
          <p:cNvSpPr>
            <a:spLocks noGrp="1"/>
          </p:cNvSpPr>
          <p:nvPr>
            <p:ph type="title"/>
          </p:nvPr>
        </p:nvSpPr>
        <p:spPr>
          <a:xfrm>
            <a:off x="457200" y="29029"/>
            <a:ext cx="8229600" cy="1325700"/>
          </a:xfrm>
        </p:spPr>
        <p:txBody>
          <a:bodyPr/>
          <a:lstStyle/>
          <a:p>
            <a:r>
              <a:rPr lang="en-US" dirty="0"/>
              <a:t>Glossary of External Links:</a:t>
            </a:r>
          </a:p>
        </p:txBody>
      </p:sp>
    </p:spTree>
    <p:extLst>
      <p:ext uri="{BB962C8B-B14F-4D97-AF65-F5344CB8AC3E}">
        <p14:creationId xmlns:p14="http://schemas.microsoft.com/office/powerpoint/2010/main" val="1036397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596200" y="1705315"/>
            <a:ext cx="8229600" cy="4840199"/>
          </a:xfrm>
          <a:prstGeom prst="rect">
            <a:avLst/>
          </a:prstGeom>
        </p:spPr>
        <p:txBody>
          <a:bodyPr lIns="91425" tIns="91425" rIns="91425" bIns="91425" anchor="t" anchorCtr="0">
            <a:noAutofit/>
          </a:bodyPr>
          <a:lstStyle/>
          <a:p>
            <a:pPr marL="457200" lvl="0" indent="-431800" rtl="0">
              <a:lnSpc>
                <a:spcPct val="115000"/>
              </a:lnSpc>
              <a:spcBef>
                <a:spcPts val="700"/>
              </a:spcBef>
              <a:buClr>
                <a:schemeClr val="dk2"/>
              </a:buClr>
              <a:buSzPct val="177777"/>
              <a:buFont typeface="Arial"/>
              <a:buChar char="•"/>
            </a:pPr>
            <a:r>
              <a:rPr lang="en" sz="3000"/>
              <a:t>Not part of Appraisal Foundation</a:t>
            </a:r>
          </a:p>
          <a:p>
            <a:pPr marL="457200" lvl="0" indent="-431800" rtl="0">
              <a:lnSpc>
                <a:spcPct val="115000"/>
              </a:lnSpc>
              <a:spcBef>
                <a:spcPts val="700"/>
              </a:spcBef>
              <a:buClr>
                <a:schemeClr val="dk2"/>
              </a:buClr>
              <a:buSzPct val="177777"/>
              <a:buFont typeface="Arial"/>
              <a:buChar char="•"/>
            </a:pPr>
            <a:r>
              <a:rPr lang="en" sz="3000"/>
              <a:t>Oversees Foundation and provides funding to its Boards (through your annual registration fee)</a:t>
            </a:r>
          </a:p>
          <a:p>
            <a:pPr marL="457200" lvl="0" indent="-431800" rtl="0">
              <a:lnSpc>
                <a:spcPct val="115000"/>
              </a:lnSpc>
              <a:spcBef>
                <a:spcPts val="700"/>
              </a:spcBef>
              <a:buClr>
                <a:schemeClr val="dk2"/>
              </a:buClr>
              <a:buSzPct val="177777"/>
              <a:buFont typeface="Arial"/>
              <a:buChar char="•"/>
            </a:pPr>
            <a:r>
              <a:rPr lang="en" sz="3000"/>
              <a:t>Oversees State Appraisal Licensure and Certification Agencies (most recent audit completed in 2012, next due in July 2014)</a:t>
            </a:r>
          </a:p>
        </p:txBody>
      </p:sp>
      <p:sp>
        <p:nvSpPr>
          <p:cNvPr id="101" name="Shape 10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4200">
                <a:solidFill>
                  <a:schemeClr val="dk2"/>
                </a:solidFill>
              </a:rPr>
              <a:t>Appraisal Subcommittee (ASC)</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240900" y="1855600"/>
            <a:ext cx="8662199" cy="4523699"/>
          </a:xfrm>
          <a:prstGeom prst="rect">
            <a:avLst/>
          </a:prstGeom>
        </p:spPr>
        <p:txBody>
          <a:bodyPr lIns="91425" tIns="91425" rIns="91425" bIns="91425" anchor="t" anchorCtr="0">
            <a:noAutofit/>
          </a:bodyPr>
          <a:lstStyle/>
          <a:p>
            <a:pPr lvl="0" algn="ctr" rtl="0">
              <a:buNone/>
            </a:pPr>
            <a:r>
              <a:rPr lang="en" sz="3400" dirty="0"/>
              <a:t>Contact Info:</a:t>
            </a:r>
          </a:p>
          <a:p>
            <a:pPr marL="914400" lvl="1" indent="-419100" rtl="0">
              <a:buClr>
                <a:schemeClr val="dk2"/>
              </a:buClr>
              <a:buSzPct val="100000"/>
              <a:buFont typeface="Courier New"/>
              <a:buChar char="o"/>
            </a:pPr>
            <a:r>
              <a:rPr lang="en" sz="3000" u="sng" dirty="0"/>
              <a:t>Website</a:t>
            </a:r>
            <a:r>
              <a:rPr lang="en" sz="3000" dirty="0"/>
              <a:t>: https://www.asc.gov/Home.aspx</a:t>
            </a:r>
          </a:p>
          <a:p>
            <a:pPr marL="914400" lvl="1" indent="-419100" rtl="0">
              <a:buClr>
                <a:schemeClr val="dk2"/>
              </a:buClr>
              <a:buSzPct val="100000"/>
              <a:buFont typeface="Courier New"/>
              <a:buChar char="o"/>
            </a:pPr>
            <a:r>
              <a:rPr lang="en" sz="3000" u="sng" dirty="0"/>
              <a:t>Phone</a:t>
            </a:r>
            <a:r>
              <a:rPr lang="en" sz="3000" dirty="0"/>
              <a:t>: (202)289-2735</a:t>
            </a:r>
          </a:p>
          <a:p>
            <a:pPr marL="914400" lvl="1" indent="-419100" rtl="0">
              <a:buClr>
                <a:schemeClr val="dk2"/>
              </a:buClr>
              <a:buSzPct val="100000"/>
              <a:buFont typeface="Courier New"/>
              <a:buChar char="o"/>
            </a:pPr>
            <a:r>
              <a:rPr lang="en" sz="3000" u="sng" dirty="0"/>
              <a:t>Fax</a:t>
            </a:r>
            <a:r>
              <a:rPr lang="en" sz="3000" dirty="0"/>
              <a:t>: (202)289-4101</a:t>
            </a:r>
          </a:p>
          <a:p>
            <a:pPr marL="914400" lvl="1" indent="-419100" rtl="0">
              <a:buClr>
                <a:schemeClr val="dk2"/>
              </a:buClr>
              <a:buSzPct val="100000"/>
              <a:buFont typeface="Courier New"/>
              <a:buChar char="o"/>
            </a:pPr>
            <a:r>
              <a:rPr lang="en" sz="3000" u="sng" dirty="0"/>
              <a:t>Mailing Address</a:t>
            </a:r>
            <a:r>
              <a:rPr lang="en" sz="3000" dirty="0"/>
              <a:t>: </a:t>
            </a:r>
          </a:p>
          <a:p>
            <a:pPr marL="0" lvl="0" indent="0" algn="ctr" rtl="0">
              <a:buNone/>
            </a:pPr>
            <a:r>
              <a:rPr lang="en" sz="3000" dirty="0"/>
              <a:t>1401 H Street N.W.</a:t>
            </a:r>
          </a:p>
          <a:p>
            <a:pPr marL="0" lvl="0" indent="0" algn="ctr" rtl="0">
              <a:buNone/>
            </a:pPr>
            <a:r>
              <a:rPr lang="en" sz="3000" dirty="0"/>
              <a:t>Suite 760 </a:t>
            </a:r>
          </a:p>
          <a:p>
            <a:pPr marL="0" lvl="0" indent="0" algn="ctr" rtl="0">
              <a:buNone/>
            </a:pPr>
            <a:r>
              <a:rPr lang="en" sz="3000" dirty="0"/>
              <a:t>Washington, D.C. 20005</a:t>
            </a:r>
            <a:r>
              <a:rPr lang="en" sz="3000" b="1" dirty="0"/>
              <a:t> </a:t>
            </a:r>
          </a:p>
        </p:txBody>
      </p:sp>
      <p:sp>
        <p:nvSpPr>
          <p:cNvPr id="107" name="Shape 10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sz="4200">
                <a:solidFill>
                  <a:schemeClr val="dk2"/>
                </a:solidFill>
              </a:rPr>
              <a:t>Appraisal Subcommittee (ASC)</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914400" y="1418365"/>
            <a:ext cx="8229600" cy="4840199"/>
          </a:xfrm>
          <a:prstGeom prst="rect">
            <a:avLst/>
          </a:prstGeom>
        </p:spPr>
        <p:txBody>
          <a:bodyPr lIns="91425" tIns="91425" rIns="91425" bIns="91425" anchor="t" anchorCtr="0">
            <a:noAutofit/>
          </a:bodyPr>
          <a:lstStyle/>
          <a:p>
            <a:pPr marL="457200" lvl="0" indent="-431800" rtl="0">
              <a:lnSpc>
                <a:spcPct val="115000"/>
              </a:lnSpc>
              <a:spcBef>
                <a:spcPts val="700"/>
              </a:spcBef>
              <a:buClr>
                <a:schemeClr val="dk2"/>
              </a:buClr>
              <a:buSzPct val="177777"/>
              <a:buFont typeface="Arial"/>
              <a:buChar char="•"/>
            </a:pPr>
            <a:r>
              <a:rPr lang="en" sz="3000"/>
              <a:t>Predates FIRREA</a:t>
            </a:r>
          </a:p>
          <a:p>
            <a:pPr marL="457200" lvl="0" indent="-431800" rtl="0">
              <a:lnSpc>
                <a:spcPct val="115000"/>
              </a:lnSpc>
              <a:spcBef>
                <a:spcPts val="700"/>
              </a:spcBef>
              <a:buClr>
                <a:schemeClr val="dk2"/>
              </a:buClr>
              <a:buSzPct val="177777"/>
              <a:buFont typeface="Arial"/>
              <a:buChar char="•"/>
            </a:pPr>
            <a:r>
              <a:rPr lang="en" sz="3000"/>
              <a:t>Has both sponsoring and affiliate organizations</a:t>
            </a:r>
          </a:p>
          <a:p>
            <a:pPr marL="457200" lvl="0" indent="-431800" rtl="0">
              <a:lnSpc>
                <a:spcPct val="115000"/>
              </a:lnSpc>
              <a:spcBef>
                <a:spcPts val="700"/>
              </a:spcBef>
              <a:buClr>
                <a:schemeClr val="dk2"/>
              </a:buClr>
              <a:buSzPct val="177777"/>
              <a:buFont typeface="Arial"/>
              <a:buChar char="•"/>
            </a:pPr>
            <a:r>
              <a:rPr lang="en" sz="3000"/>
              <a:t>Establishes minimum standards for education, work experience and examination for appraisers seeking to become certified</a:t>
            </a:r>
          </a:p>
          <a:p>
            <a:pPr marL="457200" lvl="0" indent="-431800" rtl="0">
              <a:lnSpc>
                <a:spcPct val="115000"/>
              </a:lnSpc>
              <a:spcBef>
                <a:spcPts val="700"/>
              </a:spcBef>
              <a:buClr>
                <a:schemeClr val="dk2"/>
              </a:buClr>
              <a:buSzPct val="177777"/>
              <a:buFont typeface="Arial"/>
              <a:buChar char="•"/>
            </a:pPr>
            <a:r>
              <a:rPr lang="en" sz="3000"/>
              <a:t>Accomplishes above through boards</a:t>
            </a:r>
          </a:p>
          <a:p>
            <a:endParaRPr lang="en" sz="3000"/>
          </a:p>
        </p:txBody>
      </p:sp>
      <p:sp>
        <p:nvSpPr>
          <p:cNvPr id="113" name="Shape 113"/>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a:buNone/>
            </a:pPr>
            <a:r>
              <a:rPr lang="en"/>
              <a:t>The Appraisal Foundation</a:t>
            </a: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body" idx="1"/>
          </p:nvPr>
        </p:nvSpPr>
        <p:spPr>
          <a:xfrm>
            <a:off x="688875" y="1433815"/>
            <a:ext cx="8229600" cy="4840199"/>
          </a:xfrm>
          <a:prstGeom prst="rect">
            <a:avLst/>
          </a:prstGeom>
        </p:spPr>
        <p:txBody>
          <a:bodyPr lIns="91425" tIns="91425" rIns="91425" bIns="91425" anchor="t" anchorCtr="0">
            <a:noAutofit/>
          </a:bodyPr>
          <a:lstStyle/>
          <a:p>
            <a:pPr marL="457200" lvl="0" indent="-431800" rtl="0">
              <a:lnSpc>
                <a:spcPct val="115000"/>
              </a:lnSpc>
              <a:spcBef>
                <a:spcPts val="700"/>
              </a:spcBef>
              <a:buClr>
                <a:schemeClr val="dk2"/>
              </a:buClr>
              <a:buSzPct val="177777"/>
              <a:buFont typeface="Arial"/>
              <a:buChar char="•"/>
            </a:pPr>
            <a:r>
              <a:rPr lang="en" sz="3000"/>
              <a:t>The Appraisal Standards Board (ASB), the Appraisal Practices Board (APB), and the Appraiser Qualifications Board (AQB)</a:t>
            </a:r>
          </a:p>
          <a:p>
            <a:pPr marL="457200" lvl="0" indent="-431800" rtl="0">
              <a:lnSpc>
                <a:spcPct val="115000"/>
              </a:lnSpc>
              <a:spcBef>
                <a:spcPts val="700"/>
              </a:spcBef>
              <a:buClr>
                <a:schemeClr val="dk2"/>
              </a:buClr>
              <a:buSzPct val="177777"/>
              <a:buFont typeface="Arial"/>
              <a:buChar char="•"/>
            </a:pPr>
            <a:r>
              <a:rPr lang="en" sz="3000"/>
              <a:t>Sets minimum requirements and required course content and topics for qualifying education</a:t>
            </a:r>
          </a:p>
          <a:p>
            <a:pPr marL="457200" lvl="0" indent="-431800" rtl="0">
              <a:lnSpc>
                <a:spcPct val="115000"/>
              </a:lnSpc>
              <a:spcBef>
                <a:spcPts val="700"/>
              </a:spcBef>
              <a:buClr>
                <a:schemeClr val="dk2"/>
              </a:buClr>
              <a:buSzPct val="177777"/>
              <a:buFont typeface="Arial"/>
              <a:buChar char="•"/>
            </a:pPr>
            <a:r>
              <a:rPr lang="en" sz="3000"/>
              <a:t>Develops questions for the national certification exam</a:t>
            </a:r>
          </a:p>
          <a:p>
            <a:endParaRPr lang="en" sz="3000"/>
          </a:p>
        </p:txBody>
      </p:sp>
      <p:sp>
        <p:nvSpPr>
          <p:cNvPr id="119" name="Shape 119"/>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lvl="0" rtl="0">
              <a:buNone/>
            </a:pPr>
            <a:r>
              <a:rPr lang="en"/>
              <a:t>The Appraisal Foundation</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457200" y="1325690"/>
            <a:ext cx="8229600" cy="4840199"/>
          </a:xfrm>
          <a:prstGeom prst="rect">
            <a:avLst/>
          </a:prstGeom>
        </p:spPr>
        <p:txBody>
          <a:bodyPr lIns="91425" tIns="91425" rIns="91425" bIns="91425" anchor="t" anchorCtr="0">
            <a:noAutofit/>
          </a:bodyPr>
          <a:lstStyle/>
          <a:p>
            <a:pPr marL="457200" lvl="0" indent="-431800" rtl="0">
              <a:lnSpc>
                <a:spcPct val="100000"/>
              </a:lnSpc>
              <a:spcBef>
                <a:spcPts val="700"/>
              </a:spcBef>
              <a:buClr>
                <a:schemeClr val="dk2"/>
              </a:buClr>
              <a:buSzPct val="177777"/>
              <a:buFont typeface="Arial"/>
              <a:buChar char="•"/>
            </a:pPr>
            <a:r>
              <a:rPr lang="en" sz="3000"/>
              <a:t>AQB establishes minimum hours of appraisal experience for license and certification</a:t>
            </a:r>
          </a:p>
          <a:p>
            <a:pPr marL="457200" lvl="0" indent="-431800" rtl="0">
              <a:lnSpc>
                <a:spcPct val="100000"/>
              </a:lnSpc>
              <a:spcBef>
                <a:spcPts val="700"/>
              </a:spcBef>
              <a:buClr>
                <a:schemeClr val="dk2"/>
              </a:buClr>
              <a:buSzPct val="177777"/>
              <a:buFont typeface="Arial"/>
              <a:buChar char="•"/>
            </a:pPr>
            <a:r>
              <a:rPr lang="en" sz="3000"/>
              <a:t>AQB also provides input on continuing education</a:t>
            </a:r>
          </a:p>
          <a:p>
            <a:pPr marL="457200" lvl="0" indent="-431800" rtl="0">
              <a:lnSpc>
                <a:spcPct val="100000"/>
              </a:lnSpc>
              <a:spcBef>
                <a:spcPts val="700"/>
              </a:spcBef>
              <a:buClr>
                <a:schemeClr val="dk2"/>
              </a:buClr>
              <a:buSzPct val="177777"/>
              <a:buFont typeface="Arial"/>
              <a:buChar char="•"/>
            </a:pPr>
            <a:r>
              <a:rPr lang="en" sz="3000"/>
              <a:t>ASB promulgates and updates the Uniform Standards of Professional Appraisal Practice</a:t>
            </a:r>
          </a:p>
          <a:p>
            <a:pPr marL="457200" lvl="0" indent="-431800" rtl="0">
              <a:lnSpc>
                <a:spcPct val="100000"/>
              </a:lnSpc>
              <a:spcBef>
                <a:spcPts val="700"/>
              </a:spcBef>
              <a:buClr>
                <a:schemeClr val="dk2"/>
              </a:buClr>
              <a:buSzPct val="177777"/>
              <a:buFont typeface="Arial"/>
              <a:buChar char="•"/>
            </a:pPr>
            <a:r>
              <a:rPr lang="en" sz="3000"/>
              <a:t>APB offers voluntary guidance to appraisers, regulators and users of appraisal services on recognized valuation methods and techniques for all valuation disciplines</a:t>
            </a:r>
          </a:p>
        </p:txBody>
      </p:sp>
      <p:sp>
        <p:nvSpPr>
          <p:cNvPr id="125" name="Shape 125"/>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lvl="0" rtl="0">
              <a:buNone/>
            </a:pPr>
            <a:r>
              <a:rPr lang="en"/>
              <a:t>The Appraisal Foundation</a:t>
            </a: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240900" y="1531225"/>
            <a:ext cx="8662199" cy="4523699"/>
          </a:xfrm>
          <a:prstGeom prst="rect">
            <a:avLst/>
          </a:prstGeom>
        </p:spPr>
        <p:txBody>
          <a:bodyPr lIns="91425" tIns="91425" rIns="91425" bIns="91425" anchor="t" anchorCtr="0">
            <a:noAutofit/>
          </a:bodyPr>
          <a:lstStyle/>
          <a:p>
            <a:pPr lvl="0" algn="ctr" rtl="0">
              <a:buNone/>
            </a:pPr>
            <a:r>
              <a:rPr lang="en" sz="3400" dirty="0"/>
              <a:t>Contact Info:</a:t>
            </a:r>
          </a:p>
          <a:p>
            <a:pPr marL="914400" lvl="1" indent="-400050" rtl="0">
              <a:buClr>
                <a:schemeClr val="dk2"/>
              </a:buClr>
              <a:buSzPct val="100000"/>
              <a:buFont typeface="Courier New"/>
              <a:buChar char="o"/>
            </a:pPr>
            <a:r>
              <a:rPr lang="en" sz="2700" u="sng" dirty="0"/>
              <a:t>Website</a:t>
            </a:r>
            <a:r>
              <a:rPr lang="en" sz="2700" dirty="0"/>
              <a:t>: http://www.appraisalfoundation.org/</a:t>
            </a:r>
          </a:p>
          <a:p>
            <a:pPr marL="914400" lvl="1" indent="-400050" rtl="0">
              <a:buClr>
                <a:schemeClr val="dk2"/>
              </a:buClr>
              <a:buSzPct val="100000"/>
              <a:buFont typeface="Courier New"/>
              <a:buChar char="o"/>
            </a:pPr>
            <a:r>
              <a:rPr lang="en" sz="2700" u="sng" dirty="0"/>
              <a:t>E-Mail</a:t>
            </a:r>
            <a:r>
              <a:rPr lang="en" sz="2700" dirty="0"/>
              <a:t>: info@appraisalfoundation.org </a:t>
            </a:r>
          </a:p>
          <a:p>
            <a:pPr marL="914400" lvl="1" indent="-400050" rtl="0">
              <a:buClr>
                <a:schemeClr val="dk2"/>
              </a:buClr>
              <a:buSzPct val="100000"/>
              <a:buFont typeface="Courier New"/>
              <a:buChar char="o"/>
            </a:pPr>
            <a:r>
              <a:rPr lang="en" sz="2700" u="sng" dirty="0"/>
              <a:t>Phone</a:t>
            </a:r>
            <a:r>
              <a:rPr lang="en" sz="2700" dirty="0"/>
              <a:t>: (202)347-7722</a:t>
            </a:r>
          </a:p>
          <a:p>
            <a:pPr marL="914400" lvl="1" indent="-400050" rtl="0">
              <a:buClr>
                <a:schemeClr val="dk2"/>
              </a:buClr>
              <a:buSzPct val="100000"/>
              <a:buFont typeface="Courier New"/>
              <a:buChar char="o"/>
            </a:pPr>
            <a:r>
              <a:rPr lang="en" sz="2700" u="sng" dirty="0"/>
              <a:t>Fax</a:t>
            </a:r>
            <a:r>
              <a:rPr lang="en" sz="2700" dirty="0"/>
              <a:t>: </a:t>
            </a:r>
            <a:r>
              <a:rPr lang="en" sz="2700" dirty="0">
                <a:latin typeface="Arial"/>
                <a:ea typeface="Arial"/>
                <a:cs typeface="Arial"/>
                <a:sym typeface="Arial"/>
              </a:rPr>
              <a:t>(</a:t>
            </a:r>
            <a:r>
              <a:rPr lang="en" sz="2700" dirty="0"/>
              <a:t>202)347-7727</a:t>
            </a:r>
          </a:p>
          <a:p>
            <a:pPr marL="914400" lvl="1" indent="-400050" rtl="0">
              <a:buClr>
                <a:schemeClr val="dk2"/>
              </a:buClr>
              <a:buSzPct val="100000"/>
              <a:buFont typeface="Courier New"/>
              <a:buChar char="o"/>
            </a:pPr>
            <a:r>
              <a:rPr lang="en" sz="2700" u="sng" dirty="0"/>
              <a:t>Mailing Address</a:t>
            </a:r>
            <a:r>
              <a:rPr lang="en" sz="2700" dirty="0"/>
              <a:t>: </a:t>
            </a:r>
          </a:p>
          <a:p>
            <a:pPr marL="457200" lvl="0" indent="0" algn="ctr" rtl="0">
              <a:buNone/>
            </a:pPr>
            <a:r>
              <a:rPr lang="en" sz="2700" dirty="0"/>
              <a:t>The Appraisal Foundation </a:t>
            </a:r>
          </a:p>
          <a:p>
            <a:pPr marL="457200" lvl="0" indent="0" algn="ctr" rtl="0">
              <a:buNone/>
            </a:pPr>
            <a:r>
              <a:rPr lang="en" sz="2700" dirty="0"/>
              <a:t>1155 15th Street, NW </a:t>
            </a:r>
          </a:p>
          <a:p>
            <a:pPr marL="457200" lvl="0" indent="0" algn="ctr" rtl="0">
              <a:buNone/>
            </a:pPr>
            <a:r>
              <a:rPr lang="en" sz="2700" dirty="0"/>
              <a:t>Suite 1111 Washington, DC 20005</a:t>
            </a:r>
          </a:p>
        </p:txBody>
      </p:sp>
      <p:sp>
        <p:nvSpPr>
          <p:cNvPr id="131" name="Shape 131"/>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lvl="0" rtl="0">
              <a:buNone/>
            </a:pPr>
            <a:r>
              <a:rPr lang="en"/>
              <a:t>The Appraisal Foundation</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549875" y="1782598"/>
            <a:ext cx="8229600" cy="42299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Handles complaints regarding the improper influence of appraisers</a:t>
            </a:r>
          </a:p>
          <a:p>
            <a:pPr marL="457200" lvl="0" indent="-431800" rtl="0">
              <a:lnSpc>
                <a:spcPct val="100000"/>
              </a:lnSpc>
              <a:buClr>
                <a:schemeClr val="dk2"/>
              </a:buClr>
              <a:buSzPct val="166666"/>
              <a:buFont typeface="Arial"/>
              <a:buChar char="•"/>
            </a:pPr>
            <a:r>
              <a:rPr lang="en"/>
              <a:t>Writes rules, supervises companies, and enforces federal consumer financial protection laws</a:t>
            </a:r>
          </a:p>
          <a:p>
            <a:pPr marL="457200" lvl="0" indent="-431800" rtl="0">
              <a:lnSpc>
                <a:spcPct val="100000"/>
              </a:lnSpc>
              <a:buClr>
                <a:schemeClr val="dk2"/>
              </a:buClr>
              <a:buSzPct val="166666"/>
              <a:buFont typeface="Arial"/>
              <a:buChar char="•"/>
            </a:pPr>
            <a:r>
              <a:rPr lang="en"/>
              <a:t>Restricts unfair, deceptive, or abusive acts or practices</a:t>
            </a:r>
          </a:p>
          <a:p>
            <a:endParaRPr lang="en"/>
          </a:p>
          <a:p>
            <a:endParaRPr lang="en"/>
          </a:p>
        </p:txBody>
      </p:sp>
      <p:sp>
        <p:nvSpPr>
          <p:cNvPr id="137" name="Shape 13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Consumer Financial </a:t>
            </a:r>
          </a:p>
          <a:p>
            <a:pPr>
              <a:buNone/>
            </a:pPr>
            <a:r>
              <a:rPr lang="en"/>
              <a:t>Protection Bureau (CFPB)</a:t>
            </a: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565325" y="1844347"/>
            <a:ext cx="8229600" cy="3519600"/>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Promotes financial education</a:t>
            </a:r>
          </a:p>
          <a:p>
            <a:pPr marL="457200" lvl="0" indent="-431800" rtl="0">
              <a:buClr>
                <a:schemeClr val="dk2"/>
              </a:buClr>
              <a:buSzPct val="166666"/>
              <a:buFont typeface="Arial"/>
              <a:buChar char="•"/>
            </a:pPr>
            <a:r>
              <a:rPr lang="en"/>
              <a:t>Researches consumer behavior</a:t>
            </a:r>
          </a:p>
          <a:p>
            <a:pPr marL="457200" lvl="0" indent="-431800" rtl="0">
              <a:buClr>
                <a:schemeClr val="dk2"/>
              </a:buClr>
              <a:buSzPct val="166666"/>
              <a:buFont typeface="Arial"/>
              <a:buChar char="•"/>
            </a:pPr>
            <a:r>
              <a:rPr lang="en"/>
              <a:t>Monitors financial markets for new risks to consumers</a:t>
            </a:r>
          </a:p>
          <a:p>
            <a:pPr marL="457200" lvl="0" indent="-431800">
              <a:buClr>
                <a:schemeClr val="dk2"/>
              </a:buClr>
              <a:buSzPct val="166666"/>
              <a:buFont typeface="Arial"/>
              <a:buChar char="•"/>
            </a:pPr>
            <a:r>
              <a:rPr lang="en"/>
              <a:t>Enforces laws that outlaw discrimination and other unfair treatment in consumer finance</a:t>
            </a:r>
          </a:p>
        </p:txBody>
      </p:sp>
      <p:sp>
        <p:nvSpPr>
          <p:cNvPr id="143" name="Shape 14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Consumer Financial </a:t>
            </a:r>
          </a:p>
          <a:p>
            <a:pPr lvl="0" rtl="0">
              <a:buNone/>
            </a:pPr>
            <a:r>
              <a:rPr lang="en"/>
              <a:t>Protection Bureau (CFPB)</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800175" y="1736250"/>
            <a:ext cx="8544600" cy="4840199"/>
          </a:xfrm>
          <a:prstGeom prst="rect">
            <a:avLst/>
          </a:prstGeom>
        </p:spPr>
        <p:txBody>
          <a:bodyPr lIns="91425" tIns="91425" rIns="91425" bIns="91425" anchor="t" anchorCtr="0">
            <a:noAutofit/>
          </a:bodyPr>
          <a:lstStyle/>
          <a:p>
            <a:pPr marL="482600" indent="-457200"/>
            <a:r>
              <a:rPr lang="en" dirty="0"/>
              <a:t>www.ct.gov/dcp</a:t>
            </a:r>
          </a:p>
          <a:p>
            <a:pPr marL="457200" lvl="0" indent="-431800" rtl="0">
              <a:buClr>
                <a:schemeClr val="dk2"/>
              </a:buClr>
              <a:buSzPct val="166666"/>
              <a:buFont typeface="Arial"/>
              <a:buChar char="•"/>
            </a:pPr>
            <a:r>
              <a:rPr lang="en" dirty="0"/>
              <a:t>DCP.RealEstate@ct.gov</a:t>
            </a:r>
          </a:p>
          <a:p>
            <a:pPr marL="457200" lvl="0" indent="-431800" rtl="0">
              <a:buClr>
                <a:schemeClr val="dk2"/>
              </a:buClr>
              <a:buSzPct val="166666"/>
              <a:buFont typeface="Arial"/>
              <a:buChar char="•"/>
            </a:pPr>
            <a:r>
              <a:rPr lang="en" dirty="0"/>
              <a:t>Linda Kieft-Robitaille</a:t>
            </a:r>
          </a:p>
          <a:p>
            <a:pPr marL="457200" lvl="0" indent="457200" rtl="0">
              <a:buNone/>
            </a:pPr>
            <a:r>
              <a:rPr lang="en" dirty="0"/>
              <a:t>Real Estate Examiner</a:t>
            </a:r>
          </a:p>
          <a:p>
            <a:pPr marL="457200" lvl="0" indent="457200" rtl="0">
              <a:buNone/>
            </a:pPr>
            <a:r>
              <a:rPr lang="en" dirty="0"/>
              <a:t>Department of Consumer Protection</a:t>
            </a:r>
          </a:p>
          <a:p>
            <a:pPr marL="457200" lvl="0" indent="457200" rtl="0">
              <a:buNone/>
            </a:pPr>
            <a:r>
              <a:rPr lang="en" dirty="0"/>
              <a:t>linda.kieft-robitaille@ct.gov</a:t>
            </a:r>
          </a:p>
        </p:txBody>
      </p:sp>
      <p:sp>
        <p:nvSpPr>
          <p:cNvPr id="47" name="Shape 4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3600"/>
              <a:t>General State Contact Information</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Consumer Financial </a:t>
            </a:r>
          </a:p>
          <a:p>
            <a:pPr lvl="0" rtl="0">
              <a:buNone/>
            </a:pPr>
            <a:r>
              <a:rPr lang="en"/>
              <a:t>Protection Bureau (CFPB)</a:t>
            </a:r>
          </a:p>
        </p:txBody>
      </p:sp>
      <p:sp>
        <p:nvSpPr>
          <p:cNvPr id="149" name="Shape 149"/>
          <p:cNvSpPr txBox="1">
            <a:spLocks noGrp="1"/>
          </p:cNvSpPr>
          <p:nvPr>
            <p:ph type="body" idx="1"/>
          </p:nvPr>
        </p:nvSpPr>
        <p:spPr>
          <a:xfrm>
            <a:off x="240900" y="1855600"/>
            <a:ext cx="8662199" cy="4523699"/>
          </a:xfrm>
          <a:prstGeom prst="rect">
            <a:avLst/>
          </a:prstGeom>
          <a:noFill/>
          <a:ln>
            <a:noFill/>
          </a:ln>
        </p:spPr>
        <p:txBody>
          <a:bodyPr lIns="91425" tIns="91425" rIns="91425" bIns="91425" anchor="t" anchorCtr="0">
            <a:noAutofit/>
          </a:bodyPr>
          <a:lstStyle/>
          <a:p>
            <a:pPr lvl="0" algn="ctr" rtl="0">
              <a:buNone/>
            </a:pPr>
            <a:r>
              <a:rPr lang="en" sz="3400" dirty="0"/>
              <a:t>Contact Info:</a:t>
            </a:r>
          </a:p>
          <a:p>
            <a:pPr marL="914400" lvl="1" indent="-400050" rtl="0">
              <a:buClr>
                <a:schemeClr val="dk2"/>
              </a:buClr>
              <a:buSzPct val="100000"/>
              <a:buFont typeface="Courier New"/>
              <a:buChar char="o"/>
            </a:pPr>
            <a:r>
              <a:rPr lang="en" sz="2700" u="sng" dirty="0"/>
              <a:t>Website</a:t>
            </a:r>
            <a:r>
              <a:rPr lang="en" sz="2700" dirty="0"/>
              <a:t>: http://www.consumerfinance.gov/</a:t>
            </a:r>
          </a:p>
          <a:p>
            <a:pPr marL="914400" lvl="1" indent="-400050" rtl="0">
              <a:buClr>
                <a:schemeClr val="dk2"/>
              </a:buClr>
              <a:buSzPct val="100000"/>
              <a:buFont typeface="Courier New"/>
              <a:buChar char="o"/>
            </a:pPr>
            <a:r>
              <a:rPr lang="en" sz="2700" u="sng" dirty="0"/>
              <a:t>E-Mail</a:t>
            </a:r>
            <a:r>
              <a:rPr lang="en" sz="2700" dirty="0"/>
              <a:t>: info@consumerfinance.gov</a:t>
            </a:r>
          </a:p>
          <a:p>
            <a:pPr marL="914400" lvl="1" indent="-400050" rtl="0">
              <a:buClr>
                <a:schemeClr val="dk2"/>
              </a:buClr>
              <a:buSzPct val="100000"/>
              <a:buFont typeface="Courier New"/>
              <a:buChar char="o"/>
            </a:pPr>
            <a:r>
              <a:rPr lang="en" sz="2700" u="sng" dirty="0"/>
              <a:t>Phone</a:t>
            </a:r>
            <a:r>
              <a:rPr lang="en" sz="2700" dirty="0"/>
              <a:t>: (202) 435-7000</a:t>
            </a:r>
          </a:p>
          <a:p>
            <a:pPr marL="914400" lvl="1" indent="-400050" rtl="0">
              <a:buClr>
                <a:schemeClr val="dk2"/>
              </a:buClr>
              <a:buSzPct val="100000"/>
              <a:buFont typeface="Courier New"/>
              <a:buChar char="o"/>
            </a:pPr>
            <a:r>
              <a:rPr lang="en" sz="2700" u="sng" dirty="0"/>
              <a:t>Mailing Address</a:t>
            </a:r>
            <a:r>
              <a:rPr lang="en" sz="2700" dirty="0"/>
              <a:t>: </a:t>
            </a:r>
          </a:p>
          <a:p>
            <a:pPr marL="1828800" lvl="0" indent="0" algn="l" rtl="0">
              <a:buClr>
                <a:srgbClr val="000000"/>
              </a:buClr>
              <a:buSzPct val="40740"/>
              <a:buFont typeface="Arial"/>
              <a:buNone/>
            </a:pPr>
            <a:r>
              <a:rPr lang="en" sz="2700" dirty="0"/>
              <a:t>   Consumer Financial Protection </a:t>
            </a:r>
            <a:r>
              <a:rPr lang="en" sz="2700" dirty="0" smtClean="0"/>
              <a:t>Bureau</a:t>
            </a:r>
          </a:p>
          <a:p>
            <a:pPr marL="1371600" lvl="0" indent="457200" algn="ctr" rtl="0">
              <a:buClr>
                <a:srgbClr val="000000"/>
              </a:buClr>
              <a:buSzPct val="40740"/>
              <a:buFont typeface="Arial"/>
              <a:buNone/>
            </a:pPr>
            <a:r>
              <a:rPr lang="en" sz="2700" dirty="0" smtClean="0"/>
              <a:t>Attention: [Employee Name, Division, and/or Office Number]</a:t>
            </a:r>
          </a:p>
          <a:p>
            <a:pPr marL="1371600" lvl="0" indent="457200" algn="ctr" rtl="0">
              <a:buClr>
                <a:srgbClr val="000000"/>
              </a:buClr>
              <a:buSzPct val="40740"/>
              <a:buFont typeface="Arial"/>
              <a:buNone/>
            </a:pPr>
            <a:r>
              <a:rPr lang="en" sz="2700" dirty="0" smtClean="0"/>
              <a:t>1700 </a:t>
            </a:r>
            <a:r>
              <a:rPr lang="en" sz="2700" dirty="0"/>
              <a:t>G Street, NW</a:t>
            </a:r>
          </a:p>
          <a:p>
            <a:pPr marL="1371600" lvl="0" indent="457200" algn="ctr" rtl="0">
              <a:buNone/>
            </a:pPr>
            <a:r>
              <a:rPr lang="en" sz="2700" dirty="0"/>
              <a:t>Washington, D.C. 20552</a:t>
            </a: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The OCC's primary mission is to charter, regulate, and supervise all national banks and federal savings associations</a:t>
            </a:r>
          </a:p>
          <a:p>
            <a:pPr marL="457200" lvl="0" indent="-431800" rtl="0">
              <a:lnSpc>
                <a:spcPct val="115000"/>
              </a:lnSpc>
              <a:buClr>
                <a:schemeClr val="dk2"/>
              </a:buClr>
              <a:buSzPct val="166666"/>
              <a:buFont typeface="Arial"/>
              <a:buChar char="•"/>
            </a:pPr>
            <a:r>
              <a:rPr lang="en"/>
              <a:t>Also supervises the federal branches and agencies of foreign banks</a:t>
            </a:r>
          </a:p>
          <a:p>
            <a:pPr marL="457200" lvl="0" indent="-431800" rtl="0">
              <a:lnSpc>
                <a:spcPct val="115000"/>
              </a:lnSpc>
              <a:buClr>
                <a:schemeClr val="dk2"/>
              </a:buClr>
              <a:buSzPct val="166666"/>
              <a:buFont typeface="Arial"/>
              <a:buChar char="•"/>
            </a:pPr>
            <a:r>
              <a:rPr lang="en"/>
              <a:t>Established in 1863 as an independent bureau of the U.S. Department of the Treasury</a:t>
            </a:r>
          </a:p>
        </p:txBody>
      </p:sp>
      <p:sp>
        <p:nvSpPr>
          <p:cNvPr id="155" name="Shape 155"/>
          <p:cNvSpPr txBox="1">
            <a:spLocks noGrp="1"/>
          </p:cNvSpPr>
          <p:nvPr>
            <p:ph type="title"/>
          </p:nvPr>
        </p:nvSpPr>
        <p:spPr>
          <a:xfrm>
            <a:off x="457200" y="381000"/>
            <a:ext cx="8229600" cy="1325700"/>
          </a:xfrm>
          <a:prstGeom prst="rect">
            <a:avLst/>
          </a:prstGeom>
        </p:spPr>
        <p:txBody>
          <a:bodyPr lIns="91425" tIns="91425" rIns="91425" bIns="91425" anchor="b" anchorCtr="0">
            <a:noAutofit/>
          </a:bodyPr>
          <a:lstStyle/>
          <a:p>
            <a:pPr indent="0">
              <a:buNone/>
            </a:pPr>
            <a:r>
              <a:rPr lang="en" sz="3200" dirty="0"/>
              <a:t>Office of the Comptroller of the Currency (OCC)</a:t>
            </a:r>
          </a:p>
        </p:txBody>
      </p:sp>
    </p:spTree>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body" idx="1"/>
          </p:nvPr>
        </p:nvSpPr>
        <p:spPr>
          <a:xfrm>
            <a:off x="457200" y="1371600"/>
            <a:ext cx="8229600" cy="3886200"/>
          </a:xfrm>
          <a:prstGeom prst="rect">
            <a:avLst/>
          </a:prstGeom>
        </p:spPr>
        <p:txBody>
          <a:bodyPr lIns="91425" tIns="91425" rIns="91425" bIns="91425" anchor="t" anchorCtr="0">
            <a:noAutofit/>
          </a:bodyPr>
          <a:lstStyle/>
          <a:p>
            <a:pPr lvl="0" algn="ctr" rtl="0">
              <a:buClr>
                <a:srgbClr val="000000"/>
              </a:buClr>
              <a:buSzPct val="32352"/>
              <a:buFont typeface="Arial"/>
              <a:buNone/>
            </a:pPr>
            <a:r>
              <a:rPr lang="en" sz="2600" dirty="0"/>
              <a:t>Contact Info:</a:t>
            </a:r>
          </a:p>
          <a:p>
            <a:pPr marL="914400" lvl="1" indent="-400050" rtl="0">
              <a:spcBef>
                <a:spcPts val="560"/>
              </a:spcBef>
              <a:buClr>
                <a:schemeClr val="dk2"/>
              </a:buClr>
              <a:buSzPct val="100000"/>
              <a:buFont typeface="Courier New"/>
              <a:buChar char="o"/>
            </a:pPr>
            <a:r>
              <a:rPr lang="en" sz="2600" u="sng" dirty="0"/>
              <a:t>Website</a:t>
            </a:r>
            <a:r>
              <a:rPr lang="en" sz="2600" dirty="0"/>
              <a:t>: http://www.occ.gov/index.html</a:t>
            </a:r>
          </a:p>
          <a:p>
            <a:pPr marL="914400" lvl="1" indent="-400050" rtl="0">
              <a:spcBef>
                <a:spcPts val="560"/>
              </a:spcBef>
              <a:buClr>
                <a:schemeClr val="dk2"/>
              </a:buClr>
              <a:buSzPct val="100000"/>
              <a:buFont typeface="Courier New"/>
              <a:buChar char="o"/>
            </a:pPr>
            <a:r>
              <a:rPr lang="en" sz="2600" u="sng" dirty="0"/>
              <a:t>E-Mail</a:t>
            </a:r>
            <a:r>
              <a:rPr lang="en" sz="2600" dirty="0"/>
              <a:t>: publicaffairs3@occ.treas.gov</a:t>
            </a:r>
          </a:p>
          <a:p>
            <a:pPr marL="914400" lvl="1" indent="-400050" rtl="0">
              <a:spcBef>
                <a:spcPts val="560"/>
              </a:spcBef>
              <a:buClr>
                <a:schemeClr val="dk2"/>
              </a:buClr>
              <a:buSzPct val="100000"/>
              <a:buFont typeface="Courier New"/>
              <a:buChar char="o"/>
            </a:pPr>
            <a:r>
              <a:rPr lang="en" sz="2600" u="sng" dirty="0"/>
              <a:t>Phone</a:t>
            </a:r>
            <a:r>
              <a:rPr lang="en" sz="2600" dirty="0"/>
              <a:t>: (202) 649-6800</a:t>
            </a:r>
          </a:p>
          <a:p>
            <a:pPr marL="914400" lvl="1" indent="-400050" rtl="0">
              <a:spcBef>
                <a:spcPts val="560"/>
              </a:spcBef>
              <a:buClr>
                <a:schemeClr val="dk2"/>
              </a:buClr>
              <a:buSzPct val="100000"/>
              <a:buFont typeface="Courier New"/>
              <a:buChar char="o"/>
            </a:pPr>
            <a:r>
              <a:rPr lang="en" sz="2600" u="sng" dirty="0"/>
              <a:t>Mailing Address</a:t>
            </a:r>
            <a:r>
              <a:rPr lang="en" sz="2600" dirty="0"/>
              <a:t>: </a:t>
            </a:r>
          </a:p>
          <a:p>
            <a:pPr marL="0" lvl="0" indent="0" rtl="0">
              <a:spcBef>
                <a:spcPts val="560"/>
              </a:spcBef>
              <a:buClr>
                <a:srgbClr val="000000"/>
              </a:buClr>
              <a:buSzPct val="40740"/>
              <a:buFont typeface="Arial"/>
              <a:buNone/>
            </a:pPr>
            <a:r>
              <a:rPr lang="en" sz="2600" dirty="0"/>
              <a:t>               Office of the Comptroller of the Currency</a:t>
            </a:r>
          </a:p>
          <a:p>
            <a:pPr marL="457200" lvl="0" indent="0" rtl="0">
              <a:spcBef>
                <a:spcPts val="560"/>
              </a:spcBef>
              <a:buClr>
                <a:srgbClr val="000000"/>
              </a:buClr>
              <a:buSzPct val="40740"/>
              <a:buFont typeface="Arial"/>
              <a:buNone/>
            </a:pPr>
            <a:r>
              <a:rPr lang="en" sz="2600" dirty="0"/>
              <a:t>                 400 7th Street SW, Suite 3E-218</a:t>
            </a:r>
          </a:p>
          <a:p>
            <a:pPr marL="457200" lvl="0" indent="0" rtl="0">
              <a:spcBef>
                <a:spcPts val="560"/>
              </a:spcBef>
              <a:buClr>
                <a:srgbClr val="000000"/>
              </a:buClr>
              <a:buSzPct val="40740"/>
              <a:buFont typeface="Arial"/>
              <a:buNone/>
            </a:pPr>
            <a:r>
              <a:rPr lang="en" sz="2600" dirty="0"/>
              <a:t>                     Washington, D.C. </a:t>
            </a:r>
            <a:r>
              <a:rPr lang="en" sz="2600" dirty="0" smtClean="0"/>
              <a:t>20219</a:t>
            </a:r>
          </a:p>
          <a:p>
            <a:pPr marL="457200" lvl="0" indent="0" rtl="0">
              <a:spcBef>
                <a:spcPts val="560"/>
              </a:spcBef>
              <a:buClr>
                <a:srgbClr val="000000"/>
              </a:buClr>
              <a:buSzPct val="40740"/>
              <a:buFont typeface="Arial"/>
              <a:buNone/>
            </a:pPr>
            <a:endParaRPr lang="en" sz="2600" dirty="0"/>
          </a:p>
          <a:p>
            <a:pPr marL="0" indent="0">
              <a:buNone/>
            </a:pPr>
            <a:r>
              <a:rPr lang="en-US" sz="2600" dirty="0"/>
              <a:t> </a:t>
            </a:r>
          </a:p>
          <a:p>
            <a:pPr marL="0" indent="0" algn="ctr">
              <a:buNone/>
            </a:pPr>
            <a:endParaRPr lang="en" sz="2600" dirty="0"/>
          </a:p>
        </p:txBody>
      </p:sp>
      <p:sp>
        <p:nvSpPr>
          <p:cNvPr id="161" name="Shape 161"/>
          <p:cNvSpPr txBox="1">
            <a:spLocks noGrp="1"/>
          </p:cNvSpPr>
          <p:nvPr>
            <p:ph type="title"/>
          </p:nvPr>
        </p:nvSpPr>
        <p:spPr>
          <a:xfrm>
            <a:off x="457200" y="350700"/>
            <a:ext cx="8229600" cy="1325700"/>
          </a:xfrm>
          <a:prstGeom prst="rect">
            <a:avLst/>
          </a:prstGeom>
        </p:spPr>
        <p:txBody>
          <a:bodyPr lIns="91425" tIns="91425" rIns="91425" bIns="91425" anchor="b" anchorCtr="0">
            <a:noAutofit/>
          </a:bodyPr>
          <a:lstStyle/>
          <a:p>
            <a:pPr lvl="0" indent="0" rtl="0">
              <a:buNone/>
            </a:pPr>
            <a:r>
              <a:rPr lang="en" sz="3200" dirty="0"/>
              <a:t>Office of the Comptroller of the Currency (OCC)</a:t>
            </a:r>
          </a:p>
        </p:txBody>
      </p:sp>
      <p:sp>
        <p:nvSpPr>
          <p:cNvPr id="2" name="TextBox 1"/>
          <p:cNvSpPr txBox="1"/>
          <p:nvPr/>
        </p:nvSpPr>
        <p:spPr>
          <a:xfrm>
            <a:off x="914400" y="5455384"/>
            <a:ext cx="7543800" cy="1631216"/>
          </a:xfrm>
          <a:prstGeom prst="rect">
            <a:avLst/>
          </a:prstGeom>
          <a:noFill/>
        </p:spPr>
        <p:txBody>
          <a:bodyPr wrap="square" rtlCol="0">
            <a:spAutoFit/>
          </a:bodyPr>
          <a:lstStyle/>
          <a:p>
            <a:pPr lvl="0" algn="ctr">
              <a:buClr>
                <a:srgbClr val="00387E"/>
              </a:buClr>
              <a:buSzPct val="166666"/>
            </a:pPr>
            <a:r>
              <a:rPr lang="en-US" sz="2400" dirty="0" smtClean="0">
                <a:solidFill>
                  <a:srgbClr val="00387E"/>
                </a:solidFill>
                <a:latin typeface="Trebuchet MS"/>
                <a:sym typeface="Trebuchet MS"/>
              </a:rPr>
              <a:t>To read more about the OCC and banking</a:t>
            </a:r>
            <a:r>
              <a:rPr lang="en" sz="2400" dirty="0" smtClean="0">
                <a:solidFill>
                  <a:srgbClr val="00387E"/>
                </a:solidFill>
                <a:latin typeface="Trebuchet MS"/>
                <a:sym typeface="Trebuchet MS"/>
              </a:rPr>
              <a:t>:</a:t>
            </a:r>
            <a:endParaRPr lang="en-US" sz="2400" dirty="0">
              <a:solidFill>
                <a:srgbClr val="00387E"/>
              </a:solidFill>
              <a:latin typeface="Trebuchet MS"/>
              <a:sym typeface="Trebuchet MS"/>
            </a:endParaRPr>
          </a:p>
          <a:p>
            <a:pPr lvl="0" algn="ctr">
              <a:buClr>
                <a:srgbClr val="00387E"/>
              </a:buClr>
              <a:buSzPct val="166666"/>
            </a:pPr>
            <a:r>
              <a:rPr lang="en-US" sz="2600" u="sng" dirty="0">
                <a:solidFill>
                  <a:srgbClr val="00387E"/>
                </a:solidFill>
                <a:latin typeface="Trebuchet MS"/>
                <a:sym typeface="Trebuchet MS"/>
                <a:hlinkClick r:id="rId3"/>
              </a:rPr>
              <a:t>http://www.occ.treas.gov/news-issuances/federal-register/75fr77450.pdf</a:t>
            </a:r>
            <a:endParaRPr lang="en-US" sz="2600" dirty="0">
              <a:solidFill>
                <a:srgbClr val="00387E"/>
              </a:solidFill>
              <a:latin typeface="Trebuchet MS"/>
              <a:sym typeface="Trebuchet MS"/>
            </a:endParaRPr>
          </a:p>
          <a:p>
            <a:endParaRPr lang="en-US" sz="2500" dirty="0"/>
          </a:p>
        </p:txBody>
      </p:sp>
    </p:spTree>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body" idx="1"/>
          </p:nvPr>
        </p:nvSpPr>
        <p:spPr>
          <a:xfrm>
            <a:off x="721350" y="1870025"/>
            <a:ext cx="8499900" cy="33032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Appraisal Institute</a:t>
            </a:r>
          </a:p>
          <a:p>
            <a:pPr marL="457200" lvl="0" indent="-431800" rtl="0">
              <a:buClr>
                <a:schemeClr val="dk2"/>
              </a:buClr>
              <a:buSzPct val="166666"/>
              <a:buFont typeface="Arial"/>
              <a:buChar char="•"/>
            </a:pPr>
            <a:r>
              <a:rPr lang="en"/>
              <a:t>American Society of Appraisers (ASA)</a:t>
            </a:r>
          </a:p>
          <a:p>
            <a:pPr marL="457200" lvl="0" indent="-431800" rtl="0">
              <a:buClr>
                <a:schemeClr val="dk2"/>
              </a:buClr>
              <a:buSzPct val="166666"/>
              <a:buFont typeface="Arial"/>
              <a:buChar char="•"/>
            </a:pPr>
            <a:r>
              <a:rPr lang="en"/>
              <a:t>National Association of Real Estate Appraisers (NAREA)</a:t>
            </a:r>
          </a:p>
          <a:p>
            <a:pPr marL="457200" lvl="0" indent="-431800">
              <a:buClr>
                <a:schemeClr val="dk2"/>
              </a:buClr>
              <a:buSzPct val="166666"/>
              <a:buFont typeface="Arial"/>
              <a:buChar char="•"/>
            </a:pPr>
            <a:r>
              <a:rPr lang="en"/>
              <a:t>Appraisers Association of America (AAA)</a:t>
            </a:r>
          </a:p>
        </p:txBody>
      </p:sp>
      <p:sp>
        <p:nvSpPr>
          <p:cNvPr id="167" name="Shape 167"/>
          <p:cNvSpPr txBox="1">
            <a:spLocks noGrp="1"/>
          </p:cNvSpPr>
          <p:nvPr>
            <p:ph type="title"/>
          </p:nvPr>
        </p:nvSpPr>
        <p:spPr>
          <a:xfrm>
            <a:off x="685800" y="533400"/>
            <a:ext cx="8229600" cy="1325700"/>
          </a:xfrm>
          <a:prstGeom prst="rect">
            <a:avLst/>
          </a:prstGeom>
        </p:spPr>
        <p:txBody>
          <a:bodyPr lIns="91425" tIns="91425" rIns="91425" bIns="91425" anchor="b" anchorCtr="0">
            <a:noAutofit/>
          </a:bodyPr>
          <a:lstStyle/>
          <a:p>
            <a:pPr indent="0">
              <a:buNone/>
            </a:pPr>
            <a:r>
              <a:rPr lang="en" dirty="0"/>
              <a:t>Professional Appraisal Organizations</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457200" y="1732265"/>
            <a:ext cx="8229600" cy="4840199"/>
          </a:xfrm>
          <a:prstGeom prst="rect">
            <a:avLst/>
          </a:prstGeom>
          <a:ln>
            <a:noFill/>
          </a:ln>
        </p:spPr>
        <p:txBody>
          <a:bodyPr lIns="91425" tIns="91425" rIns="91425" bIns="91425" anchor="t" anchorCtr="0">
            <a:noAutofit/>
          </a:bodyPr>
          <a:lstStyle/>
          <a:p>
            <a:pPr marL="457200" lvl="0" indent="-431800" rtl="0">
              <a:buClr>
                <a:schemeClr val="dk2"/>
              </a:buClr>
              <a:buSzPct val="166666"/>
              <a:buFont typeface="Arial"/>
              <a:buChar char="•"/>
            </a:pPr>
            <a:r>
              <a:rPr lang="en"/>
              <a:t>"</a:t>
            </a:r>
            <a:r>
              <a:rPr lang="en" sz="3000" b="1"/>
              <a:t>Real Estate Appraiser</a:t>
            </a:r>
            <a:r>
              <a:rPr lang="en" sz="3000"/>
              <a:t>" means a person engaged in the business of estimating the value of real estate for a fee or other valuable consideration</a:t>
            </a:r>
          </a:p>
          <a:p>
            <a:pPr marL="457200" lvl="0" indent="-431800">
              <a:buClr>
                <a:schemeClr val="dk2"/>
              </a:buClr>
              <a:buSzPct val="177777"/>
              <a:buFont typeface="Arial"/>
              <a:buChar char="•"/>
            </a:pPr>
            <a:r>
              <a:rPr lang="en" sz="3000"/>
              <a:t>"</a:t>
            </a:r>
            <a:r>
              <a:rPr lang="en" sz="3000" b="1"/>
              <a:t>Provisional Appraiser</a:t>
            </a:r>
            <a:r>
              <a:rPr lang="en" sz="3000"/>
              <a:t>" is in the above business and is under the supervision of a Certified Real Estate Appraiser and who meets the minimum requirements</a:t>
            </a:r>
          </a:p>
        </p:txBody>
      </p:sp>
      <p:sp>
        <p:nvSpPr>
          <p:cNvPr id="173" name="Shape 173"/>
          <p:cNvSpPr txBox="1">
            <a:spLocks noGrp="1"/>
          </p:cNvSpPr>
          <p:nvPr>
            <p:ph type="title"/>
          </p:nvPr>
        </p:nvSpPr>
        <p:spPr>
          <a:xfrm>
            <a:off x="457200" y="230712"/>
            <a:ext cx="8229600" cy="1325700"/>
          </a:xfrm>
          <a:prstGeom prst="rect">
            <a:avLst/>
          </a:prstGeom>
        </p:spPr>
        <p:txBody>
          <a:bodyPr lIns="91425" tIns="91425" rIns="91425" bIns="91425" anchor="b" anchorCtr="0">
            <a:noAutofit/>
          </a:bodyPr>
          <a:lstStyle/>
          <a:p>
            <a:pPr>
              <a:buNone/>
            </a:pPr>
            <a:r>
              <a:rPr lang="en"/>
              <a:t>CT Appraiser Licensing Statute</a:t>
            </a:r>
          </a:p>
        </p:txBody>
      </p:sp>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Mandatory Appraiser Licensing</a:t>
            </a:r>
          </a:p>
          <a:p>
            <a:pPr marL="914400" lvl="1" indent="-406400" rtl="0">
              <a:buClr>
                <a:schemeClr val="dk2"/>
              </a:buClr>
              <a:buSzPct val="87500"/>
              <a:buFont typeface="Courier New"/>
              <a:buChar char="o"/>
            </a:pPr>
            <a:r>
              <a:rPr lang="en"/>
              <a:t>appraisals for any purpose</a:t>
            </a:r>
          </a:p>
          <a:p>
            <a:endParaRPr lang="en"/>
          </a:p>
          <a:p>
            <a:pPr marL="457200" lvl="0" indent="-431800" rtl="0">
              <a:buClr>
                <a:schemeClr val="dk2"/>
              </a:buClr>
              <a:buSzPct val="166666"/>
              <a:buFont typeface="Arial"/>
              <a:buChar char="•"/>
            </a:pPr>
            <a:r>
              <a:rPr lang="en"/>
              <a:t>TWO EXEMPTIONS</a:t>
            </a:r>
          </a:p>
          <a:p>
            <a:pPr marL="914400" lvl="1" indent="-406400" rtl="0">
              <a:buClr>
                <a:schemeClr val="dk2"/>
              </a:buClr>
              <a:buSzPct val="87500"/>
              <a:buFont typeface="Courier New"/>
              <a:buChar char="o"/>
            </a:pPr>
            <a:r>
              <a:rPr lang="en"/>
              <a:t>re-valuation contracts</a:t>
            </a:r>
          </a:p>
          <a:p>
            <a:pPr marL="914400" lvl="1" indent="-406400">
              <a:buClr>
                <a:schemeClr val="dk2"/>
              </a:buClr>
              <a:buSzPct val="87500"/>
              <a:buFont typeface="Courier New"/>
              <a:buChar char="o"/>
            </a:pPr>
            <a:r>
              <a:rPr lang="en"/>
              <a:t>RE Agent when for LISTING, SALE or LEASE</a:t>
            </a:r>
          </a:p>
        </p:txBody>
      </p:sp>
      <p:sp>
        <p:nvSpPr>
          <p:cNvPr id="179" name="Shape 17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CT Appraiser Licensing Statute</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body" idx="1"/>
          </p:nvPr>
        </p:nvSpPr>
        <p:spPr>
          <a:xfrm>
            <a:off x="457200" y="1906122"/>
            <a:ext cx="8229600" cy="3612300"/>
          </a:xfrm>
          <a:prstGeom prst="rect">
            <a:avLst/>
          </a:prstGeom>
        </p:spPr>
        <p:txBody>
          <a:bodyPr lIns="91425" tIns="91425" rIns="91425" bIns="91425" anchor="t" anchorCtr="0">
            <a:noAutofit/>
          </a:bodyPr>
          <a:lstStyle/>
          <a:p>
            <a:pPr marL="457200" lvl="0" indent="-431800" rtl="0">
              <a:lnSpc>
                <a:spcPct val="90000"/>
              </a:lnSpc>
              <a:spcBef>
                <a:spcPts val="800"/>
              </a:spcBef>
              <a:buClr>
                <a:schemeClr val="dk2"/>
              </a:buClr>
              <a:buSzPct val="166666"/>
              <a:buFont typeface="Arial"/>
              <a:buChar char="•"/>
            </a:pPr>
            <a:r>
              <a:rPr lang="en">
                <a:solidFill>
                  <a:srgbClr val="003366"/>
                </a:solidFill>
              </a:rPr>
              <a:t>For LISTING, SALE or LEASE for Owners or Prospective Buyers,</a:t>
            </a:r>
          </a:p>
          <a:p>
            <a:pPr marL="457200" lvl="0" indent="-431800" rtl="0">
              <a:lnSpc>
                <a:spcPct val="90000"/>
              </a:lnSpc>
              <a:spcBef>
                <a:spcPts val="800"/>
              </a:spcBef>
              <a:buClr>
                <a:schemeClr val="dk2"/>
              </a:buClr>
              <a:buSzPct val="166666"/>
              <a:buFont typeface="Arial"/>
              <a:buChar char="•"/>
            </a:pPr>
            <a:r>
              <a:rPr lang="en">
                <a:solidFill>
                  <a:srgbClr val="003366"/>
                </a:solidFill>
              </a:rPr>
              <a:t>Agents Can Make a Separate Charge for their Market Analysis</a:t>
            </a:r>
          </a:p>
          <a:p>
            <a:pPr marL="457200" lvl="0" indent="-431800" rtl="0">
              <a:lnSpc>
                <a:spcPct val="90000"/>
              </a:lnSpc>
              <a:spcBef>
                <a:spcPts val="800"/>
              </a:spcBef>
              <a:buClr>
                <a:schemeClr val="dk2"/>
              </a:buClr>
              <a:buSzPct val="166666"/>
              <a:buFont typeface="Arial"/>
              <a:buChar char="•"/>
            </a:pPr>
            <a:r>
              <a:rPr lang="en">
                <a:solidFill>
                  <a:srgbClr val="003366"/>
                </a:solidFill>
              </a:rPr>
              <a:t>Cannot refer to as an “Appraisal”</a:t>
            </a:r>
          </a:p>
          <a:p>
            <a:endParaRPr lang="en">
              <a:solidFill>
                <a:srgbClr val="003366"/>
              </a:solidFill>
            </a:endParaRPr>
          </a:p>
        </p:txBody>
      </p:sp>
      <p:sp>
        <p:nvSpPr>
          <p:cNvPr id="185" name="Shape 18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Real Estate Brokers/Salespeople</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457200" y="1600347"/>
            <a:ext cx="8229600" cy="3565799"/>
          </a:xfrm>
          <a:prstGeom prst="rect">
            <a:avLst/>
          </a:prstGeom>
        </p:spPr>
        <p:txBody>
          <a:bodyPr lIns="91425" tIns="91425" rIns="91425" bIns="91425" anchor="t" anchorCtr="0">
            <a:noAutofit/>
          </a:bodyPr>
          <a:lstStyle/>
          <a:p>
            <a:pPr lvl="0" rtl="0">
              <a:lnSpc>
                <a:spcPct val="115000"/>
              </a:lnSpc>
              <a:spcBef>
                <a:spcPts val="900"/>
              </a:spcBef>
              <a:buNone/>
            </a:pPr>
            <a:r>
              <a:rPr lang="en" u="sng"/>
              <a:t>Appraiser Qualifications Board</a:t>
            </a:r>
          </a:p>
          <a:p>
            <a:pPr marL="457200" lvl="0" indent="-419100" rtl="0">
              <a:lnSpc>
                <a:spcPct val="115000"/>
              </a:lnSpc>
              <a:spcBef>
                <a:spcPts val="900"/>
              </a:spcBef>
              <a:buClr>
                <a:schemeClr val="dk2"/>
              </a:buClr>
              <a:buSzPct val="166666"/>
              <a:buFont typeface="Arial"/>
              <a:buChar char="•"/>
            </a:pPr>
            <a:r>
              <a:rPr lang="en" sz="3000" b="1"/>
              <a:t>NO</a:t>
            </a:r>
            <a:r>
              <a:rPr lang="en" sz="3000"/>
              <a:t> "Grandfathering" of pre-existing provisional appraisers looking to upgrade</a:t>
            </a:r>
          </a:p>
          <a:p>
            <a:pPr marL="457200" lvl="0" indent="-419100" rtl="0">
              <a:lnSpc>
                <a:spcPct val="115000"/>
              </a:lnSpc>
              <a:spcBef>
                <a:spcPts val="900"/>
              </a:spcBef>
              <a:buClr>
                <a:schemeClr val="dk2"/>
              </a:buClr>
              <a:buSzPct val="166666"/>
              <a:buFont typeface="Arial"/>
              <a:buChar char="•"/>
            </a:pPr>
            <a:r>
              <a:rPr lang="en" sz="3000"/>
              <a:t>Education </a:t>
            </a:r>
            <a:r>
              <a:rPr lang="en" sz="3000" u="sng"/>
              <a:t>and</a:t>
            </a:r>
            <a:r>
              <a:rPr lang="en" sz="3000"/>
              <a:t> experience must be completed prior to taking the AQB-approved national exam</a:t>
            </a:r>
          </a:p>
          <a:p>
            <a:pPr marL="457200" lvl="0" indent="-419100" rtl="0">
              <a:lnSpc>
                <a:spcPct val="115000"/>
              </a:lnSpc>
              <a:spcBef>
                <a:spcPts val="900"/>
              </a:spcBef>
              <a:buClr>
                <a:schemeClr val="dk2"/>
              </a:buClr>
              <a:buSzPct val="166666"/>
              <a:buFont typeface="Arial"/>
              <a:buChar char="•"/>
            </a:pPr>
            <a:r>
              <a:rPr lang="en" sz="3000"/>
              <a:t>All candidates for an appraiser credential must undergo a background check</a:t>
            </a:r>
          </a:p>
          <a:p>
            <a:endParaRPr lang="en" sz="3000"/>
          </a:p>
        </p:txBody>
      </p:sp>
      <p:sp>
        <p:nvSpPr>
          <p:cNvPr id="191" name="Shape 19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AQB Required Changes</a:t>
            </a:r>
          </a:p>
          <a:p>
            <a:pPr>
              <a:buNone/>
            </a:pPr>
            <a:r>
              <a:rPr lang="en" sz="2400"/>
              <a:t>Effective 1/1/2015</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457200" y="1600350"/>
            <a:ext cx="8422800" cy="4840199"/>
          </a:xfrm>
          <a:prstGeom prst="rect">
            <a:avLst/>
          </a:prstGeom>
        </p:spPr>
        <p:txBody>
          <a:bodyPr lIns="91425" tIns="91425" rIns="91425" bIns="91425" anchor="t" anchorCtr="0">
            <a:noAutofit/>
          </a:bodyPr>
          <a:lstStyle/>
          <a:p>
            <a:pPr marL="457200" lvl="0" indent="-425450" rtl="0">
              <a:buClr>
                <a:schemeClr val="dk2"/>
              </a:buClr>
              <a:buSzPct val="166666"/>
              <a:buFont typeface="Arial"/>
              <a:buChar char="•"/>
            </a:pPr>
            <a:r>
              <a:rPr lang="en" sz="3100"/>
              <a:t>Completion of a Real Estate degree from an AQB approved college/university </a:t>
            </a:r>
            <a:r>
              <a:rPr lang="en" sz="3100" u="sng"/>
              <a:t>may</a:t>
            </a:r>
            <a:r>
              <a:rPr lang="en" sz="3100"/>
              <a:t> be used for credit towards qualifying education</a:t>
            </a:r>
          </a:p>
          <a:p>
            <a:pPr marL="457200" lvl="0" indent="-425450" rtl="0">
              <a:buClr>
                <a:schemeClr val="dk2"/>
              </a:buClr>
              <a:buSzPct val="166666"/>
              <a:buFont typeface="Arial"/>
              <a:buChar char="•"/>
            </a:pPr>
            <a:r>
              <a:rPr lang="en" sz="3100" i="1"/>
              <a:t>2008</a:t>
            </a:r>
            <a:r>
              <a:rPr lang="en" sz="3100"/>
              <a:t> </a:t>
            </a:r>
            <a:r>
              <a:rPr lang="en" sz="3100" i="1"/>
              <a:t>Real Property Appraiser Qualification Criteria </a:t>
            </a:r>
            <a:r>
              <a:rPr lang="en" sz="3100"/>
              <a:t>via the "segmented approach" no longer valid</a:t>
            </a:r>
          </a:p>
          <a:p>
            <a:pPr marL="457200" lvl="0" indent="-425450">
              <a:buClr>
                <a:schemeClr val="dk2"/>
              </a:buClr>
              <a:buSzPct val="166666"/>
              <a:buFont typeface="Arial"/>
              <a:buChar char="•"/>
            </a:pPr>
            <a:r>
              <a:rPr lang="en" sz="3100" u="sng"/>
              <a:t>Only</a:t>
            </a:r>
            <a:r>
              <a:rPr lang="en" sz="3100"/>
              <a:t> the </a:t>
            </a:r>
            <a:r>
              <a:rPr lang="en" sz="3100" i="1"/>
              <a:t>7-Hour National USPAP Update </a:t>
            </a:r>
            <a:r>
              <a:rPr lang="en" sz="3100"/>
              <a:t>course can be used twice in the same continuing education cycle</a:t>
            </a:r>
          </a:p>
        </p:txBody>
      </p:sp>
      <p:sp>
        <p:nvSpPr>
          <p:cNvPr id="197" name="Shape 19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AQB Required Changes</a:t>
            </a:r>
          </a:p>
          <a:p>
            <a:pPr lvl="0" rtl="0">
              <a:buNone/>
            </a:pPr>
            <a:r>
              <a:rPr lang="en" sz="2400"/>
              <a:t>Effective 1/1/2015</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329700" y="2017800"/>
            <a:ext cx="8484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A </a:t>
            </a:r>
            <a:r>
              <a:rPr lang="en" i="1"/>
              <a:t>written, proctored</a:t>
            </a:r>
            <a:r>
              <a:rPr lang="en"/>
              <a:t> exam is required for all qualifying online courses (written = on paper or administered electronically)</a:t>
            </a:r>
          </a:p>
          <a:p>
            <a:pPr marL="457200" lvl="0" indent="-431800">
              <a:buClr>
                <a:schemeClr val="dk2"/>
              </a:buClr>
              <a:buSzPct val="166666"/>
              <a:buFont typeface="Arial"/>
              <a:buChar char="•"/>
            </a:pPr>
            <a:r>
              <a:rPr lang="en"/>
              <a:t>Added topics on green building, seller concessions, and developing opinions of real property value in appraisals</a:t>
            </a:r>
          </a:p>
        </p:txBody>
      </p:sp>
      <p:sp>
        <p:nvSpPr>
          <p:cNvPr id="203" name="Shape 20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AQB Required Changes</a:t>
            </a:r>
          </a:p>
          <a:p>
            <a:pPr lvl="0" rtl="0">
              <a:buNone/>
            </a:pPr>
            <a:r>
              <a:rPr lang="en" sz="2400"/>
              <a:t>Effective 1/1/2015</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body" idx="1"/>
          </p:nvPr>
        </p:nvSpPr>
        <p:spPr>
          <a:xfrm>
            <a:off x="685050" y="1538550"/>
            <a:ext cx="7773900" cy="4840199"/>
          </a:xfrm>
          <a:prstGeom prst="rect">
            <a:avLst/>
          </a:prstGeom>
        </p:spPr>
        <p:txBody>
          <a:bodyPr lIns="91425" tIns="91425" rIns="91425" bIns="91425" anchor="t" anchorCtr="0">
            <a:noAutofit/>
          </a:bodyPr>
          <a:lstStyle/>
          <a:p>
            <a:pPr marL="457200" lvl="0" indent="-431800" rtl="0">
              <a:buClr>
                <a:schemeClr val="dk2"/>
              </a:buClr>
              <a:buSzPct val="177777"/>
              <a:buFont typeface="Arial"/>
              <a:buChar char="•"/>
            </a:pPr>
            <a:r>
              <a:rPr lang="en" sz="3000" dirty="0"/>
              <a:t>To view the CT State Statutes pertaining to Real Estate Appraisers, please go to: </a:t>
            </a:r>
          </a:p>
          <a:p>
            <a:pPr marL="914400" lvl="1" indent="-406400" rtl="0">
              <a:buClr>
                <a:schemeClr val="dk2"/>
              </a:buClr>
              <a:buSzPct val="107692"/>
              <a:buFont typeface="Courier New"/>
              <a:buChar char="o"/>
            </a:pPr>
            <a:r>
              <a:rPr lang="en" sz="2600" u="sng" dirty="0">
                <a:solidFill>
                  <a:schemeClr val="hlink"/>
                </a:solidFill>
                <a:hlinkClick r:id="rId3"/>
              </a:rPr>
              <a:t>http://www.cga.ct.gov/current/pub/chap_400g.htm</a:t>
            </a:r>
          </a:p>
          <a:p>
            <a:endParaRPr lang="en" sz="2600" u="sng" dirty="0">
              <a:solidFill>
                <a:schemeClr val="hlink"/>
              </a:solidFill>
              <a:hlinkClick r:id="rId3"/>
            </a:endParaRPr>
          </a:p>
          <a:p>
            <a:pPr marL="457200" lvl="0" indent="-431800" rtl="0">
              <a:buClr>
                <a:schemeClr val="dk2"/>
              </a:buClr>
              <a:buSzPct val="177777"/>
              <a:buFont typeface="Arial"/>
              <a:buChar char="•"/>
            </a:pPr>
            <a:r>
              <a:rPr lang="en" sz="3000" dirty="0"/>
              <a:t>All regulations concerning Real Estate Appraisers can be found at: </a:t>
            </a:r>
          </a:p>
          <a:p>
            <a:pPr marL="914400" lvl="1" indent="-406400" rtl="0">
              <a:buClr>
                <a:schemeClr val="dk2"/>
              </a:buClr>
              <a:buSzPct val="107692"/>
              <a:buFont typeface="Courier New"/>
              <a:buChar char="o"/>
            </a:pPr>
            <a:r>
              <a:rPr lang="en" sz="2600" u="sng" dirty="0">
                <a:solidFill>
                  <a:schemeClr val="hlink"/>
                </a:solidFill>
                <a:hlinkClick r:id="rId4"/>
              </a:rPr>
              <a:t>http://www.ct.gov/dcp/lib/dcp/pdf/laws_and_regulations/regs_-_real_estate_appraisal_and_schools2012.pdf</a:t>
            </a:r>
          </a:p>
        </p:txBody>
      </p:sp>
      <p:sp>
        <p:nvSpPr>
          <p:cNvPr id="53" name="Shape 5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Statutes and Regulations</a:t>
            </a:r>
          </a:p>
        </p:txBody>
      </p:sp>
    </p:spTree>
  </p:cSld>
  <p:clrMapOvr>
    <a:masterClrMapping/>
  </p:clrMapOvr>
  <p:transition spd="slow">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body" idx="1"/>
          </p:nvPr>
        </p:nvSpPr>
        <p:spPr>
          <a:xfrm>
            <a:off x="549875" y="1859790"/>
            <a:ext cx="8229600" cy="4840199"/>
          </a:xfrm>
          <a:prstGeom prst="rect">
            <a:avLst/>
          </a:prstGeom>
        </p:spPr>
        <p:txBody>
          <a:bodyPr lIns="91425" tIns="91425" rIns="91425" bIns="91425" anchor="t" anchorCtr="0">
            <a:noAutofit/>
          </a:bodyPr>
          <a:lstStyle/>
          <a:p>
            <a:pPr marL="457200" lvl="0" indent="-431800">
              <a:buClr>
                <a:schemeClr val="dk2"/>
              </a:buClr>
              <a:buSzPct val="166666"/>
              <a:buFont typeface="Arial"/>
              <a:buChar char="•"/>
            </a:pPr>
            <a:r>
              <a:rPr lang="en"/>
              <a:t>The regulations were last updated in 2010. The regulations and statutes are still in the process of being revised in order to better reflect the 2015 AQB requirements.</a:t>
            </a:r>
          </a:p>
        </p:txBody>
      </p:sp>
      <p:sp>
        <p:nvSpPr>
          <p:cNvPr id="209" name="Shape 209"/>
          <p:cNvSpPr txBox="1">
            <a:spLocks noGrp="1"/>
          </p:cNvSpPr>
          <p:nvPr>
            <p:ph type="title"/>
          </p:nvPr>
        </p:nvSpPr>
        <p:spPr>
          <a:xfrm>
            <a:off x="681150" y="413675"/>
            <a:ext cx="8322300" cy="1325700"/>
          </a:xfrm>
          <a:prstGeom prst="rect">
            <a:avLst/>
          </a:prstGeom>
        </p:spPr>
        <p:txBody>
          <a:bodyPr lIns="91425" tIns="91425" rIns="91425" bIns="91425" anchor="b" anchorCtr="0">
            <a:noAutofit/>
          </a:bodyPr>
          <a:lstStyle/>
          <a:p>
            <a:pPr indent="0">
              <a:buNone/>
            </a:pPr>
            <a:r>
              <a:rPr lang="en" dirty="0"/>
              <a:t>CT Appraiser Licensing Regulations</a:t>
            </a:r>
          </a:p>
        </p:txBody>
      </p:sp>
    </p:spTree>
  </p:cSld>
  <p:clrMapOvr>
    <a:masterClrMapping/>
  </p:clrMapOvr>
  <p:transition spd="slow">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body" idx="1"/>
          </p:nvPr>
        </p:nvSpPr>
        <p:spPr>
          <a:xfrm>
            <a:off x="457200" y="1963790"/>
            <a:ext cx="8229600" cy="4840199"/>
          </a:xfrm>
          <a:prstGeom prst="rect">
            <a:avLst/>
          </a:prstGeom>
        </p:spPr>
        <p:txBody>
          <a:bodyPr lIns="91425" tIns="91425" rIns="91425" bIns="91425" anchor="t" anchorCtr="0">
            <a:noAutofit/>
          </a:bodyPr>
          <a:lstStyle/>
          <a:p>
            <a:pPr marL="457200" lvl="0" indent="-431800" rtl="0">
              <a:lnSpc>
                <a:spcPct val="150000"/>
              </a:lnSpc>
              <a:buClr>
                <a:schemeClr val="dk2"/>
              </a:buClr>
              <a:buSzPct val="166666"/>
              <a:buFont typeface="Arial"/>
              <a:buChar char="•"/>
            </a:pPr>
            <a:r>
              <a:rPr lang="en"/>
              <a:t>3 categories of Appraiser licensing:</a:t>
            </a:r>
          </a:p>
          <a:p>
            <a:pPr marL="457200" lvl="0" indent="0" rtl="0">
              <a:lnSpc>
                <a:spcPct val="150000"/>
              </a:lnSpc>
              <a:buNone/>
            </a:pPr>
            <a:r>
              <a:rPr lang="en"/>
              <a:t>	1. Provisional (trainee): RSP</a:t>
            </a:r>
          </a:p>
          <a:p>
            <a:pPr marL="457200" lvl="0" indent="0" rtl="0">
              <a:lnSpc>
                <a:spcPct val="150000"/>
              </a:lnSpc>
              <a:buNone/>
            </a:pPr>
            <a:r>
              <a:rPr lang="en"/>
              <a:t>	2. Certified Residential: RCR</a:t>
            </a:r>
          </a:p>
          <a:p>
            <a:pPr marL="457200" lvl="0" indent="0" rtl="0">
              <a:lnSpc>
                <a:spcPct val="150000"/>
              </a:lnSpc>
              <a:buClr>
                <a:srgbClr val="000000"/>
              </a:buClr>
              <a:buSzPct val="34375"/>
              <a:buFont typeface="Arial"/>
              <a:buNone/>
            </a:pPr>
            <a:r>
              <a:rPr lang="en"/>
              <a:t>	3. Certified General: RCG</a:t>
            </a:r>
          </a:p>
          <a:p>
            <a:endParaRPr lang="en"/>
          </a:p>
        </p:txBody>
      </p:sp>
      <p:sp>
        <p:nvSpPr>
          <p:cNvPr id="215" name="Shape 21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CT Appraiser Categories</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CT Appraiser Categories</a:t>
            </a:r>
          </a:p>
        </p:txBody>
      </p:sp>
      <p:sp>
        <p:nvSpPr>
          <p:cNvPr id="221" name="Shape 221"/>
          <p:cNvSpPr txBox="1">
            <a:spLocks noGrp="1"/>
          </p:cNvSpPr>
          <p:nvPr>
            <p:ph type="body" idx="1"/>
          </p:nvPr>
        </p:nvSpPr>
        <p:spPr>
          <a:xfrm>
            <a:off x="457200" y="1871240"/>
            <a:ext cx="8229600" cy="4840199"/>
          </a:xfrm>
          <a:prstGeom prst="rect">
            <a:avLst/>
          </a:prstGeom>
        </p:spPr>
        <p:txBody>
          <a:bodyPr lIns="91425" tIns="91425" rIns="91425" bIns="91425" anchor="t" anchorCtr="0">
            <a:noAutofit/>
          </a:bodyPr>
          <a:lstStyle/>
          <a:p>
            <a:pPr lvl="0" algn="ctr" rtl="0">
              <a:buNone/>
            </a:pPr>
            <a:r>
              <a:rPr lang="en" sz="3600" u="sng"/>
              <a:t>Provisional Appraiser (RSP) </a:t>
            </a:r>
          </a:p>
          <a:p>
            <a:pPr lvl="0" algn="ctr" rtl="0">
              <a:buNone/>
            </a:pPr>
            <a:r>
              <a:rPr lang="en" sz="3600" u="sng"/>
              <a:t>Scope of Practice</a:t>
            </a:r>
          </a:p>
          <a:p>
            <a:endParaRPr lang="en" sz="3600" u="sng"/>
          </a:p>
          <a:p>
            <a:pPr marL="457200" lvl="0" indent="-419100" algn="ctr" rtl="0">
              <a:buClr>
                <a:schemeClr val="dk2"/>
              </a:buClr>
              <a:buSzPct val="166666"/>
              <a:buFont typeface="Arial"/>
              <a:buChar char="•"/>
            </a:pPr>
            <a:r>
              <a:rPr lang="en" sz="3000"/>
              <a:t>Must be under supervision of Certified Appraiser</a:t>
            </a:r>
          </a:p>
          <a:p>
            <a:pPr marL="457200" lvl="0" indent="-419100" algn="ctr" rtl="0">
              <a:buClr>
                <a:schemeClr val="dk2"/>
              </a:buClr>
              <a:buSzPct val="166666"/>
              <a:buFont typeface="Arial"/>
              <a:buChar char="•"/>
            </a:pPr>
            <a:r>
              <a:rPr lang="en" sz="3000"/>
              <a:t>Practice is limited to types of properties and transactions for which the Supervising Appraiser is qualified</a:t>
            </a:r>
          </a:p>
          <a:p>
            <a:pPr marL="457200" lvl="0" indent="-419100" algn="ctr" rtl="0">
              <a:buClr>
                <a:schemeClr val="dk2"/>
              </a:buClr>
              <a:buSzPct val="166666"/>
              <a:buFont typeface="Arial"/>
              <a:buChar char="•"/>
            </a:pPr>
            <a:r>
              <a:rPr lang="en" sz="3000"/>
              <a:t>Valid for a maximum of six (6) years</a:t>
            </a:r>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CT Appraiser Categories</a:t>
            </a:r>
          </a:p>
        </p:txBody>
      </p:sp>
      <p:graphicFrame>
        <p:nvGraphicFramePr>
          <p:cNvPr id="227" name="Shape 227"/>
          <p:cNvGraphicFramePr/>
          <p:nvPr/>
        </p:nvGraphicFramePr>
        <p:xfrm>
          <a:off x="408400" y="1833112"/>
          <a:ext cx="8327200" cy="2849550"/>
        </p:xfrm>
        <a:graphic>
          <a:graphicData uri="http://schemas.openxmlformats.org/drawingml/2006/table">
            <a:tbl>
              <a:tblPr>
                <a:noFill/>
                <a:tableStyleId>{9F0EC4DB-1AF2-4564-80A3-BB6E542ECE02}</a:tableStyleId>
              </a:tblPr>
              <a:tblGrid>
                <a:gridCol w="2081800"/>
                <a:gridCol w="2081800"/>
                <a:gridCol w="2081800"/>
                <a:gridCol w="2081800"/>
              </a:tblGrid>
              <a:tr h="901725">
                <a:tc>
                  <a:txBody>
                    <a:bodyPr/>
                    <a:lstStyle/>
                    <a:p>
                      <a:pPr algn="ctr">
                        <a:buNone/>
                      </a:pPr>
                      <a:r>
                        <a:rPr lang="en" sz="1900" b="1">
                          <a:solidFill>
                            <a:schemeClr val="dk2"/>
                          </a:solidFill>
                          <a:latin typeface="Trebuchet MS"/>
                          <a:ea typeface="Trebuchet MS"/>
                          <a:cs typeface="Trebuchet MS"/>
                          <a:sym typeface="Trebuchet MS"/>
                        </a:rPr>
                        <a:t>Credential</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algn="ctr">
                        <a:buNone/>
                      </a:pPr>
                      <a:r>
                        <a:rPr lang="en" sz="1900" b="1">
                          <a:solidFill>
                            <a:schemeClr val="dk2"/>
                          </a:solidFill>
                          <a:latin typeface="Trebuchet MS"/>
                          <a:ea typeface="Trebuchet MS"/>
                          <a:cs typeface="Trebuchet MS"/>
                          <a:sym typeface="Trebuchet MS"/>
                        </a:rPr>
                        <a:t>Education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algn="ctr">
                        <a:buNone/>
                      </a:pPr>
                      <a:r>
                        <a:rPr lang="en" sz="1900" b="1">
                          <a:solidFill>
                            <a:schemeClr val="dk2"/>
                          </a:solidFill>
                          <a:latin typeface="Trebuchet MS"/>
                          <a:ea typeface="Trebuchet MS"/>
                          <a:cs typeface="Trebuchet MS"/>
                          <a:sym typeface="Trebuchet MS"/>
                        </a:rPr>
                        <a:t>Experience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algn="ctr">
                        <a:buNone/>
                      </a:pPr>
                      <a:r>
                        <a:rPr lang="en" sz="1900" b="1">
                          <a:solidFill>
                            <a:schemeClr val="dk2"/>
                          </a:solidFill>
                          <a:latin typeface="Trebuchet MS"/>
                          <a:ea typeface="Trebuchet MS"/>
                          <a:cs typeface="Trebuchet MS"/>
                          <a:sym typeface="Trebuchet MS"/>
                        </a:rPr>
                        <a:t>Examination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r h="1947825">
                <a:tc>
                  <a:txBody>
                    <a:bodyPr/>
                    <a:lstStyle/>
                    <a:p>
                      <a:pPr lvl="0" algn="ctr" rtl="0">
                        <a:buNone/>
                      </a:pPr>
                      <a:r>
                        <a:rPr lang="en" sz="1900">
                          <a:solidFill>
                            <a:schemeClr val="dk2"/>
                          </a:solidFill>
                          <a:latin typeface="Trebuchet MS"/>
                          <a:ea typeface="Trebuchet MS"/>
                          <a:cs typeface="Trebuchet MS"/>
                          <a:sym typeface="Trebuchet MS"/>
                        </a:rPr>
                        <a:t>Provisional Licensed Appraiser</a:t>
                      </a:r>
                    </a:p>
                    <a:p>
                      <a:pPr algn="ctr">
                        <a:buNone/>
                      </a:pPr>
                      <a:r>
                        <a:rPr lang="en" sz="1900">
                          <a:solidFill>
                            <a:schemeClr val="dk2"/>
                          </a:solidFill>
                          <a:latin typeface="Trebuchet MS"/>
                          <a:ea typeface="Trebuchet MS"/>
                          <a:cs typeface="Trebuchet MS"/>
                          <a:sym typeface="Trebuchet MS"/>
                        </a:rPr>
                        <a:t>(RSP)</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algn="ctr">
                        <a:buNone/>
                      </a:pPr>
                      <a:r>
                        <a:rPr lang="en" sz="1900">
                          <a:solidFill>
                            <a:schemeClr val="dk2"/>
                          </a:solidFill>
                          <a:latin typeface="Trebuchet MS"/>
                          <a:ea typeface="Trebuchet MS"/>
                          <a:cs typeface="Trebuchet MS"/>
                          <a:sym typeface="Trebuchet MS"/>
                        </a:rPr>
                        <a:t>75 Hours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algn="ctr">
                        <a:buNone/>
                      </a:pPr>
                      <a:r>
                        <a:rPr lang="en" sz="1900">
                          <a:solidFill>
                            <a:schemeClr val="dk2"/>
                          </a:solidFill>
                          <a:latin typeface="Trebuchet MS"/>
                          <a:ea typeface="Trebuchet MS"/>
                          <a:cs typeface="Trebuchet MS"/>
                          <a:sym typeface="Trebuchet MS"/>
                        </a:rPr>
                        <a:t>None</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algn="ctr">
                        <a:buNone/>
                      </a:pPr>
                      <a:r>
                        <a:rPr lang="en" sz="1900">
                          <a:solidFill>
                            <a:schemeClr val="dk2"/>
                          </a:solidFill>
                          <a:latin typeface="Trebuchet MS"/>
                          <a:ea typeface="Trebuchet MS"/>
                          <a:cs typeface="Trebuchet MS"/>
                          <a:sym typeface="Trebuchet MS"/>
                        </a:rPr>
                        <a:t>None </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bl>
          </a:graphicData>
        </a:graphic>
      </p:graphicFrame>
      <p:graphicFrame>
        <p:nvGraphicFramePr>
          <p:cNvPr id="228" name="Shape 228"/>
          <p:cNvGraphicFramePr/>
          <p:nvPr/>
        </p:nvGraphicFramePr>
        <p:xfrm>
          <a:off x="408125" y="4682675"/>
          <a:ext cx="8327750" cy="1104410"/>
        </p:xfrm>
        <a:graphic>
          <a:graphicData uri="http://schemas.openxmlformats.org/drawingml/2006/table">
            <a:tbl>
              <a:tblPr>
                <a:noFill/>
                <a:tableStyleId>{463B9781-D84B-4C71-9990-D92FA22B3FBB}</a:tableStyleId>
              </a:tblPr>
              <a:tblGrid>
                <a:gridCol w="8327750"/>
              </a:tblGrid>
              <a:tr h="405875">
                <a:tc>
                  <a:txBody>
                    <a:bodyPr/>
                    <a:lstStyle/>
                    <a:p>
                      <a:pPr lvl="0" algn="ctr" rtl="0">
                        <a:buNone/>
                      </a:pPr>
                      <a:r>
                        <a:rPr lang="en" sz="1900" b="1">
                          <a:solidFill>
                            <a:schemeClr val="dk2"/>
                          </a:solidFill>
                          <a:latin typeface="Trebuchet MS"/>
                          <a:ea typeface="Trebuchet MS"/>
                          <a:cs typeface="Trebuchet MS"/>
                          <a:sym typeface="Trebuchet MS"/>
                        </a:rPr>
                        <a:t>College Requirements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r h="632000">
                <a:tc>
                  <a:txBody>
                    <a:bodyPr/>
                    <a:lstStyle/>
                    <a:p>
                      <a:pPr lvl="0" algn="ctr" rtl="0">
                        <a:buNone/>
                      </a:pPr>
                      <a:r>
                        <a:rPr lang="en" sz="1900">
                          <a:solidFill>
                            <a:schemeClr val="dk2"/>
                          </a:solidFill>
                          <a:latin typeface="Trebuchet MS"/>
                          <a:ea typeface="Trebuchet MS"/>
                          <a:cs typeface="Trebuchet MS"/>
                          <a:sym typeface="Trebuchet MS"/>
                        </a:rPr>
                        <a:t>None</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457200" y="2017790"/>
            <a:ext cx="8229600" cy="4840199"/>
          </a:xfrm>
          <a:prstGeom prst="rect">
            <a:avLst/>
          </a:prstGeom>
        </p:spPr>
        <p:txBody>
          <a:bodyPr lIns="91425" tIns="91425" rIns="91425" bIns="91425" anchor="t" anchorCtr="0">
            <a:noAutofit/>
          </a:bodyPr>
          <a:lstStyle/>
          <a:p>
            <a:pPr lvl="0" algn="ctr" rtl="0">
              <a:buNone/>
            </a:pPr>
            <a:r>
              <a:rPr lang="en" sz="3600" u="sng"/>
              <a:t>Certified Residential Appraiser (RCR) </a:t>
            </a:r>
          </a:p>
          <a:p>
            <a:pPr lvl="0" algn="ctr" rtl="0">
              <a:buNone/>
            </a:pPr>
            <a:r>
              <a:rPr lang="en" sz="3600" u="sng"/>
              <a:t>Scope of Practice</a:t>
            </a:r>
          </a:p>
          <a:p>
            <a:endParaRPr lang="en" sz="3600" u="sng"/>
          </a:p>
          <a:p>
            <a:pPr marL="457200" lvl="0" indent="-419100" algn="ctr" rtl="0">
              <a:buClr>
                <a:schemeClr val="dk2"/>
              </a:buClr>
              <a:buSzPct val="166666"/>
              <a:buFont typeface="Arial"/>
              <a:buChar char="•"/>
            </a:pPr>
            <a:r>
              <a:rPr lang="en" sz="3000"/>
              <a:t>All 1-4 Family Properties for all            types of transactions</a:t>
            </a:r>
          </a:p>
          <a:p>
            <a:pPr marL="457200" lvl="0" indent="-419100" algn="ctr" rtl="0">
              <a:buClr>
                <a:schemeClr val="dk2"/>
              </a:buClr>
              <a:buSzPct val="166666"/>
              <a:buFont typeface="Arial"/>
              <a:buChar char="•"/>
            </a:pPr>
            <a:r>
              <a:rPr lang="en" sz="3000"/>
              <a:t>(Does NOT include land with HIGHEST    AND BEST USE of Subdivision)</a:t>
            </a:r>
          </a:p>
        </p:txBody>
      </p:sp>
      <p:sp>
        <p:nvSpPr>
          <p:cNvPr id="234" name="Shape 23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CT Appraiser Categories</a:t>
            </a:r>
          </a:p>
        </p:txBody>
      </p:sp>
    </p:spTree>
  </p:cSld>
  <p:clrMapOvr>
    <a:masterClrMapping/>
  </p:clrMapOvr>
  <p:transition spd="slow">
    <p:cu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title"/>
          </p:nvPr>
        </p:nvSpPr>
        <p:spPr>
          <a:xfrm>
            <a:off x="457200" y="-137412"/>
            <a:ext cx="8229600" cy="1325700"/>
          </a:xfrm>
          <a:prstGeom prst="rect">
            <a:avLst/>
          </a:prstGeom>
        </p:spPr>
        <p:txBody>
          <a:bodyPr lIns="91425" tIns="91425" rIns="91425" bIns="91425" anchor="b" anchorCtr="0">
            <a:noAutofit/>
          </a:bodyPr>
          <a:lstStyle/>
          <a:p>
            <a:pPr>
              <a:buNone/>
            </a:pPr>
            <a:r>
              <a:rPr lang="en"/>
              <a:t>CT Appraiser Categories</a:t>
            </a:r>
          </a:p>
        </p:txBody>
      </p:sp>
      <p:graphicFrame>
        <p:nvGraphicFramePr>
          <p:cNvPr id="240" name="Shape 240"/>
          <p:cNvGraphicFramePr/>
          <p:nvPr/>
        </p:nvGraphicFramePr>
        <p:xfrm>
          <a:off x="579287" y="1323100"/>
          <a:ext cx="7985425" cy="2388200"/>
        </p:xfrm>
        <a:graphic>
          <a:graphicData uri="http://schemas.openxmlformats.org/drawingml/2006/table">
            <a:tbl>
              <a:tblPr>
                <a:noFill/>
                <a:tableStyleId>{24480D15-1178-4266-BF7F-59E4ADF90083}</a:tableStyleId>
              </a:tblPr>
              <a:tblGrid>
                <a:gridCol w="2099200"/>
                <a:gridCol w="1861050"/>
                <a:gridCol w="1925975"/>
                <a:gridCol w="2099200"/>
              </a:tblGrid>
              <a:tr h="818675">
                <a:tc>
                  <a:txBody>
                    <a:bodyPr/>
                    <a:lstStyle/>
                    <a:p>
                      <a:pPr lvl="0" algn="ctr" rtl="0">
                        <a:buNone/>
                      </a:pPr>
                      <a:r>
                        <a:rPr lang="en" sz="1900" b="1">
                          <a:solidFill>
                            <a:schemeClr val="dk2"/>
                          </a:solidFill>
                          <a:latin typeface="Trebuchet MS"/>
                          <a:ea typeface="Trebuchet MS"/>
                          <a:cs typeface="Trebuchet MS"/>
                          <a:sym typeface="Trebuchet MS"/>
                        </a:rPr>
                        <a:t>Credential</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b="1">
                          <a:solidFill>
                            <a:schemeClr val="dk2"/>
                          </a:solidFill>
                          <a:latin typeface="Trebuchet MS"/>
                          <a:ea typeface="Trebuchet MS"/>
                          <a:cs typeface="Trebuchet MS"/>
                          <a:sym typeface="Trebuchet MS"/>
                        </a:rPr>
                        <a:t>Education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b="1">
                          <a:solidFill>
                            <a:schemeClr val="dk2"/>
                          </a:solidFill>
                          <a:latin typeface="Trebuchet MS"/>
                          <a:ea typeface="Trebuchet MS"/>
                          <a:cs typeface="Trebuchet MS"/>
                          <a:sym typeface="Trebuchet MS"/>
                        </a:rPr>
                        <a:t>Experience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b="1">
                          <a:solidFill>
                            <a:schemeClr val="dk2"/>
                          </a:solidFill>
                          <a:latin typeface="Trebuchet MS"/>
                          <a:ea typeface="Trebuchet MS"/>
                          <a:cs typeface="Trebuchet MS"/>
                          <a:sym typeface="Trebuchet MS"/>
                        </a:rPr>
                        <a:t>Examination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r h="1569525">
                <a:tc>
                  <a:txBody>
                    <a:bodyPr/>
                    <a:lstStyle/>
                    <a:p>
                      <a:pPr lvl="0" algn="ctr" rtl="0">
                        <a:buNone/>
                      </a:pPr>
                      <a:r>
                        <a:rPr lang="en" sz="1900">
                          <a:solidFill>
                            <a:schemeClr val="dk2"/>
                          </a:solidFill>
                          <a:latin typeface="Trebuchet MS"/>
                          <a:ea typeface="Trebuchet MS"/>
                          <a:cs typeface="Trebuchet MS"/>
                          <a:sym typeface="Trebuchet MS"/>
                        </a:rPr>
                        <a:t>Certified Residential Appraiser</a:t>
                      </a:r>
                    </a:p>
                    <a:p>
                      <a:pPr lvl="0" algn="ctr" rtl="0">
                        <a:buNone/>
                      </a:pPr>
                      <a:r>
                        <a:rPr lang="en" sz="1900">
                          <a:solidFill>
                            <a:schemeClr val="dk2"/>
                          </a:solidFill>
                          <a:latin typeface="Trebuchet MS"/>
                          <a:ea typeface="Trebuchet MS"/>
                          <a:cs typeface="Trebuchet MS"/>
                          <a:sym typeface="Trebuchet MS"/>
                        </a:rPr>
                        <a:t>(RCR)</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a:solidFill>
                            <a:schemeClr val="dk2"/>
                          </a:solidFill>
                          <a:latin typeface="Trebuchet MS"/>
                          <a:ea typeface="Trebuchet MS"/>
                          <a:cs typeface="Trebuchet MS"/>
                          <a:sym typeface="Trebuchet MS"/>
                        </a:rPr>
                        <a:t>200 Hours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a:solidFill>
                            <a:schemeClr val="dk2"/>
                          </a:solidFill>
                          <a:latin typeface="Trebuchet MS"/>
                          <a:ea typeface="Trebuchet MS"/>
                          <a:cs typeface="Trebuchet MS"/>
                          <a:sym typeface="Trebuchet MS"/>
                        </a:rPr>
                        <a:t>2500 Hours</a:t>
                      </a:r>
                    </a:p>
                    <a:p>
                      <a:endParaRPr lang="en" sz="1900">
                        <a:solidFill>
                          <a:schemeClr val="dk2"/>
                        </a:solidFill>
                        <a:latin typeface="Trebuchet MS"/>
                        <a:ea typeface="Trebuchet MS"/>
                        <a:cs typeface="Trebuchet MS"/>
                        <a:sym typeface="Trebuchet MS"/>
                      </a:endParaRPr>
                    </a:p>
                    <a:p>
                      <a:pPr lvl="0" algn="ctr" rtl="0">
                        <a:buNone/>
                      </a:pPr>
                      <a:r>
                        <a:rPr lang="en" sz="1900">
                          <a:solidFill>
                            <a:schemeClr val="dk2"/>
                          </a:solidFill>
                          <a:latin typeface="Trebuchet MS"/>
                          <a:ea typeface="Trebuchet MS"/>
                          <a:cs typeface="Trebuchet MS"/>
                          <a:sym typeface="Trebuchet MS"/>
                        </a:rPr>
                        <a:t>24 Months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a:solidFill>
                            <a:schemeClr val="dk2"/>
                          </a:solidFill>
                          <a:latin typeface="Trebuchet MS"/>
                          <a:ea typeface="Trebuchet MS"/>
                          <a:cs typeface="Trebuchet MS"/>
                          <a:sym typeface="Trebuchet MS"/>
                        </a:rPr>
                        <a:t>AQB Certified Residential</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bl>
          </a:graphicData>
        </a:graphic>
      </p:graphicFrame>
      <p:graphicFrame>
        <p:nvGraphicFramePr>
          <p:cNvPr id="241" name="Shape 241"/>
          <p:cNvGraphicFramePr/>
          <p:nvPr/>
        </p:nvGraphicFramePr>
        <p:xfrm>
          <a:off x="582325" y="3711300"/>
          <a:ext cx="7979350" cy="2785785"/>
        </p:xfrm>
        <a:graphic>
          <a:graphicData uri="http://schemas.openxmlformats.org/drawingml/2006/table">
            <a:tbl>
              <a:tblPr>
                <a:noFill/>
                <a:tableStyleId>{88ECFC68-0CB4-4A72-ACBF-BE01785BAB8A}</a:tableStyleId>
              </a:tblPr>
              <a:tblGrid>
                <a:gridCol w="7979350"/>
              </a:tblGrid>
              <a:tr h="465750">
                <a:tc>
                  <a:txBody>
                    <a:bodyPr/>
                    <a:lstStyle/>
                    <a:p>
                      <a:pPr lvl="0" algn="ctr" rtl="0">
                        <a:buNone/>
                      </a:pPr>
                      <a:r>
                        <a:rPr lang="en" sz="1900" b="1">
                          <a:solidFill>
                            <a:schemeClr val="dk2"/>
                          </a:solidFill>
                          <a:latin typeface="Trebuchet MS"/>
                          <a:ea typeface="Trebuchet MS"/>
                          <a:cs typeface="Trebuchet MS"/>
                          <a:sym typeface="Trebuchet MS"/>
                        </a:rPr>
                        <a:t>College Requirements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r h="2313375">
                <a:tc>
                  <a:txBody>
                    <a:bodyPr/>
                    <a:lstStyle/>
                    <a:p>
                      <a:pPr lvl="0" algn="ctr" rtl="0">
                        <a:buNone/>
                      </a:pPr>
                      <a:r>
                        <a:rPr lang="en" sz="1900">
                          <a:solidFill>
                            <a:schemeClr val="dk2"/>
                          </a:solidFill>
                          <a:latin typeface="Trebuchet MS"/>
                          <a:ea typeface="Trebuchet MS"/>
                          <a:cs typeface="Trebuchet MS"/>
                          <a:sym typeface="Trebuchet MS"/>
                        </a:rPr>
                        <a:t>Associate degree or higher.  In lieu of the required degree, twenty one (21) semester credit hours covering the following subject matter courses: English Composition; Principles of Economics (Micro or Macro); Finance; Algebra, Geometry or higher mathematics; Statistics; Computer Science and Business or Real Estate Law.</a:t>
                      </a:r>
                    </a:p>
                    <a:p>
                      <a:endParaRPr lang="en" sz="1900">
                        <a:solidFill>
                          <a:schemeClr val="dk2"/>
                        </a:solidFill>
                        <a:latin typeface="Trebuchet MS"/>
                        <a:ea typeface="Trebuchet MS"/>
                        <a:cs typeface="Trebuchet MS"/>
                        <a:sym typeface="Trebuchet MS"/>
                      </a:endParaRPr>
                    </a:p>
                    <a:p>
                      <a:pPr lvl="0" algn="ctr" rtl="0">
                        <a:buNone/>
                      </a:pPr>
                      <a:r>
                        <a:rPr lang="en" sz="1900">
                          <a:solidFill>
                            <a:schemeClr val="dk2"/>
                          </a:solidFill>
                          <a:latin typeface="Trebuchet MS"/>
                          <a:ea typeface="Trebuchet MS"/>
                          <a:cs typeface="Trebuchet MS"/>
                          <a:sym typeface="Trebuchet MS"/>
                        </a:rPr>
                        <a:t>**Bachelor's degree or higher. Effective 1/1/2015**</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CT Appraiser Categories</a:t>
            </a:r>
          </a:p>
        </p:txBody>
      </p:sp>
      <p:sp>
        <p:nvSpPr>
          <p:cNvPr id="247" name="Shape 247"/>
          <p:cNvSpPr txBox="1">
            <a:spLocks noGrp="1"/>
          </p:cNvSpPr>
          <p:nvPr>
            <p:ph type="body" idx="1"/>
          </p:nvPr>
        </p:nvSpPr>
        <p:spPr>
          <a:xfrm>
            <a:off x="457200" y="2017790"/>
            <a:ext cx="8229600" cy="4840199"/>
          </a:xfrm>
          <a:prstGeom prst="rect">
            <a:avLst/>
          </a:prstGeom>
        </p:spPr>
        <p:txBody>
          <a:bodyPr lIns="91425" tIns="91425" rIns="91425" bIns="91425" anchor="t" anchorCtr="0">
            <a:noAutofit/>
          </a:bodyPr>
          <a:lstStyle/>
          <a:p>
            <a:pPr lvl="0" algn="ctr" rtl="0">
              <a:buNone/>
            </a:pPr>
            <a:r>
              <a:rPr lang="en" sz="3600" u="sng"/>
              <a:t>Certified General Appraiser (RCG) </a:t>
            </a:r>
          </a:p>
          <a:p>
            <a:pPr lvl="0" algn="ctr" rtl="0">
              <a:buNone/>
            </a:pPr>
            <a:r>
              <a:rPr lang="en" sz="3600" u="sng"/>
              <a:t>Scope of Practice</a:t>
            </a:r>
          </a:p>
          <a:p>
            <a:endParaRPr lang="en" sz="3600" u="sng"/>
          </a:p>
          <a:p>
            <a:pPr marL="457200" lvl="0" indent="-419100" algn="ctr" rtl="0">
              <a:buClr>
                <a:schemeClr val="dk2"/>
              </a:buClr>
              <a:buSzPct val="166666"/>
              <a:buFont typeface="Arial"/>
              <a:buChar char="•"/>
            </a:pPr>
            <a:r>
              <a:rPr lang="en" sz="3000"/>
              <a:t>All property types for all types of transactions</a:t>
            </a:r>
          </a:p>
        </p:txBody>
      </p:sp>
    </p:spTree>
  </p:cSld>
  <p:clrMapOvr>
    <a:masterClrMapping/>
  </p:clrMapOvr>
  <p:transition spd="slow">
    <p:cu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457200" y="-105362"/>
            <a:ext cx="8229600" cy="1325700"/>
          </a:xfrm>
          <a:prstGeom prst="rect">
            <a:avLst/>
          </a:prstGeom>
        </p:spPr>
        <p:txBody>
          <a:bodyPr lIns="91425" tIns="91425" rIns="91425" bIns="91425" anchor="b" anchorCtr="0">
            <a:noAutofit/>
          </a:bodyPr>
          <a:lstStyle/>
          <a:p>
            <a:pPr>
              <a:buNone/>
            </a:pPr>
            <a:r>
              <a:rPr lang="en"/>
              <a:t>CT Appraiser Categories</a:t>
            </a:r>
          </a:p>
        </p:txBody>
      </p:sp>
      <p:graphicFrame>
        <p:nvGraphicFramePr>
          <p:cNvPr id="253" name="Shape 253"/>
          <p:cNvGraphicFramePr/>
          <p:nvPr/>
        </p:nvGraphicFramePr>
        <p:xfrm>
          <a:off x="579200" y="3608550"/>
          <a:ext cx="7985575" cy="2971740"/>
        </p:xfrm>
        <a:graphic>
          <a:graphicData uri="http://schemas.openxmlformats.org/drawingml/2006/table">
            <a:tbl>
              <a:tblPr>
                <a:noFill/>
                <a:tableStyleId>{C6CB99D4-3BC9-419E-A2CB-532058618BAB}</a:tableStyleId>
              </a:tblPr>
              <a:tblGrid>
                <a:gridCol w="7985575"/>
              </a:tblGrid>
              <a:tr h="435025">
                <a:tc>
                  <a:txBody>
                    <a:bodyPr/>
                    <a:lstStyle/>
                    <a:p>
                      <a:pPr lvl="0" algn="ctr" rtl="0">
                        <a:buNone/>
                      </a:pPr>
                      <a:r>
                        <a:rPr lang="en" sz="1900" b="1">
                          <a:solidFill>
                            <a:schemeClr val="dk2"/>
                          </a:solidFill>
                          <a:latin typeface="Trebuchet MS"/>
                          <a:ea typeface="Trebuchet MS"/>
                          <a:cs typeface="Trebuchet MS"/>
                          <a:sym typeface="Trebuchet MS"/>
                        </a:rPr>
                        <a:t>College Requirements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r h="2413975">
                <a:tc>
                  <a:txBody>
                    <a:bodyPr/>
                    <a:lstStyle/>
                    <a:p>
                      <a:pPr lvl="0" algn="ctr" rtl="0">
                        <a:buNone/>
                      </a:pPr>
                      <a:r>
                        <a:rPr lang="en" sz="1900">
                          <a:solidFill>
                            <a:schemeClr val="dk2"/>
                          </a:solidFill>
                          <a:latin typeface="Trebuchet MS"/>
                          <a:ea typeface="Trebuchet MS"/>
                          <a:cs typeface="Trebuchet MS"/>
                          <a:sym typeface="Trebuchet MS"/>
                        </a:rPr>
                        <a:t>Bachelors degree or higher. In lieu of the required degree, thirty (30) semester credit hours covering the following subject matter courses: English Composition; Micro and Macro Economics; Finance; Algebra, Geometry or higher mathematics; Statistics; Computer Science and Business or Real Estate Law; and two (2) elective courses in accounting, geography; agriculture economics; business management; or real estate.</a:t>
                      </a:r>
                    </a:p>
                    <a:p>
                      <a:pPr lvl="0" algn="ctr" rtl="0">
                        <a:buNone/>
                      </a:pPr>
                      <a:r>
                        <a:rPr lang="en" sz="1900">
                          <a:solidFill>
                            <a:schemeClr val="dk2"/>
                          </a:solidFill>
                          <a:latin typeface="Trebuchet MS"/>
                          <a:ea typeface="Trebuchet MS"/>
                          <a:cs typeface="Trebuchet MS"/>
                          <a:sym typeface="Trebuchet MS"/>
                        </a:rPr>
                        <a:t>**Bachelor's degree or higher ONLY. Effective 1/1/2015**</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bl>
          </a:graphicData>
        </a:graphic>
      </p:graphicFrame>
      <p:graphicFrame>
        <p:nvGraphicFramePr>
          <p:cNvPr id="254" name="Shape 254"/>
          <p:cNvGraphicFramePr/>
          <p:nvPr/>
        </p:nvGraphicFramePr>
        <p:xfrm>
          <a:off x="579287" y="1220350"/>
          <a:ext cx="7985425" cy="2388200"/>
        </p:xfrm>
        <a:graphic>
          <a:graphicData uri="http://schemas.openxmlformats.org/drawingml/2006/table">
            <a:tbl>
              <a:tblPr>
                <a:noFill/>
                <a:tableStyleId>{DF889B44-A9A8-4BAD-8DB8-41FE18140AE1}</a:tableStyleId>
              </a:tblPr>
              <a:tblGrid>
                <a:gridCol w="2099200"/>
                <a:gridCol w="1861050"/>
                <a:gridCol w="1925975"/>
                <a:gridCol w="2099200"/>
              </a:tblGrid>
              <a:tr h="818675">
                <a:tc>
                  <a:txBody>
                    <a:bodyPr/>
                    <a:lstStyle/>
                    <a:p>
                      <a:pPr lvl="0" algn="ctr" rtl="0">
                        <a:buNone/>
                      </a:pPr>
                      <a:r>
                        <a:rPr lang="en" sz="1900" b="1">
                          <a:solidFill>
                            <a:schemeClr val="dk2"/>
                          </a:solidFill>
                          <a:latin typeface="Trebuchet MS"/>
                          <a:ea typeface="Trebuchet MS"/>
                          <a:cs typeface="Trebuchet MS"/>
                          <a:sym typeface="Trebuchet MS"/>
                        </a:rPr>
                        <a:t>Credential</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b="1">
                          <a:solidFill>
                            <a:schemeClr val="dk2"/>
                          </a:solidFill>
                          <a:latin typeface="Trebuchet MS"/>
                          <a:ea typeface="Trebuchet MS"/>
                          <a:cs typeface="Trebuchet MS"/>
                          <a:sym typeface="Trebuchet MS"/>
                        </a:rPr>
                        <a:t>Education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b="1">
                          <a:solidFill>
                            <a:schemeClr val="dk2"/>
                          </a:solidFill>
                          <a:latin typeface="Trebuchet MS"/>
                          <a:ea typeface="Trebuchet MS"/>
                          <a:cs typeface="Trebuchet MS"/>
                          <a:sym typeface="Trebuchet MS"/>
                        </a:rPr>
                        <a:t>Experience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b="1">
                          <a:solidFill>
                            <a:schemeClr val="dk2"/>
                          </a:solidFill>
                          <a:latin typeface="Trebuchet MS"/>
                          <a:ea typeface="Trebuchet MS"/>
                          <a:cs typeface="Trebuchet MS"/>
                          <a:sym typeface="Trebuchet MS"/>
                        </a:rPr>
                        <a:t>Examination Requirements</a:t>
                      </a:r>
                    </a:p>
                  </a:txBody>
                  <a:tcPr marL="91425" marR="91425" marT="91425" marB="91425" anchor="b">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r h="1569525">
                <a:tc>
                  <a:txBody>
                    <a:bodyPr/>
                    <a:lstStyle/>
                    <a:p>
                      <a:pPr lvl="0" algn="ctr" rtl="0">
                        <a:buNone/>
                      </a:pPr>
                      <a:r>
                        <a:rPr lang="en" sz="1900">
                          <a:solidFill>
                            <a:schemeClr val="dk2"/>
                          </a:solidFill>
                          <a:latin typeface="Trebuchet MS"/>
                          <a:ea typeface="Trebuchet MS"/>
                          <a:cs typeface="Trebuchet MS"/>
                          <a:sym typeface="Trebuchet MS"/>
                        </a:rPr>
                        <a:t>Certified </a:t>
                      </a:r>
                    </a:p>
                    <a:p>
                      <a:pPr lvl="0" algn="ctr" rtl="0">
                        <a:buNone/>
                      </a:pPr>
                      <a:r>
                        <a:rPr lang="en" sz="1900">
                          <a:solidFill>
                            <a:schemeClr val="dk2"/>
                          </a:solidFill>
                          <a:latin typeface="Trebuchet MS"/>
                          <a:ea typeface="Trebuchet MS"/>
                          <a:cs typeface="Trebuchet MS"/>
                          <a:sym typeface="Trebuchet MS"/>
                        </a:rPr>
                        <a:t>General </a:t>
                      </a:r>
                    </a:p>
                    <a:p>
                      <a:pPr lvl="0" algn="ctr" rtl="0">
                        <a:buNone/>
                      </a:pPr>
                      <a:r>
                        <a:rPr lang="en" sz="1900">
                          <a:solidFill>
                            <a:schemeClr val="dk2"/>
                          </a:solidFill>
                          <a:latin typeface="Trebuchet MS"/>
                          <a:ea typeface="Trebuchet MS"/>
                          <a:cs typeface="Trebuchet MS"/>
                          <a:sym typeface="Trebuchet MS"/>
                        </a:rPr>
                        <a:t>Appraiser</a:t>
                      </a:r>
                    </a:p>
                    <a:p>
                      <a:pPr lvl="0" algn="ctr" rtl="0">
                        <a:buNone/>
                      </a:pPr>
                      <a:r>
                        <a:rPr lang="en" sz="1900">
                          <a:solidFill>
                            <a:schemeClr val="dk2"/>
                          </a:solidFill>
                          <a:latin typeface="Trebuchet MS"/>
                          <a:ea typeface="Trebuchet MS"/>
                          <a:cs typeface="Trebuchet MS"/>
                          <a:sym typeface="Trebuchet MS"/>
                        </a:rPr>
                        <a:t>(RCG)</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a:solidFill>
                            <a:schemeClr val="dk2"/>
                          </a:solidFill>
                          <a:latin typeface="Trebuchet MS"/>
                          <a:ea typeface="Trebuchet MS"/>
                          <a:cs typeface="Trebuchet MS"/>
                          <a:sym typeface="Trebuchet MS"/>
                        </a:rPr>
                        <a:t>300 Hours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a:solidFill>
                            <a:schemeClr val="dk2"/>
                          </a:solidFill>
                          <a:latin typeface="Trebuchet MS"/>
                          <a:ea typeface="Trebuchet MS"/>
                          <a:cs typeface="Trebuchet MS"/>
                          <a:sym typeface="Trebuchet MS"/>
                        </a:rPr>
                        <a:t>3,000 Hours</a:t>
                      </a:r>
                    </a:p>
                    <a:p>
                      <a:endParaRPr lang="en" sz="1900">
                        <a:solidFill>
                          <a:schemeClr val="dk2"/>
                        </a:solidFill>
                        <a:latin typeface="Trebuchet MS"/>
                        <a:ea typeface="Trebuchet MS"/>
                        <a:cs typeface="Trebuchet MS"/>
                        <a:sym typeface="Trebuchet MS"/>
                      </a:endParaRPr>
                    </a:p>
                    <a:p>
                      <a:pPr lvl="0" algn="ctr" rtl="0">
                        <a:buNone/>
                      </a:pPr>
                      <a:r>
                        <a:rPr lang="en" sz="1900">
                          <a:solidFill>
                            <a:schemeClr val="dk2"/>
                          </a:solidFill>
                          <a:latin typeface="Trebuchet MS"/>
                          <a:ea typeface="Trebuchet MS"/>
                          <a:cs typeface="Trebuchet MS"/>
                          <a:sym typeface="Trebuchet MS"/>
                        </a:rPr>
                        <a:t>30 Months</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c>
                  <a:txBody>
                    <a:bodyPr/>
                    <a:lstStyle/>
                    <a:p>
                      <a:pPr lvl="0" algn="ctr" rtl="0">
                        <a:buNone/>
                      </a:pPr>
                      <a:r>
                        <a:rPr lang="en" sz="1900">
                          <a:solidFill>
                            <a:schemeClr val="dk2"/>
                          </a:solidFill>
                          <a:latin typeface="Trebuchet MS"/>
                          <a:ea typeface="Trebuchet MS"/>
                          <a:cs typeface="Trebuchet MS"/>
                          <a:sym typeface="Trebuchet MS"/>
                        </a:rPr>
                        <a:t>AQB Certified General</a:t>
                      </a:r>
                    </a:p>
                  </a:txBody>
                  <a:tcPr marL="91425" marR="91425" marT="91425" marB="91425">
                    <a:lnL w="9525" cap="flat">
                      <a:solidFill>
                        <a:schemeClr val="dk2"/>
                      </a:solidFill>
                      <a:prstDash val="solid"/>
                      <a:round/>
                      <a:headEnd type="none" w="med" len="med"/>
                      <a:tailEnd type="none" w="med" len="med"/>
                    </a:lnL>
                    <a:lnR w="9525" cap="flat">
                      <a:solidFill>
                        <a:schemeClr val="dk2"/>
                      </a:solidFill>
                      <a:prstDash val="solid"/>
                      <a:round/>
                      <a:headEnd type="none" w="med" len="med"/>
                      <a:tailEnd type="none" w="med" len="med"/>
                    </a:lnR>
                    <a:lnT w="9525" cap="flat">
                      <a:solidFill>
                        <a:schemeClr val="dk2"/>
                      </a:solidFill>
                      <a:prstDash val="solid"/>
                      <a:round/>
                      <a:headEnd type="none" w="med" len="med"/>
                      <a:tailEnd type="none" w="med" len="med"/>
                    </a:lnT>
                    <a:lnB w="9525" cap="flat">
                      <a:solidFill>
                        <a:schemeClr val="dk2"/>
                      </a:solidFill>
                      <a:prstDash val="solid"/>
                      <a:round/>
                      <a:headEnd type="none" w="med" len="med"/>
                      <a:tailEnd type="none" w="med" len="med"/>
                    </a:lnB>
                  </a:tcPr>
                </a:tc>
              </a:tr>
            </a:tbl>
          </a:graphicData>
        </a:graphic>
      </p:graphicFrame>
    </p:spTree>
  </p:cSld>
  <p:clrMapOvr>
    <a:masterClrMapping/>
  </p:clrMapOvr>
  <p:transition spd="slow">
    <p:cu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 name="TextBox 1"/>
          <p:cNvSpPr txBox="1"/>
          <p:nvPr/>
        </p:nvSpPr>
        <p:spPr>
          <a:xfrm>
            <a:off x="2609846" y="6172198"/>
            <a:ext cx="3924301" cy="461665"/>
          </a:xfrm>
          <a:prstGeom prst="rect">
            <a:avLst/>
          </a:prstGeom>
          <a:noFill/>
        </p:spPr>
        <p:txBody>
          <a:bodyPr wrap="square" rtlCol="0">
            <a:spAutoFit/>
          </a:bodyPr>
          <a:lstStyle/>
          <a:p>
            <a:pPr algn="ctr"/>
            <a:r>
              <a:rPr lang="en-US" sz="2400" dirty="0" smtClean="0">
                <a:solidFill>
                  <a:schemeClr val="bg2"/>
                </a:solidFill>
                <a:latin typeface="Trebuchet MS" pitchFamily="34" charset="0"/>
              </a:rPr>
              <a:t>**Current as of 7/25/13**</a:t>
            </a:r>
            <a:endParaRPr lang="en-US" sz="2400" dirty="0">
              <a:solidFill>
                <a:schemeClr val="bg2"/>
              </a:solidFill>
              <a:latin typeface="Trebuchet MS" pitchFamily="34" charset="0"/>
            </a:endParaRPr>
          </a:p>
        </p:txBody>
      </p:sp>
      <p:pic>
        <p:nvPicPr>
          <p:cNvPr id="1026" name="Picture 2" descr="https://lh4.googleusercontent.com/8PFkOEMk1i9fG4n6_yJg70uvdLjfAmxt7WRkHowurQJ8JH2LuD-5l2KLb9fJdBz2yMwvIE1FW0TOsknrbRoh5gmryXaklOzha1VAtKRCUYGJuyaYYQOM9W7BIb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234" y="859970"/>
            <a:ext cx="8233524" cy="494696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cu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265"/>
          <p:cNvSpPr txBox="1">
            <a:spLocks noGrp="1"/>
          </p:cNvSpPr>
          <p:nvPr>
            <p:ph type="title"/>
          </p:nvPr>
        </p:nvSpPr>
        <p:spPr>
          <a:xfrm>
            <a:off x="21772" y="274637"/>
            <a:ext cx="9122228" cy="1325700"/>
          </a:xfrm>
          <a:prstGeom prst="rect">
            <a:avLst/>
          </a:prstGeom>
        </p:spPr>
        <p:txBody>
          <a:bodyPr lIns="91425" tIns="91425" rIns="91425" bIns="91425" anchor="b" anchorCtr="0">
            <a:noAutofit/>
          </a:bodyPr>
          <a:lstStyle/>
          <a:p>
            <a:pPr indent="0" algn="ctr">
              <a:buNone/>
            </a:pPr>
            <a:r>
              <a:rPr lang="en" dirty="0" smtClean="0"/>
              <a:t>Declining Numbers in Recent Years</a:t>
            </a:r>
            <a:br>
              <a:rPr lang="en" dirty="0" smtClean="0"/>
            </a:br>
            <a:endParaRPr lang="en" dirty="0"/>
          </a:p>
        </p:txBody>
      </p:sp>
      <p:pic>
        <p:nvPicPr>
          <p:cNvPr id="1034" name="Picture 10" descr="https://lh3.googleusercontent.com/aJkQfDWkyKEDxC0VAyO94Idl7O0pKBzkYisxwZigryFYtcfAgrbkQpZtsd1RKKCTqk0WnuIIH4XWm-zn5_g-KRoaCYKOoZwq2hAAs-mb6ESMKpFnzTdWdAtX9r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2" y="1295400"/>
            <a:ext cx="4581525" cy="27527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lh3.googleusercontent.com/J_0Wg1kb6fsrrBbNsuzWZJ6G-fDpPM5-KQaTaTjOO4nvTQOJj-_HfKgrCfXxZxUcrD9yr5iklzq3RXzVKbAoPg6Kr-q9l1mOrEtvY1k6NCuiWWbHFDfiS8Ba0Y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799" y="4048124"/>
            <a:ext cx="4581525" cy="27527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s://lh3.googleusercontent.com/joWrzk5DaNWdOB6dMS3eSihaoMnYLXy3lbRonqG7C_MPsO-busiFPEzQdB6u4gdPNjbF4glUVKuh5a2RE1KgwQYQPB1P5cysskI3WJzs6gHHkZQICJvAb7iwiN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2475" y="1295400"/>
            <a:ext cx="4581525"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522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641850" y="178329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dirty="0" smtClean="0"/>
              <a:t>Consists </a:t>
            </a:r>
            <a:r>
              <a:rPr lang="en" dirty="0"/>
              <a:t>of 8 persons</a:t>
            </a:r>
          </a:p>
          <a:p>
            <a:pPr marL="914400" lvl="1" indent="-406400" rtl="0">
              <a:lnSpc>
                <a:spcPct val="115000"/>
              </a:lnSpc>
              <a:buClr>
                <a:schemeClr val="dk2"/>
              </a:buClr>
              <a:buSzPct val="87500"/>
              <a:buFont typeface="Courier New"/>
              <a:buChar char="o"/>
            </a:pPr>
            <a:r>
              <a:rPr lang="en" dirty="0"/>
              <a:t>5 Certified Appraisers</a:t>
            </a:r>
          </a:p>
          <a:p>
            <a:pPr marL="914400" lvl="1" indent="-406400" rtl="0">
              <a:lnSpc>
                <a:spcPct val="115000"/>
              </a:lnSpc>
              <a:buClr>
                <a:schemeClr val="dk2"/>
              </a:buClr>
              <a:buSzPct val="87500"/>
              <a:buFont typeface="Courier New"/>
              <a:buChar char="o"/>
            </a:pPr>
            <a:r>
              <a:rPr lang="en" dirty="0"/>
              <a:t>3 Public Members</a:t>
            </a:r>
          </a:p>
          <a:p>
            <a:pPr marL="457200" lvl="0" indent="-431800" rtl="0">
              <a:lnSpc>
                <a:spcPct val="115000"/>
              </a:lnSpc>
              <a:buClr>
                <a:schemeClr val="dk2"/>
              </a:buClr>
              <a:buSzPct val="166666"/>
              <a:buFont typeface="Arial"/>
              <a:buChar char="•"/>
            </a:pPr>
            <a:r>
              <a:rPr lang="en" dirty="0"/>
              <a:t>They are NOT paid</a:t>
            </a:r>
          </a:p>
          <a:p>
            <a:pPr marL="457200" lvl="0" indent="-431800" rtl="0">
              <a:lnSpc>
                <a:spcPct val="115000"/>
              </a:lnSpc>
              <a:buClr>
                <a:schemeClr val="dk2"/>
              </a:buClr>
              <a:buSzPct val="166666"/>
              <a:buFont typeface="Arial"/>
              <a:buChar char="•"/>
            </a:pPr>
            <a:r>
              <a:rPr lang="en" dirty="0"/>
              <a:t>Members appointed by governor </a:t>
            </a:r>
          </a:p>
          <a:p>
            <a:pPr marL="457200" lvl="0" indent="-431800" rtl="0">
              <a:lnSpc>
                <a:spcPct val="115000"/>
              </a:lnSpc>
              <a:buClr>
                <a:schemeClr val="dk2"/>
              </a:buClr>
              <a:buSzPct val="166666"/>
              <a:buFont typeface="Arial"/>
              <a:buChar char="•"/>
            </a:pPr>
            <a:r>
              <a:rPr lang="en" dirty="0"/>
              <a:t>Not just one political party or congressional district</a:t>
            </a:r>
          </a:p>
        </p:txBody>
      </p:sp>
      <p:sp>
        <p:nvSpPr>
          <p:cNvPr id="59" name="Shape 59"/>
          <p:cNvSpPr txBox="1">
            <a:spLocks noGrp="1"/>
          </p:cNvSpPr>
          <p:nvPr>
            <p:ph type="title"/>
          </p:nvPr>
        </p:nvSpPr>
        <p:spPr>
          <a:xfrm>
            <a:off x="391200" y="205750"/>
            <a:ext cx="8361599" cy="1509000"/>
          </a:xfrm>
          <a:prstGeom prst="rect">
            <a:avLst/>
          </a:prstGeom>
        </p:spPr>
        <p:txBody>
          <a:bodyPr lIns="91425" tIns="91425" rIns="91425" bIns="91425" anchor="b" anchorCtr="0">
            <a:noAutofit/>
          </a:bodyPr>
          <a:lstStyle/>
          <a:p>
            <a:pPr lvl="0" rtl="0">
              <a:buNone/>
            </a:pPr>
            <a:r>
              <a:rPr lang="en" sz="4200">
                <a:solidFill>
                  <a:schemeClr val="dk2"/>
                </a:solidFill>
              </a:rPr>
              <a:t>CT Real Estate </a:t>
            </a:r>
          </a:p>
          <a:p>
            <a:pPr lvl="0" rtl="0">
              <a:buNone/>
            </a:pPr>
            <a:r>
              <a:rPr lang="en" sz="4200">
                <a:solidFill>
                  <a:schemeClr val="dk2"/>
                </a:solidFill>
              </a:rPr>
              <a:t>Appraisal Commission</a:t>
            </a:r>
          </a:p>
        </p:txBody>
      </p:sp>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Per CT State statute, a licensee must requalify and retest to activate a license that has been inactive for more than two (2) years</a:t>
            </a:r>
          </a:p>
          <a:p>
            <a:pPr marL="457200" lvl="0" indent="-431800" rtl="0">
              <a:buClr>
                <a:schemeClr val="dk2"/>
              </a:buClr>
              <a:buSzPct val="166666"/>
              <a:buFont typeface="Arial"/>
              <a:buChar char="•"/>
            </a:pPr>
            <a:r>
              <a:rPr lang="en"/>
              <a:t>Per the ASC, a licensee in retirement status must continue to complete the required CE each cycle if he/she wishes to reactivate the license at any point</a:t>
            </a:r>
          </a:p>
        </p:txBody>
      </p:sp>
      <p:sp>
        <p:nvSpPr>
          <p:cNvPr id="265" name="Shape 26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dirty="0"/>
              <a:t>Licensing Regulations</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457200" y="1711865"/>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dirty="0"/>
              <a:t>Go to: https://www.elicense.ct.gov/</a:t>
            </a:r>
          </a:p>
          <a:p>
            <a:pPr marL="457200" lvl="0" indent="-431800" rtl="0">
              <a:buClr>
                <a:schemeClr val="dk2"/>
              </a:buClr>
              <a:buSzPct val="166666"/>
              <a:buFont typeface="Arial"/>
              <a:buChar char="•"/>
            </a:pPr>
            <a:r>
              <a:rPr lang="en" dirty="0"/>
              <a:t>Select "Lookup a License" on the   left-hand sidebar under "Online Services"</a:t>
            </a:r>
          </a:p>
        </p:txBody>
      </p:sp>
      <p:sp>
        <p:nvSpPr>
          <p:cNvPr id="271" name="Shape 271"/>
          <p:cNvSpPr txBox="1">
            <a:spLocks noGrp="1"/>
          </p:cNvSpPr>
          <p:nvPr>
            <p:ph type="title"/>
          </p:nvPr>
        </p:nvSpPr>
        <p:spPr>
          <a:xfrm>
            <a:off x="457200" y="293462"/>
            <a:ext cx="8229600" cy="1325700"/>
          </a:xfrm>
          <a:prstGeom prst="rect">
            <a:avLst/>
          </a:prstGeom>
        </p:spPr>
        <p:txBody>
          <a:bodyPr lIns="91425" tIns="91425" rIns="91425" bIns="91425" anchor="b" anchorCtr="0">
            <a:noAutofit/>
          </a:bodyPr>
          <a:lstStyle/>
          <a:p>
            <a:pPr lvl="0" rtl="0">
              <a:buNone/>
            </a:pPr>
            <a:r>
              <a:rPr lang="en"/>
              <a:t>Verifying a </a:t>
            </a:r>
            <a:r>
              <a:rPr lang="en">
                <a:solidFill>
                  <a:schemeClr val="dk2"/>
                </a:solidFill>
              </a:rPr>
              <a:t>License</a:t>
            </a:r>
          </a:p>
        </p:txBody>
      </p:sp>
      <p:sp>
        <p:nvSpPr>
          <p:cNvPr id="272" name="Shape 272"/>
          <p:cNvSpPr/>
          <p:nvPr/>
        </p:nvSpPr>
        <p:spPr>
          <a:xfrm>
            <a:off x="303000" y="3596850"/>
            <a:ext cx="8537999" cy="2955225"/>
          </a:xfrm>
          <a:prstGeom prst="rect">
            <a:avLst/>
          </a:prstGeom>
          <a:blipFill>
            <a:blip r:embed="rId3"/>
            <a:stretch>
              <a:fillRect/>
            </a:stretch>
          </a:blipFill>
        </p:spPr>
      </p:sp>
      <p:sp>
        <p:nvSpPr>
          <p:cNvPr id="273" name="Shape 273"/>
          <p:cNvSpPr/>
          <p:nvPr/>
        </p:nvSpPr>
        <p:spPr>
          <a:xfrm>
            <a:off x="1560050" y="5344300"/>
            <a:ext cx="648599" cy="293400"/>
          </a:xfrm>
          <a:prstGeom prst="leftArrow">
            <a:avLst>
              <a:gd name="adj1" fmla="val 50000"/>
              <a:gd name="adj2" fmla="val 50000"/>
            </a:avLst>
          </a:prstGeom>
          <a:solidFill>
            <a:srgbClr val="FF0000"/>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p:nvPr/>
        </p:nvSpPr>
        <p:spPr>
          <a:xfrm>
            <a:off x="891450" y="5859900"/>
            <a:ext cx="7577399" cy="998100"/>
          </a:xfrm>
          <a:prstGeom prst="rect">
            <a:avLst/>
          </a:prstGeom>
          <a:noFill/>
        </p:spPr>
        <p:txBody>
          <a:bodyPr lIns="91425" tIns="91425" rIns="91425" bIns="91425" anchor="t" anchorCtr="0">
            <a:noAutofit/>
          </a:bodyPr>
          <a:lstStyle/>
          <a:p>
            <a:pPr lvl="0" algn="ctr" rtl="0">
              <a:buClr>
                <a:srgbClr val="000000"/>
              </a:buClr>
              <a:buSzPct val="45833"/>
              <a:buFont typeface="Arial"/>
              <a:buNone/>
            </a:pPr>
            <a:r>
              <a:rPr lang="en" sz="2400">
                <a:solidFill>
                  <a:schemeClr val="dk2"/>
                </a:solidFill>
                <a:latin typeface="Trebuchet MS"/>
                <a:ea typeface="Trebuchet MS"/>
                <a:cs typeface="Trebuchet MS"/>
                <a:sym typeface="Trebuchet MS"/>
              </a:rPr>
              <a:t>YOU MAY ALSO TYPE IN A SPECIFIC CITY OR ANOTHER DESIRED CRITERIA TO NARROW YOUR SEARCH</a:t>
            </a:r>
          </a:p>
          <a:p>
            <a:endParaRPr lang="en" sz="2400">
              <a:solidFill>
                <a:schemeClr val="dk2"/>
              </a:solidFill>
              <a:latin typeface="Trebuchet MS"/>
              <a:ea typeface="Trebuchet MS"/>
              <a:cs typeface="Trebuchet MS"/>
              <a:sym typeface="Trebuchet MS"/>
            </a:endParaRPr>
          </a:p>
        </p:txBody>
      </p:sp>
      <p:sp>
        <p:nvSpPr>
          <p:cNvPr id="279" name="Shape 279"/>
          <p:cNvSpPr/>
          <p:nvPr/>
        </p:nvSpPr>
        <p:spPr>
          <a:xfrm>
            <a:off x="389487" y="1531325"/>
            <a:ext cx="7971224" cy="4118950"/>
          </a:xfrm>
          <a:prstGeom prst="rect">
            <a:avLst/>
          </a:prstGeom>
          <a:blipFill>
            <a:blip r:embed="rId3"/>
            <a:stretch>
              <a:fillRect/>
            </a:stretch>
          </a:blipFill>
        </p:spPr>
      </p:sp>
      <p:sp>
        <p:nvSpPr>
          <p:cNvPr id="280" name="Shape 280"/>
          <p:cNvSpPr/>
          <p:nvPr/>
        </p:nvSpPr>
        <p:spPr>
          <a:xfrm flipH="1">
            <a:off x="3791999" y="2079250"/>
            <a:ext cx="5352000" cy="1910399"/>
          </a:xfrm>
          <a:prstGeom prst="wedgeRoundRectCallout">
            <a:avLst>
              <a:gd name="adj1" fmla="val 76984"/>
              <a:gd name="adj2" fmla="val 37630"/>
              <a:gd name="adj3" fmla="val 0"/>
            </a:avLst>
          </a:prstGeom>
          <a:solidFill>
            <a:srgbClr val="9EFF8A"/>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buClr>
                <a:srgbClr val="000000"/>
              </a:buClr>
              <a:buSzPct val="61111"/>
              <a:buFont typeface="Arial"/>
              <a:buNone/>
            </a:pPr>
            <a:r>
              <a:rPr lang="en" sz="1800" b="1"/>
              <a:t>RCR</a:t>
            </a:r>
            <a:r>
              <a:rPr lang="en" sz="1800"/>
              <a:t> = CERTIFIED RESIDENTIAL APPRAISERS</a:t>
            </a:r>
          </a:p>
          <a:p>
            <a:pPr lvl="0" rtl="0">
              <a:buClr>
                <a:srgbClr val="000000"/>
              </a:buClr>
              <a:buSzPct val="61111"/>
              <a:buFont typeface="Arial"/>
              <a:buNone/>
            </a:pPr>
            <a:r>
              <a:rPr lang="en" sz="1800" b="1"/>
              <a:t>RCG </a:t>
            </a:r>
            <a:r>
              <a:rPr lang="en" sz="1800"/>
              <a:t>= CERTIFIED GENERAL APPRAISERS</a:t>
            </a:r>
          </a:p>
          <a:p>
            <a:pPr lvl="0" rtl="0">
              <a:buClr>
                <a:srgbClr val="000000"/>
              </a:buClr>
              <a:buSzPct val="61111"/>
              <a:buFont typeface="Arial"/>
              <a:buNone/>
            </a:pPr>
            <a:r>
              <a:rPr lang="en" sz="1800" b="1"/>
              <a:t>RSP </a:t>
            </a:r>
            <a:r>
              <a:rPr lang="en" sz="1800"/>
              <a:t>= PROVISIONAL APPRAISERS</a:t>
            </a:r>
          </a:p>
          <a:p>
            <a:pPr lvl="0" rtl="0">
              <a:buClr>
                <a:srgbClr val="000000"/>
              </a:buClr>
              <a:buSzPct val="61111"/>
              <a:buFont typeface="Arial"/>
              <a:buNone/>
            </a:pPr>
            <a:r>
              <a:rPr lang="en" sz="1800" b="1"/>
              <a:t>ACE</a:t>
            </a:r>
            <a:r>
              <a:rPr lang="en" sz="1800"/>
              <a:t> = APPRAISAL CONTINUING EDUCATION COURSES</a:t>
            </a:r>
          </a:p>
          <a:p>
            <a:pPr lvl="0" rtl="0">
              <a:buNone/>
            </a:pPr>
            <a:r>
              <a:rPr lang="en" sz="1800" b="1"/>
              <a:t>APL</a:t>
            </a:r>
            <a:r>
              <a:rPr lang="en" sz="1800"/>
              <a:t> = APPRAISAL PRELICENSING COURSES</a:t>
            </a:r>
          </a:p>
        </p:txBody>
      </p:sp>
      <p:sp>
        <p:nvSpPr>
          <p:cNvPr id="281" name="Shape 281"/>
          <p:cNvSpPr txBox="1"/>
          <p:nvPr/>
        </p:nvSpPr>
        <p:spPr>
          <a:xfrm>
            <a:off x="1160250" y="323600"/>
            <a:ext cx="6823499" cy="998100"/>
          </a:xfrm>
          <a:prstGeom prst="rect">
            <a:avLst/>
          </a:prstGeom>
          <a:noFill/>
        </p:spPr>
        <p:txBody>
          <a:bodyPr lIns="91425" tIns="91425" rIns="91425" bIns="91425" anchor="t" anchorCtr="0">
            <a:noAutofit/>
          </a:bodyPr>
          <a:lstStyle/>
          <a:p>
            <a:pPr lvl="0" algn="ctr" rtl="0">
              <a:buClr>
                <a:srgbClr val="000000"/>
              </a:buClr>
              <a:buSzPct val="42307"/>
              <a:buFont typeface="Arial"/>
              <a:buNone/>
            </a:pPr>
            <a:r>
              <a:rPr lang="en" sz="2600">
                <a:solidFill>
                  <a:schemeClr val="dk2"/>
                </a:solidFill>
                <a:latin typeface="Trebuchet MS"/>
                <a:ea typeface="Trebuchet MS"/>
                <a:cs typeface="Trebuchet MS"/>
                <a:sym typeface="Trebuchet MS"/>
              </a:rPr>
              <a:t>START BY ENTERING THE CORRECT LICENSE NUMBER (TYPE)</a:t>
            </a:r>
          </a:p>
          <a:p>
            <a:endParaRPr lang="en" sz="2600">
              <a:solidFill>
                <a:schemeClr val="dk2"/>
              </a:solidFill>
              <a:latin typeface="Trebuchet MS"/>
              <a:ea typeface="Trebuchet MS"/>
              <a:cs typeface="Trebuchet MS"/>
              <a:sym typeface="Trebuchet MS"/>
            </a:endParaRPr>
          </a:p>
        </p:txBody>
      </p:sp>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Searching for Specific Courses</a:t>
            </a:r>
          </a:p>
        </p:txBody>
      </p:sp>
      <p:sp>
        <p:nvSpPr>
          <p:cNvPr id="287" name="Shape 287"/>
          <p:cNvSpPr txBox="1"/>
          <p:nvPr/>
        </p:nvSpPr>
        <p:spPr>
          <a:xfrm>
            <a:off x="328075" y="1069725"/>
            <a:ext cx="8229600" cy="3000000"/>
          </a:xfrm>
          <a:prstGeom prst="rect">
            <a:avLst/>
          </a:prstGeom>
        </p:spPr>
        <p:txBody>
          <a:bodyPr lIns="91425" tIns="91425" rIns="91425" bIns="91425" anchor="ctr" anchorCtr="0">
            <a:noAutofit/>
          </a:bodyPr>
          <a:lstStyle/>
          <a:p>
            <a:pPr marL="457200" lvl="0" indent="-431800" rtl="0">
              <a:buClr>
                <a:schemeClr val="dk2"/>
              </a:buClr>
              <a:buSzPct val="166666"/>
              <a:buFont typeface="Arial"/>
              <a:buChar char="•"/>
            </a:pPr>
            <a:r>
              <a:rPr lang="en" sz="3200">
                <a:solidFill>
                  <a:schemeClr val="dk2"/>
                </a:solidFill>
                <a:latin typeface="Trebuchet MS"/>
                <a:ea typeface="Trebuchet MS"/>
                <a:cs typeface="Trebuchet MS"/>
                <a:sym typeface="Trebuchet MS"/>
              </a:rPr>
              <a:t>Go to: https://www.elicense.ct.gov/</a:t>
            </a:r>
          </a:p>
          <a:p>
            <a:pPr marL="457200" lvl="0" indent="-431800" rtl="0">
              <a:buClr>
                <a:schemeClr val="dk2"/>
              </a:buClr>
              <a:buSzPct val="166666"/>
              <a:buFont typeface="Arial"/>
              <a:buChar char="•"/>
            </a:pPr>
            <a:r>
              <a:rPr lang="en" sz="3200">
                <a:solidFill>
                  <a:schemeClr val="dk2"/>
                </a:solidFill>
                <a:latin typeface="Trebuchet MS"/>
                <a:ea typeface="Trebuchet MS"/>
                <a:cs typeface="Trebuchet MS"/>
                <a:sym typeface="Trebuchet MS"/>
              </a:rPr>
              <a:t>Select "Generate Roster(s)" on the   left-hand sidebar under "Online Services"</a:t>
            </a:r>
          </a:p>
        </p:txBody>
      </p:sp>
      <p:sp>
        <p:nvSpPr>
          <p:cNvPr id="288" name="Shape 288"/>
          <p:cNvSpPr/>
          <p:nvPr/>
        </p:nvSpPr>
        <p:spPr>
          <a:xfrm>
            <a:off x="303000" y="3596850"/>
            <a:ext cx="8537999" cy="2955225"/>
          </a:xfrm>
          <a:prstGeom prst="rect">
            <a:avLst/>
          </a:prstGeom>
          <a:blipFill>
            <a:blip r:embed="rId3"/>
            <a:stretch>
              <a:fillRect/>
            </a:stretch>
          </a:blipFill>
        </p:spPr>
      </p:sp>
      <p:sp>
        <p:nvSpPr>
          <p:cNvPr id="289" name="Shape 289"/>
          <p:cNvSpPr/>
          <p:nvPr/>
        </p:nvSpPr>
        <p:spPr>
          <a:xfrm>
            <a:off x="1560050" y="5576000"/>
            <a:ext cx="648599" cy="293400"/>
          </a:xfrm>
          <a:prstGeom prst="leftArrow">
            <a:avLst>
              <a:gd name="adj1" fmla="val 50000"/>
              <a:gd name="adj2" fmla="val 50000"/>
            </a:avLst>
          </a:prstGeom>
          <a:solidFill>
            <a:srgbClr val="FF0000"/>
          </a:solidFill>
          <a:ln w="1905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p:nvPr/>
        </p:nvSpPr>
        <p:spPr>
          <a:xfrm>
            <a:off x="223700" y="1518700"/>
            <a:ext cx="8851049" cy="2585374"/>
          </a:xfrm>
          <a:prstGeom prst="rect">
            <a:avLst/>
          </a:prstGeom>
          <a:blipFill>
            <a:blip r:embed="rId3"/>
            <a:stretch>
              <a:fillRect/>
            </a:stretch>
          </a:blipFill>
        </p:spPr>
      </p:sp>
      <p:sp>
        <p:nvSpPr>
          <p:cNvPr id="295" name="Shape 295"/>
          <p:cNvSpPr txBox="1">
            <a:spLocks noGrp="1"/>
          </p:cNvSpPr>
          <p:nvPr>
            <p:ph type="body" idx="1"/>
          </p:nvPr>
        </p:nvSpPr>
        <p:spPr>
          <a:xfrm>
            <a:off x="457200" y="198901"/>
            <a:ext cx="8229600" cy="1389299"/>
          </a:xfrm>
          <a:prstGeom prst="rect">
            <a:avLst/>
          </a:prstGeom>
        </p:spPr>
        <p:txBody>
          <a:bodyPr lIns="91425" tIns="91425" rIns="91425" bIns="91425" anchor="t" anchorCtr="0">
            <a:noAutofit/>
          </a:bodyPr>
          <a:lstStyle/>
          <a:p>
            <a:pPr lvl="0" algn="ctr" rtl="0">
              <a:buNone/>
            </a:pPr>
            <a:r>
              <a:rPr lang="en"/>
              <a:t>Click on drop down for “Continuing Education and Pre-License Courses”</a:t>
            </a:r>
          </a:p>
        </p:txBody>
      </p:sp>
      <p:sp>
        <p:nvSpPr>
          <p:cNvPr id="296" name="Shape 296"/>
          <p:cNvSpPr txBox="1"/>
          <p:nvPr/>
        </p:nvSpPr>
        <p:spPr>
          <a:xfrm>
            <a:off x="660600" y="4201300"/>
            <a:ext cx="7822799" cy="1884299"/>
          </a:xfrm>
          <a:prstGeom prst="rect">
            <a:avLst/>
          </a:prstGeom>
          <a:noFill/>
        </p:spPr>
        <p:txBody>
          <a:bodyPr lIns="91425" tIns="91425" rIns="91425" bIns="91425" anchor="t" anchorCtr="0">
            <a:noAutofit/>
          </a:bodyPr>
          <a:lstStyle/>
          <a:p>
            <a:pPr marL="457200" lvl="0" indent="-393700" rtl="0">
              <a:buClr>
                <a:schemeClr val="dk2"/>
              </a:buClr>
              <a:buSzPct val="166666"/>
              <a:buFont typeface="Arial"/>
              <a:buChar char="•"/>
            </a:pPr>
            <a:r>
              <a:rPr lang="en" sz="2600">
                <a:solidFill>
                  <a:schemeClr val="dk2"/>
                </a:solidFill>
                <a:latin typeface="Trebuchet MS"/>
                <a:ea typeface="Trebuchet MS"/>
                <a:cs typeface="Trebuchet MS"/>
                <a:sym typeface="Trebuchet MS"/>
              </a:rPr>
              <a:t>Check off type of course desired and scroll to bottom of page. Click “Continue”</a:t>
            </a:r>
          </a:p>
          <a:p>
            <a:pPr marL="457200" lvl="0" indent="-393700" rtl="0">
              <a:buClr>
                <a:schemeClr val="dk2"/>
              </a:buClr>
              <a:buSzPct val="166666"/>
              <a:buFont typeface="Arial"/>
              <a:buChar char="•"/>
            </a:pPr>
            <a:r>
              <a:rPr lang="en" sz="2600">
                <a:solidFill>
                  <a:schemeClr val="dk2"/>
                </a:solidFill>
                <a:latin typeface="Trebuchet MS"/>
                <a:ea typeface="Trebuchet MS"/>
                <a:cs typeface="Trebuchet MS"/>
                <a:sym typeface="Trebuchet MS"/>
              </a:rPr>
              <a:t>Choose “Excel” for the format and click on “Download”</a:t>
            </a:r>
          </a:p>
          <a:p>
            <a:pPr marL="457200" lvl="0" indent="-393700" rtl="0">
              <a:buClr>
                <a:schemeClr val="dk2"/>
              </a:buClr>
              <a:buSzPct val="166666"/>
              <a:buFont typeface="Arial"/>
              <a:buChar char="•"/>
            </a:pPr>
            <a:r>
              <a:rPr lang="en" sz="2600">
                <a:solidFill>
                  <a:schemeClr val="dk2"/>
                </a:solidFill>
                <a:latin typeface="Trebuchet MS"/>
                <a:ea typeface="Trebuchet MS"/>
                <a:cs typeface="Trebuchet MS"/>
                <a:sym typeface="Trebuchet MS"/>
              </a:rPr>
              <a:t>Choose “Open” to open Excel File</a:t>
            </a:r>
          </a:p>
          <a:p>
            <a:endParaRPr lang="en" sz="2600">
              <a:solidFill>
                <a:schemeClr val="dk2"/>
              </a:solidFill>
              <a:latin typeface="Trebuchet MS"/>
              <a:ea typeface="Trebuchet MS"/>
              <a:cs typeface="Trebuchet MS"/>
              <a:sym typeface="Trebuchet MS"/>
            </a:endParaRPr>
          </a:p>
          <a:p>
            <a:endParaRPr lang="en" sz="2600">
              <a:solidFill>
                <a:schemeClr val="dk2"/>
              </a:solidFill>
              <a:latin typeface="Trebuchet MS"/>
              <a:ea typeface="Trebuchet MS"/>
              <a:cs typeface="Trebuchet MS"/>
              <a:sym typeface="Trebuchet MS"/>
            </a:endParaRPr>
          </a:p>
          <a:p>
            <a:endParaRPr lang="en" sz="2600">
              <a:solidFill>
                <a:schemeClr val="dk2"/>
              </a:solidFill>
              <a:latin typeface="Trebuchet MS"/>
              <a:ea typeface="Trebuchet MS"/>
              <a:cs typeface="Trebuchet MS"/>
              <a:sym typeface="Trebuchet MS"/>
            </a:endParaRPr>
          </a:p>
        </p:txBody>
      </p:sp>
    </p:spTree>
  </p:cSld>
  <p:clrMapOvr>
    <a:masterClrMapping/>
  </p:clrMapOvr>
  <p:transition spd="slow">
    <p:cu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Shape 301"/>
          <p:cNvSpPr txBox="1">
            <a:spLocks noGrp="1"/>
          </p:cNvSpPr>
          <p:nvPr>
            <p:ph type="body" idx="1"/>
          </p:nvPr>
        </p:nvSpPr>
        <p:spPr>
          <a:xfrm>
            <a:off x="457200" y="1702965"/>
            <a:ext cx="8229600" cy="4840199"/>
          </a:xfrm>
          <a:prstGeom prst="rect">
            <a:avLst/>
          </a:prstGeom>
        </p:spPr>
        <p:txBody>
          <a:bodyPr lIns="91425" tIns="91425" rIns="91425" bIns="91425" anchor="t" anchorCtr="0">
            <a:noAutofit/>
          </a:bodyPr>
          <a:lstStyle/>
          <a:p>
            <a:pPr lvl="0" rtl="0">
              <a:lnSpc>
                <a:spcPct val="115000"/>
              </a:lnSpc>
              <a:buClr>
                <a:srgbClr val="000000"/>
              </a:buClr>
              <a:buSzPct val="39285"/>
              <a:buFont typeface="Arial"/>
              <a:buNone/>
            </a:pPr>
            <a:r>
              <a:rPr lang="en" sz="2800"/>
              <a:t>AMCs are those that perform appraisal management services, including:  </a:t>
            </a:r>
          </a:p>
          <a:p>
            <a:pPr marL="457200" lvl="0" indent="-406400" rtl="0">
              <a:lnSpc>
                <a:spcPct val="115000"/>
              </a:lnSpc>
              <a:buClr>
                <a:schemeClr val="dk2"/>
              </a:buClr>
              <a:buSzPct val="166666"/>
              <a:buFont typeface="Arial"/>
              <a:buChar char="•"/>
            </a:pPr>
            <a:r>
              <a:rPr lang="en" sz="2800"/>
              <a:t>Administering an appraisal panel</a:t>
            </a:r>
          </a:p>
          <a:p>
            <a:pPr marL="457200" lvl="0" indent="-406400" rtl="0">
              <a:lnSpc>
                <a:spcPct val="115000"/>
              </a:lnSpc>
              <a:buClr>
                <a:schemeClr val="dk2"/>
              </a:buClr>
              <a:buSzPct val="166666"/>
              <a:buFont typeface="Arial"/>
              <a:buChar char="•"/>
            </a:pPr>
            <a:r>
              <a:rPr lang="en" sz="2800"/>
              <a:t>Recruiting appraisers to serve on the panel to negotiate fees and determine services to be provided by the appraisers</a:t>
            </a:r>
          </a:p>
          <a:p>
            <a:pPr marL="457200" lvl="0" indent="-406400" rtl="0">
              <a:lnSpc>
                <a:spcPct val="115000"/>
              </a:lnSpc>
              <a:buClr>
                <a:schemeClr val="dk2"/>
              </a:buClr>
              <a:buSzPct val="166666"/>
              <a:buFont typeface="Arial"/>
              <a:buChar char="•"/>
            </a:pPr>
            <a:r>
              <a:rPr lang="en" sz="2800"/>
              <a:t>Receiving appraisal requests or orders and delivering them to the appraisal panel</a:t>
            </a:r>
          </a:p>
        </p:txBody>
      </p:sp>
      <p:sp>
        <p:nvSpPr>
          <p:cNvPr id="302" name="Shape 302"/>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indent="0">
              <a:buNone/>
            </a:pPr>
            <a:r>
              <a:rPr lang="en" dirty="0"/>
              <a:t>Appraisal Management Company (AMC)</a:t>
            </a:r>
          </a:p>
        </p:txBody>
      </p:sp>
    </p:spTree>
  </p:cSld>
  <p:clrMapOvr>
    <a:masterClrMapping/>
  </p:clrMapOvr>
  <p:transition spd="slow">
    <p:cu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body" idx="1"/>
          </p:nvPr>
        </p:nvSpPr>
        <p:spPr>
          <a:xfrm>
            <a:off x="457200" y="189344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AMCs went into effect October 2010</a:t>
            </a:r>
          </a:p>
          <a:p>
            <a:pPr marL="457200" lvl="0" indent="-431800" rtl="0">
              <a:lnSpc>
                <a:spcPct val="115000"/>
              </a:lnSpc>
              <a:buClr>
                <a:schemeClr val="dk2"/>
              </a:buClr>
              <a:buSzPct val="166666"/>
              <a:buFont typeface="Arial"/>
              <a:buChar char="•"/>
            </a:pPr>
            <a:r>
              <a:rPr lang="en"/>
              <a:t>State regulations are in process</a:t>
            </a:r>
          </a:p>
          <a:p>
            <a:pPr marL="457200" lvl="0" indent="-431800">
              <a:lnSpc>
                <a:spcPct val="115000"/>
              </a:lnSpc>
              <a:buClr>
                <a:schemeClr val="dk2"/>
              </a:buClr>
              <a:buSzPct val="166666"/>
              <a:buFont typeface="Arial"/>
              <a:buChar char="•"/>
            </a:pPr>
            <a:r>
              <a:rPr lang="en"/>
              <a:t>Nationally, the number of AMCs have increased due to the Dodd-Frank Act</a:t>
            </a:r>
          </a:p>
        </p:txBody>
      </p:sp>
      <p:sp>
        <p:nvSpPr>
          <p:cNvPr id="308" name="Shape 30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dirty="0"/>
              <a:t>Appraisal Management Company (AMC)</a:t>
            </a:r>
          </a:p>
        </p:txBody>
      </p:sp>
    </p:spTree>
  </p:cSld>
  <p:clrMapOvr>
    <a:masterClrMapping/>
  </p:clrMapOvr>
  <p:transition spd="slow">
    <p:cu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Must register with the state before engaging, performing or advertising appraisal management services</a:t>
            </a:r>
          </a:p>
          <a:p>
            <a:pPr marL="457200" lvl="0" indent="-431800" rtl="0">
              <a:buClr>
                <a:schemeClr val="dk2"/>
              </a:buClr>
              <a:buSzPct val="166666"/>
              <a:buFont typeface="Arial"/>
              <a:buChar char="•"/>
            </a:pPr>
            <a:r>
              <a:rPr lang="en"/>
              <a:t>Certificates of registration are valid for </a:t>
            </a:r>
            <a:r>
              <a:rPr lang="en" b="1"/>
              <a:t>two </a:t>
            </a:r>
            <a:r>
              <a:rPr lang="en"/>
              <a:t>years</a:t>
            </a:r>
          </a:p>
          <a:p>
            <a:pPr marL="457200" lvl="0" indent="-431800" rtl="0">
              <a:buClr>
                <a:schemeClr val="dk2"/>
              </a:buClr>
              <a:buSzPct val="166666"/>
              <a:buFont typeface="Arial"/>
              <a:buChar char="•"/>
            </a:pPr>
            <a:r>
              <a:rPr lang="en"/>
              <a:t>Renewal fee is $1,000</a:t>
            </a:r>
          </a:p>
          <a:p>
            <a:pPr marL="457200" lvl="0" indent="-431800" rtl="0">
              <a:buClr>
                <a:schemeClr val="dk2"/>
              </a:buClr>
              <a:buSzPct val="166666"/>
              <a:buFont typeface="Arial"/>
              <a:buChar char="•"/>
            </a:pPr>
            <a:r>
              <a:rPr lang="en"/>
              <a:t>Renewal forms can be found at: </a:t>
            </a:r>
          </a:p>
          <a:p>
            <a:pPr lvl="0" algn="ctr" rtl="0">
              <a:buNone/>
            </a:pPr>
            <a:r>
              <a:rPr lang="en" sz="2800"/>
              <a:t>http://www.ct.gov/dcp/cwp/view.asp?</a:t>
            </a:r>
          </a:p>
          <a:p>
            <a:pPr lvl="0" algn="ctr" rtl="0">
              <a:buNone/>
            </a:pPr>
            <a:r>
              <a:rPr lang="en" sz="2800"/>
              <a:t>a=1622&amp;q=501000</a:t>
            </a:r>
          </a:p>
        </p:txBody>
      </p:sp>
      <p:sp>
        <p:nvSpPr>
          <p:cNvPr id="314" name="Shape 314"/>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dirty="0"/>
              <a:t>Appraisal Management Company (AMC)</a:t>
            </a:r>
          </a:p>
        </p:txBody>
      </p:sp>
    </p:spTree>
  </p:cSld>
  <p:clrMapOvr>
    <a:masterClrMapping/>
  </p:clrMapOvr>
  <p:transition spd="slow">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Compliance managers must be certified appraisers</a:t>
            </a:r>
          </a:p>
          <a:p>
            <a:pPr marL="457200" lvl="0" indent="-431800" rtl="0">
              <a:lnSpc>
                <a:spcPct val="115000"/>
              </a:lnSpc>
              <a:buClr>
                <a:schemeClr val="dk2"/>
              </a:buClr>
              <a:buSzPct val="166666"/>
              <a:buFont typeface="Arial"/>
              <a:buChar char="•"/>
            </a:pPr>
            <a:r>
              <a:rPr lang="en"/>
              <a:t>Per statute all fees to appraisers by AMCs must be paid within 60 days</a:t>
            </a:r>
          </a:p>
          <a:p>
            <a:pPr marL="914400" lvl="1" indent="-406400" rtl="0">
              <a:lnSpc>
                <a:spcPct val="115000"/>
              </a:lnSpc>
              <a:buClr>
                <a:schemeClr val="dk2"/>
              </a:buClr>
              <a:buSzPct val="87500"/>
              <a:buFont typeface="Courier New"/>
              <a:buChar char="o"/>
            </a:pPr>
            <a:r>
              <a:rPr lang="en"/>
              <a:t>if payment is not received, appraisers can file a complaint with DCP</a:t>
            </a:r>
          </a:p>
        </p:txBody>
      </p:sp>
      <p:sp>
        <p:nvSpPr>
          <p:cNvPr id="320" name="Shape 320"/>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dirty="0"/>
              <a:t>Appraisal Management Company (AMC)</a:t>
            </a:r>
          </a:p>
        </p:txBody>
      </p:sp>
    </p:spTree>
  </p:cSld>
  <p:clrMapOvr>
    <a:masterClrMapping/>
  </p:clrMapOvr>
  <p:transition spd="slow">
    <p:cu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lvl="0" rtl="0">
              <a:buNone/>
            </a:pPr>
            <a:r>
              <a:rPr lang="en"/>
              <a:t>Verifying an AMC </a:t>
            </a:r>
            <a:r>
              <a:rPr lang="en">
                <a:solidFill>
                  <a:schemeClr val="dk2"/>
                </a:solidFill>
              </a:rPr>
              <a:t>License</a:t>
            </a:r>
          </a:p>
        </p:txBody>
      </p:sp>
      <p:sp>
        <p:nvSpPr>
          <p:cNvPr id="326" name="Shape 326"/>
          <p:cNvSpPr txBox="1">
            <a:spLocks noGrp="1"/>
          </p:cNvSpPr>
          <p:nvPr>
            <p:ph type="body" idx="1"/>
          </p:nvPr>
        </p:nvSpPr>
        <p:spPr>
          <a:xfrm>
            <a:off x="457200" y="1506715"/>
            <a:ext cx="8229600" cy="4840199"/>
          </a:xfrm>
          <a:prstGeom prst="rect">
            <a:avLst/>
          </a:prstGeom>
        </p:spPr>
        <p:txBody>
          <a:bodyPr lIns="91425" tIns="91425" rIns="91425" bIns="91425" anchor="t" anchorCtr="0">
            <a:noAutofit/>
          </a:bodyPr>
          <a:lstStyle/>
          <a:p>
            <a:pPr marL="457200" lvl="0" indent="-406400" rtl="0">
              <a:buClr>
                <a:schemeClr val="dk2"/>
              </a:buClr>
              <a:buSzPct val="166666"/>
              <a:buFont typeface="Arial"/>
              <a:buChar char="•"/>
            </a:pPr>
            <a:r>
              <a:rPr lang="en" sz="2800"/>
              <a:t>Make sure to verify CT registration</a:t>
            </a:r>
          </a:p>
          <a:p>
            <a:pPr marL="457200" lvl="0" indent="-406400" rtl="0">
              <a:buClr>
                <a:schemeClr val="dk2"/>
              </a:buClr>
              <a:buSzPct val="166666"/>
              <a:buFont typeface="Arial"/>
              <a:buChar char="•"/>
            </a:pPr>
            <a:r>
              <a:rPr lang="en" sz="2800"/>
              <a:t>Go to: https://www.elicense.ct.gov/</a:t>
            </a:r>
          </a:p>
          <a:p>
            <a:pPr marL="457200" lvl="0" indent="-406400" rtl="0">
              <a:buClr>
                <a:schemeClr val="dk2"/>
              </a:buClr>
              <a:buSzPct val="166666"/>
              <a:buFont typeface="Arial"/>
              <a:buChar char="•"/>
            </a:pPr>
            <a:r>
              <a:rPr lang="en" sz="2800"/>
              <a:t>Select "Lookup a License" on the   left-hand sidebar under "Online Services"</a:t>
            </a:r>
          </a:p>
        </p:txBody>
      </p:sp>
      <p:sp>
        <p:nvSpPr>
          <p:cNvPr id="327" name="Shape 327"/>
          <p:cNvSpPr/>
          <p:nvPr/>
        </p:nvSpPr>
        <p:spPr>
          <a:xfrm>
            <a:off x="303000" y="3555825"/>
            <a:ext cx="8537999" cy="2955225"/>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body" idx="1"/>
          </p:nvPr>
        </p:nvSpPr>
        <p:spPr>
          <a:xfrm>
            <a:off x="762000" y="1752600"/>
            <a:ext cx="8382000" cy="4840199"/>
          </a:xfrm>
          <a:prstGeom prst="rect">
            <a:avLst/>
          </a:prstGeom>
        </p:spPr>
        <p:txBody>
          <a:bodyPr lIns="91425" tIns="91425" rIns="91425" bIns="91425" anchor="t" anchorCtr="0">
            <a:noAutofit/>
          </a:bodyPr>
          <a:lstStyle/>
          <a:p>
            <a:pPr>
              <a:lnSpc>
                <a:spcPct val="115000"/>
              </a:lnSpc>
            </a:pPr>
            <a:r>
              <a:rPr lang="en" u="sng" dirty="0"/>
              <a:t>Chairman</a:t>
            </a:r>
            <a:r>
              <a:rPr lang="en" dirty="0"/>
              <a:t>: </a:t>
            </a:r>
            <a:r>
              <a:rPr lang="en" sz="2800" dirty="0"/>
              <a:t>Christopher </a:t>
            </a:r>
            <a:r>
              <a:rPr lang="en" sz="2800" dirty="0" smtClean="0"/>
              <a:t>Italia</a:t>
            </a:r>
            <a:endParaRPr lang="en" dirty="0" smtClean="0"/>
          </a:p>
          <a:p>
            <a:r>
              <a:rPr lang="en" u="sng" dirty="0" smtClean="0"/>
              <a:t>Members</a:t>
            </a:r>
            <a:r>
              <a:rPr lang="en" dirty="0" smtClean="0"/>
              <a:t>: </a:t>
            </a:r>
          </a:p>
          <a:p>
            <a:pPr lvl="1"/>
            <a:r>
              <a:rPr lang="en" dirty="0" smtClean="0"/>
              <a:t>Gerald Rasmussen</a:t>
            </a:r>
          </a:p>
          <a:p>
            <a:pPr lvl="1"/>
            <a:r>
              <a:rPr lang="en" dirty="0" smtClean="0"/>
              <a:t>Sean T. Hagearty</a:t>
            </a:r>
          </a:p>
          <a:p>
            <a:pPr lvl="1"/>
            <a:r>
              <a:rPr lang="en" dirty="0" smtClean="0"/>
              <a:t>Nicholas J. Tetreault</a:t>
            </a:r>
          </a:p>
          <a:p>
            <a:pPr lvl="1"/>
            <a:r>
              <a:rPr lang="en" dirty="0" smtClean="0"/>
              <a:t>Norris Hawkins</a:t>
            </a:r>
          </a:p>
          <a:p>
            <a:pPr lvl="1"/>
            <a:r>
              <a:rPr lang="en" dirty="0" smtClean="0"/>
              <a:t>John Parda</a:t>
            </a:r>
          </a:p>
          <a:p>
            <a:pPr lvl="1"/>
            <a:r>
              <a:rPr lang="en-US" dirty="0"/>
              <a:t>c</a:t>
            </a:r>
            <a:r>
              <a:rPr lang="en" dirty="0" smtClean="0"/>
              <a:t>urrently 1 certified appraiser vacancy,         1 public member vacancy</a:t>
            </a:r>
            <a:r>
              <a:rPr lang="en" dirty="0"/>
              <a:t>	</a:t>
            </a:r>
          </a:p>
          <a:p>
            <a:pPr lvl="0">
              <a:lnSpc>
                <a:spcPct val="115000"/>
              </a:lnSpc>
              <a:buNone/>
            </a:pPr>
            <a:r>
              <a:rPr lang="en" dirty="0" smtClean="0"/>
              <a:t>	</a:t>
            </a:r>
          </a:p>
        </p:txBody>
      </p:sp>
      <p:sp>
        <p:nvSpPr>
          <p:cNvPr id="59" name="Shape 59"/>
          <p:cNvSpPr txBox="1">
            <a:spLocks noGrp="1"/>
          </p:cNvSpPr>
          <p:nvPr>
            <p:ph type="title"/>
          </p:nvPr>
        </p:nvSpPr>
        <p:spPr>
          <a:xfrm>
            <a:off x="391200" y="205750"/>
            <a:ext cx="8361599" cy="1509000"/>
          </a:xfrm>
          <a:prstGeom prst="rect">
            <a:avLst/>
          </a:prstGeom>
        </p:spPr>
        <p:txBody>
          <a:bodyPr lIns="91425" tIns="91425" rIns="91425" bIns="91425" anchor="b" anchorCtr="0">
            <a:noAutofit/>
          </a:bodyPr>
          <a:lstStyle/>
          <a:p>
            <a:pPr lvl="0" rtl="0">
              <a:buNone/>
            </a:pPr>
            <a:r>
              <a:rPr lang="en" sz="4200">
                <a:solidFill>
                  <a:schemeClr val="dk2"/>
                </a:solidFill>
              </a:rPr>
              <a:t>CT Real Estate </a:t>
            </a:r>
          </a:p>
          <a:p>
            <a:pPr lvl="0" rtl="0">
              <a:buNone/>
            </a:pPr>
            <a:r>
              <a:rPr lang="en" sz="4200">
                <a:solidFill>
                  <a:schemeClr val="dk2"/>
                </a:solidFill>
              </a:rPr>
              <a:t>Appraisal Commission</a:t>
            </a:r>
          </a:p>
        </p:txBody>
      </p:sp>
    </p:spTree>
    <p:extLst>
      <p:ext uri="{BB962C8B-B14F-4D97-AF65-F5344CB8AC3E}">
        <p14:creationId xmlns:p14="http://schemas.microsoft.com/office/powerpoint/2010/main" val="3225332197"/>
      </p:ext>
    </p:extLst>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p:nvPr/>
        </p:nvSpPr>
        <p:spPr>
          <a:xfrm>
            <a:off x="359576" y="1527912"/>
            <a:ext cx="8424849" cy="4125774"/>
          </a:xfrm>
          <a:prstGeom prst="rect">
            <a:avLst/>
          </a:prstGeom>
          <a:blipFill>
            <a:blip r:embed="rId3"/>
            <a:stretch>
              <a:fillRect/>
            </a:stretch>
          </a:blipFill>
        </p:spPr>
      </p:sp>
      <p:sp>
        <p:nvSpPr>
          <p:cNvPr id="333" name="Shape 333"/>
          <p:cNvSpPr txBox="1"/>
          <p:nvPr/>
        </p:nvSpPr>
        <p:spPr>
          <a:xfrm>
            <a:off x="891450" y="5859900"/>
            <a:ext cx="7577399" cy="998100"/>
          </a:xfrm>
          <a:prstGeom prst="rect">
            <a:avLst/>
          </a:prstGeom>
          <a:noFill/>
        </p:spPr>
        <p:txBody>
          <a:bodyPr lIns="91425" tIns="91425" rIns="91425" bIns="91425" anchor="t" anchorCtr="0">
            <a:noAutofit/>
          </a:bodyPr>
          <a:lstStyle/>
          <a:p>
            <a:pPr lvl="0" algn="ctr" rtl="0">
              <a:buClr>
                <a:srgbClr val="000000"/>
              </a:buClr>
              <a:buSzPct val="45833"/>
              <a:buFont typeface="Arial"/>
              <a:buNone/>
            </a:pPr>
            <a:r>
              <a:rPr lang="en" sz="2400">
                <a:solidFill>
                  <a:schemeClr val="dk2"/>
                </a:solidFill>
                <a:latin typeface="Trebuchet MS"/>
                <a:ea typeface="Trebuchet MS"/>
                <a:cs typeface="Trebuchet MS"/>
                <a:sym typeface="Trebuchet MS"/>
              </a:rPr>
              <a:t>YOU MAY ALSO TYPE IN A SPECIFIC CITY OR ANOTHER DESIRED CRITERIA TO NARROW YOUR SEARCH</a:t>
            </a:r>
          </a:p>
          <a:p>
            <a:endParaRPr lang="en" sz="2400">
              <a:solidFill>
                <a:schemeClr val="dk2"/>
              </a:solidFill>
              <a:latin typeface="Trebuchet MS"/>
              <a:ea typeface="Trebuchet MS"/>
              <a:cs typeface="Trebuchet MS"/>
              <a:sym typeface="Trebuchet MS"/>
            </a:endParaRPr>
          </a:p>
        </p:txBody>
      </p:sp>
      <p:sp>
        <p:nvSpPr>
          <p:cNvPr id="334" name="Shape 334"/>
          <p:cNvSpPr/>
          <p:nvPr/>
        </p:nvSpPr>
        <p:spPr>
          <a:xfrm flipH="1">
            <a:off x="3894549" y="3637000"/>
            <a:ext cx="5352000" cy="496199"/>
          </a:xfrm>
          <a:prstGeom prst="wedgeRoundRectCallout">
            <a:avLst>
              <a:gd name="adj1" fmla="val 75948"/>
              <a:gd name="adj2" fmla="val -29902"/>
              <a:gd name="adj3" fmla="val 0"/>
            </a:avLst>
          </a:prstGeom>
          <a:solidFill>
            <a:srgbClr val="9EFF8A"/>
          </a:solid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buClr>
                <a:srgbClr val="000000"/>
              </a:buClr>
              <a:buSzPct val="61111"/>
              <a:buFont typeface="Arial"/>
              <a:buNone/>
            </a:pPr>
            <a:r>
              <a:rPr lang="en" sz="1800"/>
              <a:t>make sure to specify license number as: "</a:t>
            </a:r>
            <a:r>
              <a:rPr lang="en" sz="1800" b="1"/>
              <a:t>AMC</a:t>
            </a:r>
            <a:r>
              <a:rPr lang="en" sz="1800"/>
              <a:t>"</a:t>
            </a:r>
          </a:p>
        </p:txBody>
      </p:sp>
      <p:sp>
        <p:nvSpPr>
          <p:cNvPr id="335" name="Shape 335"/>
          <p:cNvSpPr txBox="1"/>
          <p:nvPr/>
        </p:nvSpPr>
        <p:spPr>
          <a:xfrm>
            <a:off x="1160250" y="323600"/>
            <a:ext cx="6823499" cy="998100"/>
          </a:xfrm>
          <a:prstGeom prst="rect">
            <a:avLst/>
          </a:prstGeom>
          <a:noFill/>
        </p:spPr>
        <p:txBody>
          <a:bodyPr lIns="91425" tIns="91425" rIns="91425" bIns="91425" anchor="t" anchorCtr="0">
            <a:noAutofit/>
          </a:bodyPr>
          <a:lstStyle/>
          <a:p>
            <a:pPr lvl="0" algn="ctr" rtl="0">
              <a:buClr>
                <a:srgbClr val="000000"/>
              </a:buClr>
              <a:buSzPct val="42307"/>
              <a:buFont typeface="Arial"/>
              <a:buNone/>
            </a:pPr>
            <a:r>
              <a:rPr lang="en" sz="2600">
                <a:solidFill>
                  <a:schemeClr val="dk2"/>
                </a:solidFill>
                <a:latin typeface="Trebuchet MS"/>
                <a:ea typeface="Trebuchet MS"/>
                <a:cs typeface="Trebuchet MS"/>
                <a:sym typeface="Trebuchet MS"/>
              </a:rPr>
              <a:t>START BY ENTERING THE CORRECT LICENSE NUMBER (TYPE)</a:t>
            </a:r>
          </a:p>
          <a:p>
            <a:endParaRPr lang="en" sz="2600">
              <a:solidFill>
                <a:schemeClr val="dk2"/>
              </a:solidFill>
              <a:latin typeface="Trebuchet MS"/>
              <a:ea typeface="Trebuchet MS"/>
              <a:cs typeface="Trebuchet MS"/>
              <a:sym typeface="Trebuchet MS"/>
            </a:endParaRPr>
          </a:p>
        </p:txBody>
      </p:sp>
    </p:spTree>
  </p:cSld>
  <p:clrMapOvr>
    <a:masterClrMapping/>
  </p:clrMapOvr>
  <p:transition spd="slow">
    <p:cu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body" idx="1"/>
          </p:nvPr>
        </p:nvSpPr>
        <p:spPr>
          <a:xfrm>
            <a:off x="457200" y="1864850"/>
            <a:ext cx="8229600" cy="4917000"/>
          </a:xfrm>
          <a:prstGeom prst="rect">
            <a:avLst/>
          </a:prstGeom>
        </p:spPr>
        <p:txBody>
          <a:bodyPr lIns="91425" tIns="91425" rIns="91425" bIns="91425" anchor="t" anchorCtr="0">
            <a:noAutofit/>
          </a:bodyPr>
          <a:lstStyle/>
          <a:p>
            <a:pPr lvl="0" algn="ctr" rtl="0">
              <a:buNone/>
            </a:pPr>
            <a:r>
              <a:rPr lang="en" sz="2600" dirty="0"/>
              <a:t>*28 Hours of Continuing Education*</a:t>
            </a:r>
          </a:p>
          <a:p>
            <a:endParaRPr lang="en" sz="2600" dirty="0"/>
          </a:p>
          <a:p>
            <a:pPr lvl="0" rtl="0">
              <a:buNone/>
            </a:pPr>
            <a:r>
              <a:rPr lang="en" sz="2400" dirty="0"/>
              <a:t>Ten (10) of the 28 hours must consist of:</a:t>
            </a:r>
          </a:p>
          <a:p>
            <a:pPr marL="457200" lvl="0" indent="-381000" rtl="0">
              <a:buClr>
                <a:schemeClr val="dk2"/>
              </a:buClr>
              <a:buSzPct val="100000"/>
              <a:buFont typeface="Courier New"/>
              <a:buChar char="o"/>
            </a:pPr>
            <a:r>
              <a:rPr lang="en" sz="2400" dirty="0"/>
              <a:t>a seven (7) hour Uniform Standards of Professional Appraisal Practice (USPAP) course taught by a Certified USPAP Instructor </a:t>
            </a:r>
            <a:r>
              <a:rPr lang="en" sz="2400" i="1" dirty="0"/>
              <a:t>AND </a:t>
            </a:r>
          </a:p>
          <a:p>
            <a:pPr lvl="0">
              <a:buNone/>
            </a:pPr>
            <a:r>
              <a:rPr lang="en" sz="2400" dirty="0"/>
              <a:t>a three (3</a:t>
            </a:r>
            <a:r>
              <a:rPr lang="en" sz="2400" dirty="0" smtClean="0"/>
              <a:t>) hour Appraisal Law Update with Supervisory/Provisional Appraiser Education course</a:t>
            </a:r>
          </a:p>
          <a:p>
            <a:pPr lvl="0">
              <a:buNone/>
            </a:pPr>
            <a:endParaRPr lang="en" sz="2400" dirty="0"/>
          </a:p>
          <a:p>
            <a:pPr lvl="0" algn="ctr" rtl="0">
              <a:buNone/>
            </a:pPr>
            <a:r>
              <a:rPr lang="en" sz="2400" dirty="0"/>
              <a:t>The remaining eighteen (18) hours must be credit hours approved by the Connecticut Real Estate Appraisal Commission (CREAC).</a:t>
            </a:r>
          </a:p>
          <a:p>
            <a:endParaRPr lang="en" sz="2400" dirty="0"/>
          </a:p>
        </p:txBody>
      </p:sp>
      <p:sp>
        <p:nvSpPr>
          <p:cNvPr id="341" name="Shape 341"/>
          <p:cNvSpPr txBox="1">
            <a:spLocks noGrp="1"/>
          </p:cNvSpPr>
          <p:nvPr>
            <p:ph type="title"/>
          </p:nvPr>
        </p:nvSpPr>
        <p:spPr>
          <a:xfrm>
            <a:off x="457200" y="175854"/>
            <a:ext cx="8229600" cy="1765200"/>
          </a:xfrm>
          <a:prstGeom prst="rect">
            <a:avLst/>
          </a:prstGeom>
        </p:spPr>
        <p:txBody>
          <a:bodyPr lIns="91425" tIns="91425" rIns="91425" bIns="91425" anchor="b" anchorCtr="0">
            <a:noAutofit/>
          </a:bodyPr>
          <a:lstStyle/>
          <a:p>
            <a:pPr lvl="0" rtl="0">
              <a:buNone/>
            </a:pPr>
            <a:r>
              <a:rPr lang="en"/>
              <a:t>Continuing Education</a:t>
            </a:r>
          </a:p>
          <a:p>
            <a:pPr lvl="0" rtl="0">
              <a:buClr>
                <a:srgbClr val="000000"/>
              </a:buClr>
              <a:buSzPct val="34375"/>
              <a:buFont typeface="Arial"/>
              <a:buNone/>
            </a:pPr>
            <a:r>
              <a:rPr lang="en" sz="3200" b="0">
                <a:solidFill>
                  <a:schemeClr val="dk2"/>
                </a:solidFill>
              </a:rPr>
              <a:t>Requirements for:</a:t>
            </a:r>
          </a:p>
          <a:p>
            <a:pPr lvl="0" algn="ctr" rtl="0">
              <a:buClr>
                <a:srgbClr val="000000"/>
              </a:buClr>
              <a:buSzPct val="42307"/>
              <a:buFont typeface="Arial"/>
              <a:buNone/>
            </a:pPr>
            <a:r>
              <a:rPr lang="en" sz="2600" b="0">
                <a:solidFill>
                  <a:schemeClr val="dk2"/>
                </a:solidFill>
              </a:rPr>
              <a:t>State Certified and Provisional Licensed Appraisers</a:t>
            </a:r>
          </a:p>
        </p:txBody>
      </p:sp>
    </p:spTree>
  </p:cSld>
  <p:clrMapOvr>
    <a:masterClrMapping/>
  </p:clrMapOvr>
  <p:transition spd="slow">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0" y="1659000"/>
            <a:ext cx="9144000" cy="4840199"/>
          </a:xfrm>
          <a:prstGeom prst="rect">
            <a:avLst/>
          </a:prstGeom>
        </p:spPr>
        <p:txBody>
          <a:bodyPr lIns="91425" tIns="91425" rIns="91425" bIns="91425" anchor="t" anchorCtr="0">
            <a:noAutofit/>
          </a:bodyPr>
          <a:lstStyle/>
          <a:p>
            <a:pPr lvl="0" algn="ctr" rtl="0">
              <a:buNone/>
            </a:pPr>
            <a:r>
              <a:rPr lang="en"/>
              <a:t>*IMPORTANT*</a:t>
            </a:r>
          </a:p>
          <a:p>
            <a:endParaRPr lang="en"/>
          </a:p>
          <a:p>
            <a:pPr lvl="0" algn="ctr" rtl="0">
              <a:buNone/>
            </a:pPr>
            <a:r>
              <a:rPr lang="en" sz="2800"/>
              <a:t>Successful completion of fifteen (15) hours of USPAP </a:t>
            </a:r>
          </a:p>
          <a:p>
            <a:pPr lvl="0" algn="ctr" rtl="0">
              <a:buClr>
                <a:srgbClr val="000000"/>
              </a:buClr>
              <a:buSzPct val="39285"/>
              <a:buFont typeface="Arial"/>
              <a:buNone/>
            </a:pPr>
            <a:r>
              <a:rPr lang="en" sz="2800"/>
              <a:t>CANNOT</a:t>
            </a:r>
          </a:p>
          <a:p>
            <a:pPr lvl="0" algn="ctr" rtl="0">
              <a:buNone/>
            </a:pPr>
            <a:r>
              <a:rPr lang="en" sz="2800"/>
              <a:t>be used IN PLACE OF the 7 hour USPAP.</a:t>
            </a:r>
          </a:p>
          <a:p>
            <a:endParaRPr lang="en" sz="2800"/>
          </a:p>
          <a:p>
            <a:pPr lvl="0" algn="ctr" rtl="0">
              <a:buNone/>
            </a:pPr>
            <a:r>
              <a:rPr lang="en" sz="2800"/>
              <a:t> If both the 15 hour and 7 hour USPAP are taken </a:t>
            </a:r>
          </a:p>
          <a:p>
            <a:pPr lvl="0" algn="ctr" rtl="0">
              <a:buNone/>
            </a:pPr>
            <a:r>
              <a:rPr lang="en" sz="2800"/>
              <a:t>during the renewal cycle </a:t>
            </a:r>
          </a:p>
          <a:p>
            <a:pPr lvl="0" algn="ctr" rtl="0">
              <a:buClr>
                <a:srgbClr val="000000"/>
              </a:buClr>
              <a:buSzPct val="39285"/>
              <a:buFont typeface="Arial"/>
              <a:buNone/>
            </a:pPr>
            <a:r>
              <a:rPr lang="en" sz="2800"/>
              <a:t>it is the 7 hour that is mandatory.</a:t>
            </a:r>
          </a:p>
          <a:p>
            <a:endParaRPr lang="en" sz="2800"/>
          </a:p>
        </p:txBody>
      </p:sp>
      <p:sp>
        <p:nvSpPr>
          <p:cNvPr id="347" name="Shape 347"/>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a:buNone/>
            </a:pPr>
            <a:r>
              <a:rPr lang="en"/>
              <a:t>Continuing Education</a:t>
            </a:r>
          </a:p>
        </p:txBody>
      </p:sp>
    </p:spTree>
  </p:cSld>
  <p:clrMapOvr>
    <a:masterClrMapping/>
  </p:clrMapOvr>
  <p:transition spd="slow">
    <p:cu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457200" y="2039990"/>
            <a:ext cx="8229600" cy="4840199"/>
          </a:xfrm>
          <a:prstGeom prst="rect">
            <a:avLst/>
          </a:prstGeom>
        </p:spPr>
        <p:txBody>
          <a:bodyPr lIns="91425" tIns="91425" rIns="91425" bIns="91425" anchor="t" anchorCtr="0">
            <a:noAutofit/>
          </a:bodyPr>
          <a:lstStyle/>
          <a:p>
            <a:pPr lvl="0" algn="ctr" rtl="0">
              <a:buClr>
                <a:srgbClr val="000000"/>
              </a:buClr>
              <a:buSzPct val="34375"/>
              <a:buFont typeface="Arial"/>
              <a:buNone/>
            </a:pPr>
            <a:r>
              <a:rPr lang="en"/>
              <a:t>
If you are a State Provisional Licensed Real Property Appraiser and your</a:t>
            </a:r>
          </a:p>
          <a:p>
            <a:pPr lvl="0" algn="ctr" rtl="0">
              <a:buClr>
                <a:srgbClr val="000000"/>
              </a:buClr>
              <a:buSzPct val="34375"/>
              <a:buFont typeface="Arial"/>
              <a:buNone/>
            </a:pPr>
            <a:r>
              <a:rPr lang="en"/>
              <a:t>license was issued to you by the State after May 1, 2013, you are not required</a:t>
            </a:r>
          </a:p>
          <a:p>
            <a:pPr lvl="0" algn="ctr" rtl="0">
              <a:buNone/>
            </a:pPr>
            <a:r>
              <a:rPr lang="en"/>
              <a:t>to complete the 2014 CE.</a:t>
            </a:r>
          </a:p>
        </p:txBody>
      </p:sp>
      <p:sp>
        <p:nvSpPr>
          <p:cNvPr id="353" name="Shape 353"/>
          <p:cNvSpPr txBox="1">
            <a:spLocks noGrp="1"/>
          </p:cNvSpPr>
          <p:nvPr>
            <p:ph type="title"/>
          </p:nvPr>
        </p:nvSpPr>
        <p:spPr>
          <a:xfrm>
            <a:off x="457200" y="333287"/>
            <a:ext cx="8229600" cy="1325700"/>
          </a:xfrm>
          <a:prstGeom prst="rect">
            <a:avLst/>
          </a:prstGeom>
        </p:spPr>
        <p:txBody>
          <a:bodyPr lIns="91425" tIns="91425" rIns="91425" bIns="91425" anchor="b" anchorCtr="0">
            <a:noAutofit/>
          </a:bodyPr>
          <a:lstStyle/>
          <a:p>
            <a:pPr lvl="0" rtl="0">
              <a:buNone/>
            </a:pPr>
            <a:r>
              <a:rPr lang="en" sz="3000"/>
              <a:t>
</a:t>
            </a:r>
            <a:r>
              <a:rPr lang="en"/>
              <a:t>Continuing Education:</a:t>
            </a:r>
          </a:p>
          <a:p>
            <a:pPr>
              <a:buNone/>
            </a:pPr>
            <a:r>
              <a:rPr lang="en" sz="3500"/>
              <a:t>Exemption</a:t>
            </a:r>
          </a:p>
        </p:txBody>
      </p:sp>
    </p:spTree>
  </p:cSld>
  <p:clrMapOvr>
    <a:masterClrMapping/>
  </p:clrMapOvr>
  <p:transition spd="slow">
    <p:cu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body" idx="1"/>
          </p:nvPr>
        </p:nvSpPr>
        <p:spPr>
          <a:xfrm>
            <a:off x="457200" y="2025298"/>
            <a:ext cx="8229600" cy="4173300"/>
          </a:xfrm>
          <a:prstGeom prst="rect">
            <a:avLst/>
          </a:prstGeom>
        </p:spPr>
        <p:txBody>
          <a:bodyPr lIns="91425" tIns="91425" rIns="91425" bIns="91425" anchor="t" anchorCtr="0">
            <a:noAutofit/>
          </a:bodyPr>
          <a:lstStyle/>
          <a:p>
            <a:pPr lvl="0" rtl="0">
              <a:buNone/>
            </a:pPr>
            <a:r>
              <a:rPr lang="en" sz="2400" dirty="0"/>
              <a:t>Ten (10) of the 28 hours must consist of:</a:t>
            </a:r>
          </a:p>
          <a:p>
            <a:pPr marL="457200" lvl="0" indent="-381000" rtl="0">
              <a:buClr>
                <a:schemeClr val="dk2"/>
              </a:buClr>
              <a:buSzPct val="166666"/>
              <a:buFont typeface="Arial"/>
              <a:buChar char="•"/>
            </a:pPr>
            <a:r>
              <a:rPr lang="en" sz="2400" dirty="0" smtClean="0"/>
              <a:t>a three (3) hour Appraisal Law Update with Supervisory/Provisional Appraiser Education couse </a:t>
            </a:r>
            <a:r>
              <a:rPr lang="en" sz="2400" i="1" dirty="0" smtClean="0"/>
              <a:t>AND</a:t>
            </a:r>
          </a:p>
          <a:p>
            <a:pPr marL="457200" lvl="0" indent="-381000" rtl="0">
              <a:buClr>
                <a:schemeClr val="dk2"/>
              </a:buClr>
              <a:buSzPct val="166666"/>
              <a:buFont typeface="Arial"/>
              <a:buChar char="•"/>
            </a:pPr>
            <a:r>
              <a:rPr lang="en" sz="2400" dirty="0" smtClean="0"/>
              <a:t>a </a:t>
            </a:r>
            <a:r>
              <a:rPr lang="en" sz="2400" dirty="0"/>
              <a:t>seven (7) hour Uniform Standards of Professional Appraisal Practice (USPAP) course taught by a Certified USPAP Instructor</a:t>
            </a:r>
          </a:p>
          <a:p>
            <a:pPr marL="914400" lvl="1" indent="-381000" rtl="0">
              <a:buClr>
                <a:schemeClr val="dk2"/>
              </a:buClr>
              <a:buSzPct val="100000"/>
              <a:buFont typeface="Courier New"/>
              <a:buChar char="o"/>
            </a:pPr>
            <a:r>
              <a:rPr lang="en" sz="2400" dirty="0"/>
              <a:t>does not have to be taken in CT</a:t>
            </a:r>
          </a:p>
          <a:p>
            <a:pPr marL="914400" lvl="1" indent="-381000" rtl="0">
              <a:buClr>
                <a:schemeClr val="dk2"/>
              </a:buClr>
              <a:buSzPct val="100000"/>
              <a:buFont typeface="Courier New"/>
              <a:buChar char="o"/>
            </a:pPr>
            <a:r>
              <a:rPr lang="en" sz="2400" dirty="0" smtClean="0"/>
              <a:t>must be taken within CT's CE cycle</a:t>
            </a:r>
            <a:endParaRPr lang="en" sz="2400" dirty="0"/>
          </a:p>
          <a:p>
            <a:pPr marL="0" indent="0">
              <a:buNone/>
            </a:pPr>
            <a:endParaRPr lang="en" sz="2400" dirty="0"/>
          </a:p>
          <a:p>
            <a:pPr lvl="0" algn="ctr" rtl="0">
              <a:buNone/>
            </a:pPr>
            <a:r>
              <a:rPr lang="en" sz="2400" dirty="0"/>
              <a:t>The remaining eighteen (18) hours must be credit hours approved by the state in which they are taken</a:t>
            </a:r>
          </a:p>
        </p:txBody>
      </p:sp>
      <p:sp>
        <p:nvSpPr>
          <p:cNvPr id="359" name="Shape 359"/>
          <p:cNvSpPr txBox="1">
            <a:spLocks noGrp="1"/>
          </p:cNvSpPr>
          <p:nvPr>
            <p:ph type="title"/>
          </p:nvPr>
        </p:nvSpPr>
        <p:spPr>
          <a:xfrm>
            <a:off x="457200" y="415312"/>
            <a:ext cx="8229600" cy="1325700"/>
          </a:xfrm>
          <a:prstGeom prst="rect">
            <a:avLst/>
          </a:prstGeom>
        </p:spPr>
        <p:txBody>
          <a:bodyPr lIns="91425" tIns="91425" rIns="91425" bIns="91425" anchor="b" anchorCtr="0">
            <a:noAutofit/>
          </a:bodyPr>
          <a:lstStyle/>
          <a:p>
            <a:pPr lvl="0" rtl="0">
              <a:buNone/>
            </a:pPr>
            <a:r>
              <a:rPr lang="en"/>
              <a:t>Continuing Education:</a:t>
            </a:r>
          </a:p>
          <a:p>
            <a:pPr>
              <a:buNone/>
            </a:pPr>
            <a:r>
              <a:rPr lang="en" sz="3500"/>
              <a:t>Reciprocal License Holders</a:t>
            </a:r>
          </a:p>
        </p:txBody>
      </p:sp>
    </p:spTree>
  </p:cSld>
  <p:clrMapOvr>
    <a:masterClrMapping/>
  </p:clrMapOvr>
  <p:transition spd="slow">
    <p:cu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body" idx="1"/>
          </p:nvPr>
        </p:nvSpPr>
        <p:spPr>
          <a:xfrm>
            <a:off x="457200" y="1548865"/>
            <a:ext cx="8229600" cy="4840199"/>
          </a:xfrm>
          <a:prstGeom prst="rect">
            <a:avLst/>
          </a:prstGeom>
        </p:spPr>
        <p:txBody>
          <a:bodyPr lIns="91425" tIns="91425" rIns="91425" bIns="91425" anchor="t" anchorCtr="0">
            <a:noAutofit/>
          </a:bodyPr>
          <a:lstStyle/>
          <a:p>
            <a:pPr lvl="0" algn="ctr" rtl="0">
              <a:buNone/>
            </a:pPr>
            <a:r>
              <a:rPr lang="en" sz="2800"/>
              <a:t>Continuing Education (CE) </a:t>
            </a:r>
          </a:p>
          <a:p>
            <a:pPr lvl="0" algn="ctr" rtl="0">
              <a:buNone/>
            </a:pPr>
            <a:r>
              <a:rPr lang="en" sz="2800"/>
              <a:t>documentation does not have to be </a:t>
            </a:r>
            <a:r>
              <a:rPr lang="en" sz="2800" i="1"/>
              <a:t>submitted </a:t>
            </a:r>
            <a:r>
              <a:rPr lang="en" sz="2800"/>
              <a:t>with the </a:t>
            </a:r>
          </a:p>
          <a:p>
            <a:pPr lvl="0" algn="ctr" rtl="0">
              <a:buNone/>
            </a:pPr>
            <a:r>
              <a:rPr lang="en" sz="2800"/>
              <a:t>2014 application for renewal</a:t>
            </a:r>
          </a:p>
          <a:p>
            <a:endParaRPr lang="en" sz="2800"/>
          </a:p>
          <a:p>
            <a:pPr lvl="0" algn="ctr" rtl="0">
              <a:buNone/>
            </a:pPr>
            <a:r>
              <a:rPr lang="en" sz="2800" i="1"/>
              <a:t>However</a:t>
            </a:r>
            <a:r>
              <a:rPr lang="en" sz="2800"/>
              <a:t>, the courses must be </a:t>
            </a:r>
            <a:r>
              <a:rPr lang="en" sz="2800" i="1"/>
              <a:t>completed </a:t>
            </a:r>
            <a:r>
              <a:rPr lang="en" sz="2800"/>
              <a:t>prior to renewal</a:t>
            </a:r>
          </a:p>
          <a:p>
            <a:endParaRPr lang="en" sz="2800"/>
          </a:p>
          <a:p>
            <a:pPr lvl="0" algn="ctr" rtl="0">
              <a:buNone/>
            </a:pPr>
            <a:r>
              <a:rPr lang="en" sz="2800"/>
              <a:t>it must be completed </a:t>
            </a:r>
          </a:p>
          <a:p>
            <a:pPr lvl="0" algn="ctr" rtl="0">
              <a:buNone/>
            </a:pPr>
            <a:r>
              <a:rPr lang="en" sz="2800"/>
              <a:t>and retained by the appraiser </a:t>
            </a:r>
          </a:p>
          <a:p>
            <a:pPr lvl="0" algn="ctr" rtl="0">
              <a:buNone/>
            </a:pPr>
            <a:r>
              <a:rPr lang="en" sz="2800"/>
              <a:t>for a state audit</a:t>
            </a:r>
          </a:p>
          <a:p>
            <a:endParaRPr lang="en" sz="2800"/>
          </a:p>
          <a:p>
            <a:endParaRPr lang="en" sz="2800"/>
          </a:p>
          <a:p>
            <a:endParaRPr lang="en" sz="2800"/>
          </a:p>
        </p:txBody>
      </p:sp>
      <p:sp>
        <p:nvSpPr>
          <p:cNvPr id="365" name="Shape 365"/>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a:buNone/>
            </a:pPr>
            <a:r>
              <a:rPr lang="en"/>
              <a:t>Continuing Education</a:t>
            </a:r>
          </a:p>
        </p:txBody>
      </p:sp>
    </p:spTree>
  </p:cSld>
  <p:clrMapOvr>
    <a:masterClrMapping/>
  </p:clrMapOvr>
  <p:transition spd="slow">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369"/>
        <p:cNvGrpSpPr/>
        <p:nvPr/>
      </p:nvGrpSpPr>
      <p:grpSpPr>
        <a:xfrm>
          <a:off x="0" y="0"/>
          <a:ext cx="0" cy="0"/>
          <a:chOff x="0" y="0"/>
          <a:chExt cx="0" cy="0"/>
        </a:xfrm>
      </p:grpSpPr>
      <p:sp>
        <p:nvSpPr>
          <p:cNvPr id="370" name="Shape 370"/>
          <p:cNvSpPr txBox="1">
            <a:spLocks noGrp="1"/>
          </p:cNvSpPr>
          <p:nvPr>
            <p:ph type="body" idx="1"/>
          </p:nvPr>
        </p:nvSpPr>
        <p:spPr>
          <a:xfrm>
            <a:off x="457200" y="1401625"/>
            <a:ext cx="8229600" cy="4649700"/>
          </a:xfrm>
          <a:prstGeom prst="rect">
            <a:avLst/>
          </a:prstGeom>
        </p:spPr>
        <p:txBody>
          <a:bodyPr lIns="91425" tIns="91425" rIns="91425" bIns="91425" anchor="t" anchorCtr="0">
            <a:noAutofit/>
          </a:bodyPr>
          <a:lstStyle/>
          <a:p>
            <a:pPr lvl="0" algn="ctr" rtl="0">
              <a:buNone/>
            </a:pPr>
            <a:r>
              <a:rPr lang="en"/>
              <a:t>
For compliance with </a:t>
            </a:r>
          </a:p>
          <a:p>
            <a:pPr lvl="0" algn="ctr" rtl="0">
              <a:buNone/>
            </a:pPr>
            <a:r>
              <a:rPr lang="en"/>
              <a:t>2014 Continuing Education </a:t>
            </a:r>
          </a:p>
          <a:p>
            <a:pPr lvl="0" algn="ctr" rtl="0">
              <a:buNone/>
            </a:pPr>
            <a:r>
              <a:rPr lang="en"/>
              <a:t>all courses </a:t>
            </a:r>
          </a:p>
          <a:p>
            <a:pPr lvl="0" algn="ctr" rtl="0">
              <a:buNone/>
            </a:pPr>
            <a:r>
              <a:rPr lang="en"/>
              <a:t>must be completed during </a:t>
            </a:r>
          </a:p>
          <a:p>
            <a:pPr lvl="0" algn="ctr" rtl="0">
              <a:buNone/>
            </a:pPr>
            <a:r>
              <a:rPr lang="en"/>
              <a:t>the Continuing Education Cycle of </a:t>
            </a:r>
          </a:p>
          <a:p>
            <a:pPr lvl="0" algn="ctr" rtl="0">
              <a:buNone/>
            </a:pPr>
            <a:r>
              <a:rPr lang="en"/>
              <a:t>May 1, 2012 to April 30, 2014</a:t>
            </a:r>
          </a:p>
          <a:p>
            <a:endParaRPr lang="en"/>
          </a:p>
          <a:p>
            <a:endParaRPr lang="en"/>
          </a:p>
          <a:p>
            <a:endParaRPr lang="en"/>
          </a:p>
        </p:txBody>
      </p:sp>
      <p:sp>
        <p:nvSpPr>
          <p:cNvPr id="371" name="Shape 371"/>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a:buNone/>
            </a:pPr>
            <a:r>
              <a:rPr lang="en"/>
              <a:t>Continuing Education</a:t>
            </a:r>
          </a:p>
        </p:txBody>
      </p:sp>
    </p:spTree>
  </p:cSld>
  <p:clrMapOvr>
    <a:masterClrMapping/>
  </p:clrMapOvr>
  <p:transition spd="slow">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Shape 376"/>
          <p:cNvSpPr txBox="1">
            <a:spLocks noGrp="1"/>
          </p:cNvSpPr>
          <p:nvPr>
            <p:ph type="title"/>
          </p:nvPr>
        </p:nvSpPr>
        <p:spPr>
          <a:xfrm>
            <a:off x="228600" y="274650"/>
            <a:ext cx="8578499" cy="1325700"/>
          </a:xfrm>
          <a:prstGeom prst="rect">
            <a:avLst/>
          </a:prstGeom>
        </p:spPr>
        <p:txBody>
          <a:bodyPr lIns="91425" tIns="91425" rIns="91425" bIns="91425" anchor="b" anchorCtr="0">
            <a:noAutofit/>
          </a:bodyPr>
          <a:lstStyle/>
          <a:p>
            <a:pPr marL="465138" lvl="0" indent="-465138" rtl="0">
              <a:buNone/>
            </a:pPr>
            <a:r>
              <a:rPr lang="en" sz="2600" dirty="0">
                <a:solidFill>
                  <a:schemeClr val="dk2"/>
                </a:solidFill>
              </a:rPr>
              <a:t>Uniform Standards of Professional Appraisal Practice </a:t>
            </a:r>
            <a:r>
              <a:rPr lang="en" sz="2600" dirty="0" smtClean="0">
                <a:solidFill>
                  <a:schemeClr val="dk2"/>
                </a:solidFill>
              </a:rPr>
              <a:t>   </a:t>
            </a:r>
            <a:r>
              <a:rPr lang="en" dirty="0" smtClean="0"/>
              <a:t>USPAP</a:t>
            </a:r>
            <a:endParaRPr lang="en" dirty="0"/>
          </a:p>
        </p:txBody>
      </p:sp>
      <p:sp>
        <p:nvSpPr>
          <p:cNvPr id="377" name="Shape 377"/>
          <p:cNvSpPr txBox="1">
            <a:spLocks noGrp="1"/>
          </p:cNvSpPr>
          <p:nvPr>
            <p:ph type="body" idx="1"/>
          </p:nvPr>
        </p:nvSpPr>
        <p:spPr>
          <a:xfrm>
            <a:off x="457200" y="1483140"/>
            <a:ext cx="8229600" cy="4840199"/>
          </a:xfrm>
          <a:prstGeom prst="rect">
            <a:avLst/>
          </a:prstGeom>
        </p:spPr>
        <p:txBody>
          <a:bodyPr lIns="91425" tIns="91425" rIns="91425" bIns="91425" anchor="t" anchorCtr="0">
            <a:noAutofit/>
          </a:bodyPr>
          <a:lstStyle/>
          <a:p>
            <a:pPr lvl="0" algn="ctr" rtl="0">
              <a:lnSpc>
                <a:spcPct val="100000"/>
              </a:lnSpc>
              <a:buNone/>
            </a:pPr>
            <a:r>
              <a:rPr lang="en"/>
              <a:t>What is USPAP about, anyway?</a:t>
            </a:r>
          </a:p>
          <a:p>
            <a:endParaRPr lang="en"/>
          </a:p>
          <a:p>
            <a:pPr lvl="0" algn="ctr" rtl="0">
              <a:lnSpc>
                <a:spcPct val="100000"/>
              </a:lnSpc>
              <a:buNone/>
            </a:pPr>
            <a:r>
              <a:rPr lang="en"/>
              <a:t>People need answers about </a:t>
            </a:r>
          </a:p>
          <a:p>
            <a:pPr lvl="0" algn="ctr" rtl="0">
              <a:lnSpc>
                <a:spcPct val="100000"/>
              </a:lnSpc>
              <a:buNone/>
            </a:pPr>
            <a:r>
              <a:rPr lang="en"/>
              <a:t>real estate that they can trust </a:t>
            </a:r>
          </a:p>
          <a:p>
            <a:pPr lvl="0" algn="ctr" rtl="0">
              <a:lnSpc>
                <a:spcPct val="100000"/>
              </a:lnSpc>
              <a:buNone/>
            </a:pPr>
            <a:r>
              <a:rPr lang="en"/>
              <a:t>in order to make </a:t>
            </a:r>
          </a:p>
          <a:p>
            <a:pPr lvl="0" algn="ctr" rtl="0">
              <a:lnSpc>
                <a:spcPct val="100000"/>
              </a:lnSpc>
              <a:buNone/>
            </a:pPr>
            <a:r>
              <a:rPr lang="en"/>
              <a:t>informed decisions</a:t>
            </a:r>
          </a:p>
          <a:p>
            <a:endParaRPr lang="en"/>
          </a:p>
          <a:p>
            <a:pPr lvl="0" algn="ctr" rtl="0">
              <a:lnSpc>
                <a:spcPct val="100000"/>
              </a:lnSpc>
              <a:spcBef>
                <a:spcPts val="700"/>
              </a:spcBef>
              <a:buNone/>
            </a:pPr>
            <a:r>
              <a:rPr lang="en">
                <a:solidFill>
                  <a:srgbClr val="003366"/>
                </a:solidFill>
              </a:rPr>
              <a:t>The role of the appraiser is to </a:t>
            </a:r>
          </a:p>
          <a:p>
            <a:pPr lvl="0" algn="ctr" rtl="0">
              <a:lnSpc>
                <a:spcPct val="100000"/>
              </a:lnSpc>
              <a:spcBef>
                <a:spcPts val="700"/>
              </a:spcBef>
              <a:buNone/>
            </a:pPr>
            <a:r>
              <a:rPr lang="en">
                <a:solidFill>
                  <a:srgbClr val="003366"/>
                </a:solidFill>
              </a:rPr>
              <a:t>provide those answers</a:t>
            </a:r>
          </a:p>
          <a:p>
            <a:endParaRPr lang="en">
              <a:solidFill>
                <a:srgbClr val="003366"/>
              </a:solidFill>
            </a:endParaRPr>
          </a:p>
        </p:txBody>
      </p:sp>
    </p:spTree>
  </p:cSld>
  <p:clrMapOvr>
    <a:masterClrMapping/>
  </p:clrMapOvr>
  <p:transition spd="slow">
    <p:cu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00000"/>
              </a:lnSpc>
              <a:spcBef>
                <a:spcPts val="700"/>
              </a:spcBef>
              <a:buNone/>
            </a:pPr>
            <a:r>
              <a:rPr lang="en"/>
              <a:t>If we want people to continue</a:t>
            </a:r>
          </a:p>
          <a:p>
            <a:pPr lvl="0" algn="ctr" rtl="0">
              <a:lnSpc>
                <a:spcPct val="100000"/>
              </a:lnSpc>
              <a:spcBef>
                <a:spcPts val="700"/>
              </a:spcBef>
              <a:buNone/>
            </a:pPr>
            <a:r>
              <a:rPr lang="en"/>
              <a:t>asking for those answers</a:t>
            </a:r>
          </a:p>
          <a:p>
            <a:endParaRPr lang="en"/>
          </a:p>
          <a:p>
            <a:pPr lvl="0" algn="ctr" rtl="0">
              <a:lnSpc>
                <a:spcPct val="100000"/>
              </a:lnSpc>
              <a:spcBef>
                <a:spcPts val="700"/>
              </a:spcBef>
              <a:buNone/>
            </a:pPr>
            <a:r>
              <a:rPr lang="en"/>
              <a:t>They need to trust that</a:t>
            </a:r>
          </a:p>
          <a:p>
            <a:pPr lvl="0" algn="ctr" rtl="0">
              <a:lnSpc>
                <a:spcPct val="100000"/>
              </a:lnSpc>
              <a:spcBef>
                <a:spcPts val="700"/>
              </a:spcBef>
              <a:buNone/>
            </a:pPr>
            <a:r>
              <a:rPr lang="en"/>
              <a:t>appraisers will provide the</a:t>
            </a:r>
          </a:p>
          <a:p>
            <a:pPr lvl="0" algn="ctr" rtl="0">
              <a:lnSpc>
                <a:spcPct val="100000"/>
              </a:lnSpc>
              <a:spcBef>
                <a:spcPts val="700"/>
              </a:spcBef>
              <a:buNone/>
            </a:pPr>
            <a:r>
              <a:rPr lang="en"/>
              <a:t>objective answers that are</a:t>
            </a:r>
          </a:p>
          <a:p>
            <a:pPr lvl="0" algn="ctr" rtl="0">
              <a:lnSpc>
                <a:spcPct val="100000"/>
              </a:lnSpc>
              <a:spcBef>
                <a:spcPts val="700"/>
              </a:spcBef>
              <a:buNone/>
            </a:pPr>
            <a:r>
              <a:rPr lang="en"/>
              <a:t>needed to make good decisions</a:t>
            </a:r>
          </a:p>
        </p:txBody>
      </p:sp>
      <p:sp>
        <p:nvSpPr>
          <p:cNvPr id="383" name="Shape 383"/>
          <p:cNvSpPr txBox="1">
            <a:spLocks noGrp="1"/>
          </p:cNvSpPr>
          <p:nvPr>
            <p:ph type="title"/>
          </p:nvPr>
        </p:nvSpPr>
        <p:spPr>
          <a:xfrm>
            <a:off x="688875" y="333287"/>
            <a:ext cx="8229600" cy="1325700"/>
          </a:xfrm>
          <a:prstGeom prst="rect">
            <a:avLst/>
          </a:prstGeom>
        </p:spPr>
        <p:txBody>
          <a:bodyPr lIns="91425" tIns="91425" rIns="91425" bIns="91425" anchor="b" anchorCtr="0">
            <a:noAutofit/>
          </a:bodyPr>
          <a:lstStyle/>
          <a:p>
            <a:pPr>
              <a:buNone/>
            </a:pPr>
            <a:r>
              <a:rPr lang="en"/>
              <a:t>USPAP</a:t>
            </a:r>
          </a:p>
        </p:txBody>
      </p:sp>
    </p:spTree>
  </p:cSld>
  <p:clrMapOvr>
    <a:masterClrMapping/>
  </p:clrMapOvr>
  <p:transition spd="slow">
    <p:cu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87"/>
        <p:cNvGrpSpPr/>
        <p:nvPr/>
      </p:nvGrpSpPr>
      <p:grpSpPr>
        <a:xfrm>
          <a:off x="0" y="0"/>
          <a:ext cx="0" cy="0"/>
          <a:chOff x="0" y="0"/>
          <a:chExt cx="0" cy="0"/>
        </a:xfrm>
      </p:grpSpPr>
      <p:sp>
        <p:nvSpPr>
          <p:cNvPr id="388" name="Shape 388"/>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USPAP</a:t>
            </a:r>
          </a:p>
        </p:txBody>
      </p:sp>
      <p:sp>
        <p:nvSpPr>
          <p:cNvPr id="389" name="Shape 389"/>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00000"/>
              </a:lnSpc>
              <a:spcBef>
                <a:spcPts val="700"/>
              </a:spcBef>
              <a:buNone/>
            </a:pPr>
            <a:r>
              <a:rPr lang="en" dirty="0"/>
              <a:t>We have to preserve the trust of </a:t>
            </a:r>
          </a:p>
          <a:p>
            <a:pPr lvl="0" algn="ctr" rtl="0">
              <a:lnSpc>
                <a:spcPct val="100000"/>
              </a:lnSpc>
              <a:spcBef>
                <a:spcPts val="700"/>
              </a:spcBef>
              <a:buNone/>
            </a:pPr>
            <a:r>
              <a:rPr lang="en" dirty="0"/>
              <a:t>individuals one at a time,</a:t>
            </a:r>
          </a:p>
          <a:p>
            <a:pPr lvl="0" algn="ctr" rtl="0">
              <a:lnSpc>
                <a:spcPct val="100000"/>
              </a:lnSpc>
              <a:spcBef>
                <a:spcPts val="700"/>
              </a:spcBef>
              <a:buNone/>
            </a:pPr>
            <a:r>
              <a:rPr lang="en" dirty="0"/>
              <a:t>but collectively, they add up to </a:t>
            </a:r>
          </a:p>
          <a:p>
            <a:pPr lvl="0" algn="ctr" rtl="0">
              <a:lnSpc>
                <a:spcPct val="100000"/>
              </a:lnSpc>
              <a:spcBef>
                <a:spcPts val="700"/>
              </a:spcBef>
              <a:buNone/>
            </a:pPr>
            <a:r>
              <a:rPr lang="en" dirty="0"/>
              <a:t>the general public</a:t>
            </a:r>
          </a:p>
          <a:p>
            <a:endParaRPr lang="en" dirty="0"/>
          </a:p>
          <a:p>
            <a:pPr lvl="0" algn="ctr" rtl="0">
              <a:lnSpc>
                <a:spcPct val="100000"/>
              </a:lnSpc>
              <a:spcBef>
                <a:spcPts val="700"/>
              </a:spcBef>
              <a:buNone/>
            </a:pPr>
            <a:r>
              <a:rPr lang="en" dirty="0"/>
              <a:t>which is why the goal of USPAP is to</a:t>
            </a:r>
          </a:p>
          <a:p>
            <a:pPr lvl="0" algn="ctr" rtl="0">
              <a:lnSpc>
                <a:spcPct val="100000"/>
              </a:lnSpc>
              <a:spcBef>
                <a:spcPts val="700"/>
              </a:spcBef>
              <a:buNone/>
            </a:pPr>
            <a:r>
              <a:rPr lang="en" i="1" dirty="0"/>
              <a:t>"PRESERVE THE PUBLIC TRUST"</a:t>
            </a:r>
          </a:p>
          <a:p>
            <a:endParaRPr lang="en" i="1" dirty="0"/>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627100" y="1714740"/>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Administers state law as to:</a:t>
            </a:r>
          </a:p>
          <a:p>
            <a:pPr marL="914400" lvl="1" indent="-406400" rtl="0">
              <a:lnSpc>
                <a:spcPct val="115000"/>
              </a:lnSpc>
              <a:buClr>
                <a:schemeClr val="dk2"/>
              </a:buClr>
              <a:buSzPct val="87500"/>
              <a:buFont typeface="Courier New"/>
              <a:buChar char="o"/>
            </a:pPr>
            <a:r>
              <a:rPr lang="en"/>
              <a:t>certification</a:t>
            </a:r>
          </a:p>
          <a:p>
            <a:pPr marL="914400" lvl="1" indent="-406400" rtl="0">
              <a:lnSpc>
                <a:spcPct val="115000"/>
              </a:lnSpc>
              <a:buClr>
                <a:schemeClr val="dk2"/>
              </a:buClr>
              <a:buSzPct val="87500"/>
              <a:buFont typeface="Courier New"/>
              <a:buChar char="o"/>
            </a:pPr>
            <a:r>
              <a:rPr lang="en"/>
              <a:t>licensing</a:t>
            </a:r>
          </a:p>
          <a:p>
            <a:pPr marL="914400" lvl="1" indent="-406400" rtl="0">
              <a:lnSpc>
                <a:spcPct val="115000"/>
              </a:lnSpc>
              <a:buClr>
                <a:schemeClr val="dk2"/>
              </a:buClr>
              <a:buSzPct val="87500"/>
              <a:buFont typeface="Courier New"/>
              <a:buChar char="o"/>
            </a:pPr>
            <a:r>
              <a:rPr lang="en"/>
              <a:t>issuance</a:t>
            </a:r>
          </a:p>
          <a:p>
            <a:pPr marL="914400" lvl="1" indent="-406400" rtl="0">
              <a:lnSpc>
                <a:spcPct val="115000"/>
              </a:lnSpc>
              <a:buClr>
                <a:schemeClr val="dk2"/>
              </a:buClr>
              <a:buSzPct val="87500"/>
              <a:buFont typeface="Courier New"/>
              <a:buChar char="o"/>
            </a:pPr>
            <a:r>
              <a:rPr lang="en"/>
              <a:t>renewal</a:t>
            </a:r>
          </a:p>
          <a:p>
            <a:pPr marL="914400" lvl="1" indent="-406400" rtl="0">
              <a:lnSpc>
                <a:spcPct val="115000"/>
              </a:lnSpc>
              <a:buClr>
                <a:schemeClr val="dk2"/>
              </a:buClr>
              <a:buSzPct val="87500"/>
              <a:buFont typeface="Courier New"/>
              <a:buChar char="o"/>
            </a:pPr>
            <a:r>
              <a:rPr lang="en"/>
              <a:t>suspension or</a:t>
            </a:r>
          </a:p>
          <a:p>
            <a:pPr marL="914400" lvl="1" indent="-406400" rtl="0">
              <a:lnSpc>
                <a:spcPct val="115000"/>
              </a:lnSpc>
              <a:buClr>
                <a:schemeClr val="dk2"/>
              </a:buClr>
              <a:buSzPct val="87500"/>
              <a:buFont typeface="Courier New"/>
              <a:buChar char="o"/>
            </a:pPr>
            <a:r>
              <a:rPr lang="en"/>
              <a:t>revocation</a:t>
            </a:r>
          </a:p>
          <a:p>
            <a:pPr marL="0" lvl="0" indent="0">
              <a:lnSpc>
                <a:spcPct val="115000"/>
              </a:lnSpc>
              <a:buNone/>
            </a:pPr>
            <a:r>
              <a:rPr lang="en"/>
              <a:t>  concerning the RE Appraisal business</a:t>
            </a:r>
          </a:p>
        </p:txBody>
      </p:sp>
      <p:sp>
        <p:nvSpPr>
          <p:cNvPr id="65" name="Shape 65"/>
          <p:cNvSpPr txBox="1">
            <a:spLocks noGrp="1"/>
          </p:cNvSpPr>
          <p:nvPr>
            <p:ph type="title"/>
          </p:nvPr>
        </p:nvSpPr>
        <p:spPr>
          <a:xfrm>
            <a:off x="391200" y="205750"/>
            <a:ext cx="8361599" cy="1509000"/>
          </a:xfrm>
          <a:prstGeom prst="rect">
            <a:avLst/>
          </a:prstGeom>
        </p:spPr>
        <p:txBody>
          <a:bodyPr lIns="91425" tIns="91425" rIns="91425" bIns="91425" anchor="b" anchorCtr="0">
            <a:noAutofit/>
          </a:bodyPr>
          <a:lstStyle/>
          <a:p>
            <a:pPr lvl="0" rtl="0">
              <a:buNone/>
            </a:pPr>
            <a:r>
              <a:rPr lang="en" sz="4200"/>
              <a:t>CT Real Estate </a:t>
            </a:r>
          </a:p>
          <a:p>
            <a:pPr lvl="0" rtl="0">
              <a:buNone/>
            </a:pPr>
            <a:r>
              <a:rPr lang="en" sz="4200"/>
              <a:t>Appraisal Commission</a:t>
            </a:r>
          </a:p>
        </p:txBody>
      </p:sp>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93"/>
        <p:cNvGrpSpPr/>
        <p:nvPr/>
      </p:nvGrpSpPr>
      <p:grpSpPr>
        <a:xfrm>
          <a:off x="0" y="0"/>
          <a:ext cx="0" cy="0"/>
          <a:chOff x="0" y="0"/>
          <a:chExt cx="0" cy="0"/>
        </a:xfrm>
      </p:grpSpPr>
      <p:sp>
        <p:nvSpPr>
          <p:cNvPr id="394" name="Shape 394"/>
          <p:cNvSpPr txBox="1">
            <a:spLocks noGrp="1"/>
          </p:cNvSpPr>
          <p:nvPr>
            <p:ph type="body" idx="1"/>
          </p:nvPr>
        </p:nvSpPr>
        <p:spPr>
          <a:xfrm>
            <a:off x="480600" y="1336501"/>
            <a:ext cx="8358600" cy="5521499"/>
          </a:xfrm>
          <a:prstGeom prst="rect">
            <a:avLst/>
          </a:prstGeom>
        </p:spPr>
        <p:txBody>
          <a:bodyPr lIns="91425" tIns="91425" rIns="91425" bIns="91425" anchor="t" anchorCtr="0">
            <a:noAutofit/>
          </a:bodyPr>
          <a:lstStyle/>
          <a:p>
            <a:pPr lvl="0" rtl="0">
              <a:buNone/>
            </a:pPr>
            <a:r>
              <a:rPr lang="en" sz="2800" dirty="0"/>
              <a:t>what are the basic elements of USPAP?</a:t>
            </a:r>
          </a:p>
          <a:p>
            <a:pPr marL="914400" lvl="1" indent="-406400" rtl="0">
              <a:buClr>
                <a:schemeClr val="dk2"/>
              </a:buClr>
              <a:buSzPct val="87500"/>
              <a:buFont typeface="Courier New"/>
              <a:buChar char="o"/>
            </a:pPr>
            <a:r>
              <a:rPr lang="en" dirty="0"/>
              <a:t>ethics rule</a:t>
            </a:r>
          </a:p>
          <a:p>
            <a:pPr marL="914400" lvl="1" indent="-406400" rtl="0">
              <a:buClr>
                <a:schemeClr val="dk2"/>
              </a:buClr>
              <a:buSzPct val="87500"/>
              <a:buFont typeface="Courier New"/>
              <a:buChar char="o"/>
            </a:pPr>
            <a:r>
              <a:rPr lang="en" dirty="0"/>
              <a:t>competency rule</a:t>
            </a:r>
          </a:p>
          <a:p>
            <a:pPr marL="914400" lvl="1" indent="-406400" rtl="0">
              <a:buClr>
                <a:schemeClr val="dk2"/>
              </a:buClr>
              <a:buSzPct val="87500"/>
              <a:buFont typeface="Courier New"/>
              <a:buChar char="o"/>
            </a:pPr>
            <a:r>
              <a:rPr lang="en" dirty="0"/>
              <a:t>scope of work rule</a:t>
            </a:r>
          </a:p>
          <a:p>
            <a:pPr marL="914400" lvl="1" indent="-406400" rtl="0">
              <a:buClr>
                <a:schemeClr val="dk2"/>
              </a:buClr>
              <a:buSzPct val="87500"/>
              <a:buFont typeface="Courier New"/>
              <a:buChar char="o"/>
            </a:pPr>
            <a:r>
              <a:rPr lang="en" dirty="0"/>
              <a:t>record keeping rule</a:t>
            </a:r>
          </a:p>
          <a:p>
            <a:pPr marL="914400" lvl="1" indent="-406400" rtl="0">
              <a:buClr>
                <a:schemeClr val="dk2"/>
              </a:buClr>
              <a:buSzPct val="87500"/>
              <a:buFont typeface="Courier New"/>
              <a:buChar char="o"/>
            </a:pPr>
            <a:r>
              <a:rPr lang="en" dirty="0"/>
              <a:t>standard 1 (development)</a:t>
            </a:r>
          </a:p>
          <a:p>
            <a:pPr marL="914400" lvl="1" indent="-406400" rtl="0">
              <a:buClr>
                <a:schemeClr val="dk2"/>
              </a:buClr>
              <a:buSzPct val="87500"/>
              <a:buFont typeface="Courier New"/>
              <a:buChar char="o"/>
            </a:pPr>
            <a:r>
              <a:rPr lang="en" dirty="0"/>
              <a:t>standard 2 (reporting)</a:t>
            </a:r>
          </a:p>
          <a:p>
            <a:pPr marL="914400" lvl="1" indent="-406400" rtl="0">
              <a:buClr>
                <a:schemeClr val="dk2"/>
              </a:buClr>
              <a:buSzPct val="87500"/>
              <a:buFont typeface="Courier New"/>
              <a:buChar char="o"/>
            </a:pPr>
            <a:r>
              <a:rPr lang="en" dirty="0"/>
              <a:t>standard 3 (appraisal review)</a:t>
            </a:r>
          </a:p>
          <a:p>
            <a:pPr marL="50800" lvl="0" indent="0" rtl="0">
              <a:buClr>
                <a:schemeClr val="dk2"/>
              </a:buClr>
              <a:buSzPct val="166666"/>
              <a:buNone/>
            </a:pPr>
            <a:endParaRPr lang="en" sz="2500" dirty="0" smtClean="0"/>
          </a:p>
          <a:p>
            <a:pPr marL="50800" lvl="0" indent="0" algn="ctr" rtl="0">
              <a:buClr>
                <a:schemeClr val="dk2"/>
              </a:buClr>
              <a:buSzPct val="166666"/>
              <a:buNone/>
            </a:pPr>
            <a:r>
              <a:rPr lang="en" sz="2500" dirty="0" smtClean="0"/>
              <a:t>*</a:t>
            </a:r>
            <a:r>
              <a:rPr lang="en" sz="2500" dirty="0"/>
              <a:t>appraisers must keep files for a minimum of 5 years*</a:t>
            </a:r>
          </a:p>
        </p:txBody>
      </p:sp>
      <p:sp>
        <p:nvSpPr>
          <p:cNvPr id="395" name="Shape 395"/>
          <p:cNvSpPr txBox="1">
            <a:spLocks noGrp="1"/>
          </p:cNvSpPr>
          <p:nvPr>
            <p:ph type="title"/>
          </p:nvPr>
        </p:nvSpPr>
        <p:spPr>
          <a:xfrm>
            <a:off x="457200" y="-12"/>
            <a:ext cx="8229600" cy="1325700"/>
          </a:xfrm>
          <a:prstGeom prst="rect">
            <a:avLst/>
          </a:prstGeom>
        </p:spPr>
        <p:txBody>
          <a:bodyPr lIns="91425" tIns="91425" rIns="91425" bIns="91425" anchor="b" anchorCtr="0">
            <a:noAutofit/>
          </a:bodyPr>
          <a:lstStyle/>
          <a:p>
            <a:pPr>
              <a:buNone/>
            </a:pPr>
            <a:r>
              <a:rPr lang="en"/>
              <a:t>USPAP</a:t>
            </a:r>
          </a:p>
        </p:txBody>
      </p:sp>
    </p:spTree>
  </p:cSld>
  <p:clrMapOvr>
    <a:masterClrMapping/>
  </p:clrMapOvr>
  <p:transition spd="slow">
    <p:cut/>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99"/>
        <p:cNvGrpSpPr/>
        <p:nvPr/>
      </p:nvGrpSpPr>
      <p:grpSpPr>
        <a:xfrm>
          <a:off x="0" y="0"/>
          <a:ext cx="0" cy="0"/>
          <a:chOff x="0" y="0"/>
          <a:chExt cx="0" cy="0"/>
        </a:xfrm>
      </p:grpSpPr>
      <p:sp>
        <p:nvSpPr>
          <p:cNvPr id="400" name="Shape 400"/>
          <p:cNvSpPr txBox="1">
            <a:spLocks noGrp="1"/>
          </p:cNvSpPr>
          <p:nvPr>
            <p:ph type="body" idx="1"/>
          </p:nvPr>
        </p:nvSpPr>
        <p:spPr>
          <a:xfrm>
            <a:off x="457200" y="1600200"/>
            <a:ext cx="8229600" cy="4840199"/>
          </a:xfrm>
          <a:prstGeom prst="rect">
            <a:avLst/>
          </a:prstGeom>
        </p:spPr>
        <p:txBody>
          <a:bodyPr lIns="91425" tIns="91425" rIns="91425" bIns="91425" anchor="t" anchorCtr="0">
            <a:noAutofit/>
          </a:bodyPr>
          <a:lstStyle/>
          <a:p>
            <a:pPr marL="457200" lvl="0" indent="-431800" rtl="0">
              <a:buClr>
                <a:schemeClr val="dk2"/>
              </a:buClr>
              <a:buSzPct val="190476"/>
              <a:buFont typeface="Arial"/>
              <a:buChar char="•"/>
            </a:pPr>
            <a:r>
              <a:rPr lang="en" sz="2800" dirty="0"/>
              <a:t>An appraiser must promote and preserve the public trust inherent in appraisal practice by observing the highest standard of professional ethics</a:t>
            </a:r>
          </a:p>
          <a:p>
            <a:pPr marL="457200" lvl="0" indent="-431800" rtl="0">
              <a:buClr>
                <a:schemeClr val="dk2"/>
              </a:buClr>
              <a:buSzPct val="190476"/>
              <a:buFont typeface="Arial"/>
              <a:buChar char="•"/>
            </a:pPr>
            <a:r>
              <a:rPr lang="en" sz="2800" dirty="0" smtClean="0"/>
              <a:t>CT law reqiures an </a:t>
            </a:r>
            <a:r>
              <a:rPr lang="en" sz="2800" dirty="0"/>
              <a:t>appraiser </a:t>
            </a:r>
            <a:r>
              <a:rPr lang="en" sz="2800" dirty="0" smtClean="0"/>
              <a:t>to comply </a:t>
            </a:r>
            <a:r>
              <a:rPr lang="en" sz="2800" dirty="0"/>
              <a:t>with </a:t>
            </a:r>
            <a:r>
              <a:rPr lang="en" sz="2800" dirty="0" smtClean="0"/>
              <a:t>USPAP regulations</a:t>
            </a:r>
            <a:endParaRPr lang="en" sz="2800" dirty="0"/>
          </a:p>
          <a:p>
            <a:pPr marL="457200" lvl="0" indent="-431800" rtl="0">
              <a:buClr>
                <a:schemeClr val="dk2"/>
              </a:buClr>
              <a:buSzPct val="190476"/>
              <a:buFont typeface="Arial"/>
              <a:buChar char="•"/>
            </a:pPr>
            <a:r>
              <a:rPr lang="en" sz="2800" dirty="0"/>
              <a:t>The Ethics Rule is divided into three sections:</a:t>
            </a:r>
          </a:p>
          <a:p>
            <a:pPr marL="914400" lvl="1" indent="-406400">
              <a:buClr>
                <a:schemeClr val="dk2"/>
              </a:buClr>
              <a:buSzPct val="87500"/>
              <a:buFont typeface="Courier New"/>
              <a:buChar char="o"/>
            </a:pPr>
            <a:r>
              <a:rPr lang="en" dirty="0"/>
              <a:t>CONDUCT, MANAGEMENT, and CONFIDENTIALITY</a:t>
            </a:r>
          </a:p>
        </p:txBody>
      </p:sp>
      <p:sp>
        <p:nvSpPr>
          <p:cNvPr id="401" name="Shape 40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USPAP: Highlights</a:t>
            </a:r>
          </a:p>
          <a:p>
            <a:pPr>
              <a:buNone/>
            </a:pPr>
            <a:r>
              <a:rPr lang="en"/>
              <a:t>Ethics Rule</a:t>
            </a:r>
          </a:p>
        </p:txBody>
      </p:sp>
    </p:spTree>
  </p:cSld>
  <p:clrMapOvr>
    <a:masterClrMapping/>
  </p:clrMapOvr>
  <p:transition spd="slow">
    <p:cu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Shape 406"/>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buNone/>
            </a:pPr>
            <a:r>
              <a:rPr lang="en" u="sng"/>
              <a:t>1. CONDUCT</a:t>
            </a:r>
          </a:p>
          <a:p>
            <a:endParaRPr lang="en" u="sng"/>
          </a:p>
          <a:p>
            <a:pPr marL="457200" lvl="0" indent="-431800">
              <a:buClr>
                <a:schemeClr val="dk2"/>
              </a:buClr>
              <a:buSzPct val="166666"/>
              <a:buFont typeface="Arial"/>
              <a:buChar char="•"/>
            </a:pPr>
            <a:r>
              <a:rPr lang="en"/>
              <a:t>An appraiser must perform assignments with impartiality, objectivity, and independence, and without accommodation of personal interests</a:t>
            </a:r>
          </a:p>
        </p:txBody>
      </p:sp>
      <p:sp>
        <p:nvSpPr>
          <p:cNvPr id="407" name="Shape 40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Ethics Rule</a:t>
            </a:r>
          </a:p>
        </p:txBody>
      </p:sp>
    </p:spTree>
  </p:cSld>
  <p:clrMapOvr>
    <a:masterClrMapping/>
  </p:clrMapOvr>
  <p:transition spd="slow">
    <p:cu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50000"/>
              </a:lnSpc>
              <a:buNone/>
            </a:pPr>
            <a:r>
              <a:rPr lang="en" u="sng"/>
              <a:t>2. MANAGEMENT</a:t>
            </a:r>
          </a:p>
          <a:p>
            <a:pPr marL="457200" lvl="0" indent="-431800" rtl="0">
              <a:buClr>
                <a:schemeClr val="dk2"/>
              </a:buClr>
              <a:buSzPct val="166666"/>
              <a:buFont typeface="Arial"/>
              <a:buChar char="•"/>
            </a:pPr>
            <a:r>
              <a:rPr lang="en"/>
              <a:t>An appraiser must disclose that he or she paid a fee or commission, or gave a thing of value in connection with the procurement of an assignment</a:t>
            </a:r>
          </a:p>
          <a:p>
            <a:pPr marL="457200" lvl="0" indent="-431800">
              <a:buClr>
                <a:schemeClr val="dk2"/>
              </a:buClr>
              <a:buSzPct val="166666"/>
              <a:buFont typeface="Arial"/>
              <a:buChar char="•"/>
            </a:pPr>
            <a:r>
              <a:rPr lang="en"/>
              <a:t>An appraiser must not affix the signature of another appraiser without his or her consent</a:t>
            </a:r>
          </a:p>
        </p:txBody>
      </p:sp>
      <p:sp>
        <p:nvSpPr>
          <p:cNvPr id="413" name="Shape 41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Ethics Rule</a:t>
            </a:r>
          </a:p>
        </p:txBody>
      </p:sp>
    </p:spTree>
  </p:cSld>
  <p:clrMapOvr>
    <a:masterClrMapping/>
  </p:clrMapOvr>
  <p:transition spd="slow">
    <p:cu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50000"/>
              </a:lnSpc>
              <a:buNone/>
            </a:pPr>
            <a:r>
              <a:rPr lang="en" u="sng"/>
              <a:t>3. CONFIDENTIALITY</a:t>
            </a:r>
          </a:p>
          <a:p>
            <a:pPr marL="457200" lvl="0" indent="-406400" rtl="0">
              <a:buClr>
                <a:schemeClr val="dk2"/>
              </a:buClr>
              <a:buSzPct val="166666"/>
              <a:buFont typeface="Arial"/>
              <a:buChar char="•"/>
            </a:pPr>
            <a:r>
              <a:rPr lang="en" sz="2800"/>
              <a:t>An appraiser must protect the confidential nature of the appraiser-client relationship</a:t>
            </a:r>
          </a:p>
          <a:p>
            <a:pPr marL="457200" lvl="0" indent="-406400" rtl="0">
              <a:buClr>
                <a:schemeClr val="dk2"/>
              </a:buClr>
              <a:buSzPct val="166666"/>
              <a:buFont typeface="Arial"/>
              <a:buChar char="•"/>
            </a:pPr>
            <a:r>
              <a:rPr lang="en" sz="2800"/>
              <a:t>An appraiser must act in good faith with regard to the legitimate interests of the client in the use of confidential information</a:t>
            </a:r>
          </a:p>
          <a:p>
            <a:pPr marL="457200" lvl="0" indent="-406400" rtl="0">
              <a:buClr>
                <a:schemeClr val="dk2"/>
              </a:buClr>
              <a:buSzPct val="166666"/>
              <a:buFont typeface="Arial"/>
              <a:buChar char="•"/>
            </a:pPr>
            <a:r>
              <a:rPr lang="en" sz="2800"/>
              <a:t>An appraiser must be aware of, and comply with, all confidentiality and privacy laws and regulations applicable in an assignment</a:t>
            </a:r>
          </a:p>
        </p:txBody>
      </p:sp>
      <p:sp>
        <p:nvSpPr>
          <p:cNvPr id="419" name="Shape 41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Ethics Rule</a:t>
            </a:r>
          </a:p>
        </p:txBody>
      </p:sp>
    </p:spTree>
  </p:cSld>
  <p:clrMapOvr>
    <a:masterClrMapping/>
  </p:clrMapOvr>
  <p:transition spd="slow">
    <p:cu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23"/>
        <p:cNvGrpSpPr/>
        <p:nvPr/>
      </p:nvGrpSpPr>
      <p:grpSpPr>
        <a:xfrm>
          <a:off x="0" y="0"/>
          <a:ext cx="0" cy="0"/>
          <a:chOff x="0" y="0"/>
          <a:chExt cx="0" cy="0"/>
        </a:xfrm>
      </p:grpSpPr>
      <p:sp>
        <p:nvSpPr>
          <p:cNvPr id="424" name="Shape 424"/>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rtl="0">
              <a:lnSpc>
                <a:spcPct val="150000"/>
              </a:lnSpc>
              <a:buNone/>
            </a:pPr>
            <a:r>
              <a:rPr lang="en"/>
              <a:t>An appraiser must:</a:t>
            </a:r>
          </a:p>
          <a:p>
            <a:pPr marL="457200" lvl="0" indent="-431800" rtl="0">
              <a:lnSpc>
                <a:spcPct val="150000"/>
              </a:lnSpc>
              <a:buClr>
                <a:schemeClr val="dk2"/>
              </a:buClr>
              <a:buSzPct val="100000"/>
              <a:buFont typeface="Trebuchet MS"/>
              <a:buAutoNum type="arabicPeriod"/>
            </a:pPr>
            <a:r>
              <a:rPr lang="en"/>
              <a:t>Be competent to perform the assignment</a:t>
            </a:r>
          </a:p>
          <a:p>
            <a:pPr marL="457200" lvl="0" indent="-431800" rtl="0">
              <a:lnSpc>
                <a:spcPct val="150000"/>
              </a:lnSpc>
              <a:buClr>
                <a:schemeClr val="dk2"/>
              </a:buClr>
              <a:buSzPct val="100000"/>
              <a:buFont typeface="Trebuchet MS"/>
              <a:buAutoNum type="arabicPeriod"/>
            </a:pPr>
            <a:r>
              <a:rPr lang="en"/>
              <a:t>Acquire the necessary competency to perform the assignment</a:t>
            </a:r>
          </a:p>
          <a:p>
            <a:pPr marL="457200" lvl="0" indent="-431800" rtl="0">
              <a:lnSpc>
                <a:spcPct val="150000"/>
              </a:lnSpc>
              <a:buClr>
                <a:schemeClr val="dk2"/>
              </a:buClr>
              <a:buSzPct val="100000"/>
              <a:buFont typeface="Trebuchet MS"/>
              <a:buAutoNum type="arabicPeriod"/>
            </a:pPr>
            <a:r>
              <a:rPr lang="en"/>
              <a:t>Decline or withdraw from the assignment if found to be incompetent</a:t>
            </a:r>
          </a:p>
          <a:p>
            <a:endParaRPr lang="en"/>
          </a:p>
          <a:p>
            <a:endParaRPr lang="en"/>
          </a:p>
        </p:txBody>
      </p:sp>
      <p:sp>
        <p:nvSpPr>
          <p:cNvPr id="425" name="Shape 42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Competency Rule</a:t>
            </a:r>
          </a:p>
        </p:txBody>
      </p:sp>
    </p:spTree>
  </p:cSld>
  <p:clrMapOvr>
    <a:masterClrMapping/>
  </p:clrMapOvr>
  <p:transition spd="slow">
    <p:cut/>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Shape 430"/>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50000"/>
              </a:lnSpc>
              <a:buNone/>
            </a:pPr>
            <a:r>
              <a:rPr lang="en" u="sng"/>
              <a:t>1. BEING COMPETENT REQUIRES:</a:t>
            </a:r>
          </a:p>
          <a:p>
            <a:pPr marL="457200" lvl="0" indent="-419100" rtl="0">
              <a:buClr>
                <a:schemeClr val="dk2"/>
              </a:buClr>
              <a:buSzPct val="166666"/>
              <a:buFont typeface="Arial"/>
              <a:buChar char="•"/>
            </a:pPr>
            <a:r>
              <a:rPr lang="en" sz="3000"/>
              <a:t>The ability to properly identify the problem to be addressed; and</a:t>
            </a:r>
          </a:p>
          <a:p>
            <a:pPr marL="457200" lvl="0" indent="-419100" rtl="0">
              <a:buClr>
                <a:schemeClr val="dk2"/>
              </a:buClr>
              <a:buSzPct val="166666"/>
              <a:buFont typeface="Arial"/>
              <a:buChar char="•"/>
            </a:pPr>
            <a:r>
              <a:rPr lang="en" sz="3000"/>
              <a:t>The knowledge and experience to complete the assignment competently; and</a:t>
            </a:r>
          </a:p>
          <a:p>
            <a:pPr marL="457200" lvl="0" indent="-419100" rtl="0">
              <a:buClr>
                <a:schemeClr val="dk2"/>
              </a:buClr>
              <a:buSzPct val="166666"/>
              <a:buFont typeface="Arial"/>
              <a:buChar char="•"/>
            </a:pPr>
            <a:r>
              <a:rPr lang="en" sz="3000"/>
              <a:t>Recognition of, and compliance with, laws and regulations that apply to the appraiser or to the assignment</a:t>
            </a:r>
          </a:p>
          <a:p>
            <a:endParaRPr lang="en" sz="3000"/>
          </a:p>
        </p:txBody>
      </p:sp>
      <p:sp>
        <p:nvSpPr>
          <p:cNvPr id="431" name="Shape 43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Competency Rule</a:t>
            </a:r>
          </a:p>
        </p:txBody>
      </p:sp>
    </p:spTree>
  </p:cSld>
  <p:clrMapOvr>
    <a:masterClrMapping/>
  </p:clrMapOvr>
  <p:transition spd="slow">
    <p:cu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Shape 436"/>
          <p:cNvSpPr txBox="1">
            <a:spLocks noGrp="1"/>
          </p:cNvSpPr>
          <p:nvPr>
            <p:ph type="body" idx="1"/>
          </p:nvPr>
        </p:nvSpPr>
        <p:spPr>
          <a:xfrm>
            <a:off x="457200" y="1603290"/>
            <a:ext cx="8229600" cy="4840199"/>
          </a:xfrm>
          <a:prstGeom prst="rect">
            <a:avLst/>
          </a:prstGeom>
        </p:spPr>
        <p:txBody>
          <a:bodyPr lIns="91425" tIns="91425" rIns="91425" bIns="91425" anchor="t" anchorCtr="0">
            <a:noAutofit/>
          </a:bodyPr>
          <a:lstStyle/>
          <a:p>
            <a:pPr lvl="0" algn="ctr" rtl="0">
              <a:lnSpc>
                <a:spcPct val="115000"/>
              </a:lnSpc>
              <a:buClr>
                <a:srgbClr val="000000"/>
              </a:buClr>
              <a:buSzPct val="34375"/>
              <a:buFont typeface="Arial"/>
              <a:buNone/>
            </a:pPr>
            <a:r>
              <a:rPr lang="en" u="sng"/>
              <a:t>2. ACQUIRING COMPETENCY</a:t>
            </a:r>
          </a:p>
          <a:p>
            <a:pPr lvl="0" rtl="0">
              <a:buNone/>
            </a:pPr>
            <a:r>
              <a:rPr lang="en" sz="2700"/>
              <a:t>If an appraiser determines he is not competent prior to accepting an assignment, the appraiser must:</a:t>
            </a:r>
          </a:p>
          <a:p>
            <a:pPr marL="914400" lvl="0" indent="-400050" rtl="0">
              <a:buClr>
                <a:schemeClr val="dk2"/>
              </a:buClr>
              <a:buSzPct val="166666"/>
              <a:buFont typeface="Arial"/>
              <a:buChar char="•"/>
            </a:pPr>
            <a:r>
              <a:rPr lang="en" sz="2700"/>
              <a:t>disclose the lack of knowledge to the client </a:t>
            </a:r>
            <a:r>
              <a:rPr lang="en" sz="2700" i="1"/>
              <a:t>before</a:t>
            </a:r>
            <a:r>
              <a:rPr lang="en" sz="2700"/>
              <a:t> accepting the assignment</a:t>
            </a:r>
          </a:p>
          <a:p>
            <a:pPr marL="914400" lvl="0" indent="-400050" rtl="0">
              <a:buClr>
                <a:schemeClr val="dk2"/>
              </a:buClr>
              <a:buSzPct val="166666"/>
              <a:buFont typeface="Arial"/>
              <a:buChar char="•"/>
            </a:pPr>
            <a:r>
              <a:rPr lang="en" sz="2700"/>
              <a:t>take all steps necessary to complete the assignment competently</a:t>
            </a:r>
          </a:p>
          <a:p>
            <a:pPr marL="914400" lvl="0" indent="-400050">
              <a:buClr>
                <a:schemeClr val="dk2"/>
              </a:buClr>
              <a:buSzPct val="166666"/>
              <a:buFont typeface="Arial"/>
              <a:buChar char="•"/>
            </a:pPr>
            <a:r>
              <a:rPr lang="en" sz="2700"/>
              <a:t>describe, in the report, the lack of knowledge and the steps taken to complete the assignment</a:t>
            </a:r>
          </a:p>
        </p:txBody>
      </p:sp>
      <p:sp>
        <p:nvSpPr>
          <p:cNvPr id="437" name="Shape 43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Competency Rule</a:t>
            </a:r>
          </a:p>
        </p:txBody>
      </p:sp>
    </p:spTree>
  </p:cSld>
  <p:clrMapOvr>
    <a:masterClrMapping/>
  </p:clrMapOvr>
  <p:transition spd="slow">
    <p:cu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Shape 44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00000"/>
              </a:lnSpc>
              <a:buNone/>
            </a:pPr>
            <a:r>
              <a:rPr lang="en" u="sng"/>
              <a:t>3. LACK OF COMPETENCY</a:t>
            </a:r>
          </a:p>
          <a:p>
            <a:endParaRPr lang="en" u="sng"/>
          </a:p>
          <a:p>
            <a:endParaRPr lang="en" u="sng"/>
          </a:p>
          <a:p>
            <a:pPr lvl="0" algn="ctr" rtl="0">
              <a:lnSpc>
                <a:spcPct val="115000"/>
              </a:lnSpc>
              <a:buClr>
                <a:srgbClr val="000000"/>
              </a:buClr>
              <a:buSzPct val="34375"/>
              <a:buFont typeface="Arial"/>
              <a:buNone/>
            </a:pPr>
            <a:r>
              <a:rPr lang="en"/>
              <a:t>If the assignment cannot be completed competently, the appraiser must decline or withdraw from the assignment</a:t>
            </a:r>
          </a:p>
          <a:p>
            <a:endParaRPr lang="en"/>
          </a:p>
        </p:txBody>
      </p:sp>
      <p:sp>
        <p:nvSpPr>
          <p:cNvPr id="443" name="Shape 44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Competency Rule</a:t>
            </a:r>
          </a:p>
        </p:txBody>
      </p:sp>
    </p:spTree>
  </p:cSld>
  <p:clrMapOvr>
    <a:masterClrMapping/>
  </p:clrMapOvr>
  <p:transition spd="slow">
    <p:cut/>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0" lvl="0" indent="0" rtl="0">
              <a:buNone/>
            </a:pPr>
            <a:r>
              <a:rPr lang="en" dirty="0"/>
              <a:t>For each appraisal, appraisal review, </a:t>
            </a:r>
            <a:r>
              <a:rPr lang="en" dirty="0" smtClean="0"/>
              <a:t>and appraisal </a:t>
            </a:r>
            <a:r>
              <a:rPr lang="en" dirty="0"/>
              <a:t>consulting assignment, an appraiser must:</a:t>
            </a:r>
          </a:p>
          <a:p>
            <a:pPr marL="914400" lvl="0" indent="-431800" rtl="0">
              <a:buClr>
                <a:schemeClr val="dk2"/>
              </a:buClr>
              <a:buSzPct val="100000"/>
              <a:buFont typeface="Trebuchet MS"/>
              <a:buAutoNum type="arabicPeriod"/>
            </a:pPr>
            <a:r>
              <a:rPr lang="en" dirty="0"/>
              <a:t>Identify the problem to be solved</a:t>
            </a:r>
          </a:p>
          <a:p>
            <a:pPr marL="914400" lvl="0" indent="-431800" rtl="0">
              <a:buClr>
                <a:schemeClr val="dk2"/>
              </a:buClr>
              <a:buSzPct val="100000"/>
              <a:buFont typeface="Trebuchet MS"/>
              <a:buAutoNum type="arabicPeriod"/>
            </a:pPr>
            <a:r>
              <a:rPr lang="en" dirty="0"/>
              <a:t>Determine and perform the scope of work necessary to develop credible assignment results; and</a:t>
            </a:r>
          </a:p>
          <a:p>
            <a:pPr marL="914400" lvl="0" indent="-431800">
              <a:buClr>
                <a:schemeClr val="dk2"/>
              </a:buClr>
              <a:buSzPct val="100000"/>
              <a:buFont typeface="Trebuchet MS"/>
              <a:buAutoNum type="arabicPeriod"/>
            </a:pPr>
            <a:r>
              <a:rPr lang="en" dirty="0"/>
              <a:t>Disclose the scope of work in the report</a:t>
            </a:r>
          </a:p>
        </p:txBody>
      </p:sp>
      <p:sp>
        <p:nvSpPr>
          <p:cNvPr id="449" name="Shape 44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Scope of Work Rule</a:t>
            </a: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1022525" y="1693015"/>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Congress - FIRREA</a:t>
            </a:r>
          </a:p>
          <a:p>
            <a:pPr marL="457200" lvl="0" indent="-431800" rtl="0">
              <a:lnSpc>
                <a:spcPct val="115000"/>
              </a:lnSpc>
              <a:buClr>
                <a:schemeClr val="dk2"/>
              </a:buClr>
              <a:buSzPct val="166666"/>
              <a:buFont typeface="Arial"/>
              <a:buChar char="•"/>
            </a:pPr>
            <a:r>
              <a:rPr lang="en"/>
              <a:t>Appraisal Subcommittee (ASC)</a:t>
            </a:r>
          </a:p>
          <a:p>
            <a:pPr marL="457200" lvl="0" indent="-431800" rtl="0">
              <a:lnSpc>
                <a:spcPct val="115000"/>
              </a:lnSpc>
              <a:buClr>
                <a:schemeClr val="dk2"/>
              </a:buClr>
              <a:buSzPct val="166666"/>
              <a:buFont typeface="Arial"/>
              <a:buChar char="•"/>
            </a:pPr>
            <a:r>
              <a:rPr lang="en"/>
              <a:t>Appraisal Foundation</a:t>
            </a:r>
          </a:p>
          <a:p>
            <a:pPr marL="914400" lvl="1" indent="-406400" rtl="0">
              <a:lnSpc>
                <a:spcPct val="115000"/>
              </a:lnSpc>
              <a:buClr>
                <a:schemeClr val="dk2"/>
              </a:buClr>
              <a:buSzPct val="87500"/>
              <a:buFont typeface="Courier New"/>
              <a:buChar char="o"/>
            </a:pPr>
            <a:r>
              <a:rPr lang="en"/>
              <a:t>3 Boards:</a:t>
            </a:r>
          </a:p>
          <a:p>
            <a:pPr marL="1371600" lvl="2" indent="-381000" rtl="0">
              <a:lnSpc>
                <a:spcPct val="115000"/>
              </a:lnSpc>
              <a:buClr>
                <a:schemeClr val="dk2"/>
              </a:buClr>
              <a:buSzPct val="75000"/>
              <a:buFont typeface="Wingdings"/>
              <a:buChar char="§"/>
            </a:pPr>
            <a:r>
              <a:rPr lang="en"/>
              <a:t>ASB</a:t>
            </a:r>
          </a:p>
          <a:p>
            <a:pPr marL="1371600" lvl="2" indent="-381000" rtl="0">
              <a:lnSpc>
                <a:spcPct val="115000"/>
              </a:lnSpc>
              <a:buClr>
                <a:schemeClr val="dk2"/>
              </a:buClr>
              <a:buSzPct val="75000"/>
              <a:buFont typeface="Wingdings"/>
              <a:buChar char="§"/>
            </a:pPr>
            <a:r>
              <a:rPr lang="en"/>
              <a:t>AQB</a:t>
            </a:r>
          </a:p>
          <a:p>
            <a:pPr marL="1371600" lvl="2" indent="-381000" rtl="0">
              <a:lnSpc>
                <a:spcPct val="115000"/>
              </a:lnSpc>
              <a:buClr>
                <a:schemeClr val="dk2"/>
              </a:buClr>
              <a:buSzPct val="75000"/>
              <a:buFont typeface="Wingdings"/>
              <a:buChar char="§"/>
            </a:pPr>
            <a:r>
              <a:rPr lang="en"/>
              <a:t>APB</a:t>
            </a:r>
          </a:p>
          <a:p>
            <a:pPr marL="457200" lvl="0" indent="-431800" rtl="0">
              <a:lnSpc>
                <a:spcPct val="115000"/>
              </a:lnSpc>
              <a:buClr>
                <a:schemeClr val="dk2"/>
              </a:buClr>
              <a:buSzPct val="166666"/>
              <a:buFont typeface="Arial"/>
              <a:buChar char="•"/>
            </a:pPr>
            <a:r>
              <a:rPr lang="en"/>
              <a:t>State Licensing Laws</a:t>
            </a:r>
          </a:p>
        </p:txBody>
      </p:sp>
      <p:sp>
        <p:nvSpPr>
          <p:cNvPr id="71" name="Shape 7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Regulatory "Players"</a:t>
            </a:r>
          </a:p>
        </p:txBody>
      </p:sp>
    </p:spTree>
  </p:cSld>
  <p:clrMapOvr>
    <a:masterClrMapping/>
  </p:clrMapOvr>
  <p:transition spd="slow">
    <p:cu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Shape 454"/>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50000"/>
              </a:lnSpc>
              <a:buNone/>
            </a:pPr>
            <a:r>
              <a:rPr lang="en" u="sng"/>
              <a:t>1. PROBLEM IDENTIFICATION</a:t>
            </a:r>
          </a:p>
          <a:p>
            <a:pPr algn="ctr">
              <a:buNone/>
            </a:pPr>
            <a:r>
              <a:rPr lang="en"/>
              <a:t>An appraiser must gather and analyze  information about those assignment elements that are necessary to properly identify the appraisal, appraisal review or appraisal consulting problem to be solved</a:t>
            </a:r>
          </a:p>
        </p:txBody>
      </p:sp>
      <p:sp>
        <p:nvSpPr>
          <p:cNvPr id="455" name="Shape 45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rtl="0">
              <a:buNone/>
            </a:pPr>
            <a:r>
              <a:rPr lang="en"/>
              <a:t>Scope of Work Rule</a:t>
            </a:r>
          </a:p>
        </p:txBody>
      </p:sp>
    </p:spTree>
  </p:cSld>
  <p:clrMapOvr>
    <a:masterClrMapping/>
  </p:clrMapOvr>
  <p:transition spd="slow">
    <p:cu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Shape 460"/>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buNone/>
            </a:pPr>
            <a:r>
              <a:rPr lang="en" u="sng"/>
              <a:t>2. SCOPE OF WORK ACCEPTABILITY</a:t>
            </a:r>
          </a:p>
          <a:p>
            <a:pPr marL="457200" lvl="0" indent="-431800" rtl="0">
              <a:buClr>
                <a:schemeClr val="dk2"/>
              </a:buClr>
              <a:buSzPct val="190476"/>
              <a:buFont typeface="Arial"/>
              <a:buChar char="•"/>
            </a:pPr>
            <a:r>
              <a:rPr lang="en" sz="2800"/>
              <a:t>The scope of work must include the research and analyses that are necessary to develop credible assignment results</a:t>
            </a:r>
          </a:p>
          <a:p>
            <a:endParaRPr lang="en" sz="2800"/>
          </a:p>
          <a:p>
            <a:pPr marL="457200" lvl="0" indent="-431800">
              <a:buClr>
                <a:schemeClr val="dk2"/>
              </a:buClr>
              <a:buSzPct val="190476"/>
              <a:buFont typeface="Arial"/>
              <a:buChar char="•"/>
            </a:pPr>
            <a:r>
              <a:rPr lang="en" sz="2800"/>
              <a:t>An appraiser must not allow assignment conditions to limit the scope of work to such a degree that the assignment results are not credible in the context of the intended use</a:t>
            </a:r>
          </a:p>
        </p:txBody>
      </p:sp>
      <p:sp>
        <p:nvSpPr>
          <p:cNvPr id="461" name="Shape 46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rtl="0">
              <a:buNone/>
            </a:pPr>
            <a:r>
              <a:rPr lang="en"/>
              <a:t>Scope of Work Rule</a:t>
            </a:r>
          </a:p>
        </p:txBody>
      </p:sp>
    </p:spTree>
  </p:cSld>
  <p:clrMapOvr>
    <a:masterClrMapping/>
  </p:clrMapOvr>
  <p:transition spd="slow">
    <p:cut/>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Shape 466"/>
          <p:cNvSpPr txBox="1">
            <a:spLocks noGrp="1"/>
          </p:cNvSpPr>
          <p:nvPr>
            <p:ph type="body" idx="1"/>
          </p:nvPr>
        </p:nvSpPr>
        <p:spPr>
          <a:xfrm>
            <a:off x="457200" y="1887590"/>
            <a:ext cx="8229600" cy="4840199"/>
          </a:xfrm>
          <a:prstGeom prst="rect">
            <a:avLst/>
          </a:prstGeom>
        </p:spPr>
        <p:txBody>
          <a:bodyPr lIns="91425" tIns="91425" rIns="91425" bIns="91425" anchor="t" anchorCtr="0">
            <a:noAutofit/>
          </a:bodyPr>
          <a:lstStyle/>
          <a:p>
            <a:pPr lvl="0" algn="ctr" rtl="0">
              <a:buNone/>
            </a:pPr>
            <a:r>
              <a:rPr lang="en" u="sng"/>
              <a:t>3. DISCLOSURE OBLIGATIONS</a:t>
            </a:r>
          </a:p>
          <a:p>
            <a:endParaRPr lang="en" u="sng"/>
          </a:p>
          <a:p>
            <a:pPr algn="ctr">
              <a:buNone/>
            </a:pPr>
            <a:r>
              <a:rPr lang="en"/>
              <a:t>The report must contain sufficient information to allow intended users to understand the scope of work performed</a:t>
            </a:r>
          </a:p>
        </p:txBody>
      </p:sp>
      <p:sp>
        <p:nvSpPr>
          <p:cNvPr id="467" name="Shape 46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rtl="0">
              <a:buNone/>
            </a:pPr>
            <a:r>
              <a:rPr lang="en"/>
              <a:t>Scope of Work Rule</a:t>
            </a:r>
          </a:p>
        </p:txBody>
      </p:sp>
    </p:spTree>
  </p:cSld>
  <p:clrMapOvr>
    <a:masterClrMapping/>
  </p:clrMapOvr>
  <p:transition spd="slow">
    <p:cut/>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471"/>
        <p:cNvGrpSpPr/>
        <p:nvPr/>
      </p:nvGrpSpPr>
      <p:grpSpPr>
        <a:xfrm>
          <a:off x="0" y="0"/>
          <a:ext cx="0" cy="0"/>
          <a:chOff x="0" y="0"/>
          <a:chExt cx="0" cy="0"/>
        </a:xfrm>
      </p:grpSpPr>
      <p:sp>
        <p:nvSpPr>
          <p:cNvPr id="472" name="Shape 47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marL="457200" lvl="0" indent="-431800" rtl="0">
              <a:buClr>
                <a:schemeClr val="dk2"/>
              </a:buClr>
              <a:buSzPct val="190476"/>
              <a:buFont typeface="Arial"/>
              <a:buChar char="•"/>
            </a:pPr>
            <a:r>
              <a:rPr lang="en" sz="2800"/>
              <a:t>An appraiser must prepare a workfile for each appraisal</a:t>
            </a:r>
          </a:p>
          <a:p>
            <a:pPr marL="457200" lvl="0" indent="-431800" rtl="0">
              <a:buClr>
                <a:schemeClr val="dk2"/>
              </a:buClr>
              <a:buSzPct val="190476"/>
              <a:buFont typeface="Arial"/>
              <a:buChar char="•"/>
            </a:pPr>
            <a:r>
              <a:rPr lang="en" sz="2800"/>
              <a:t>A workfile must be in existence prior to the issuance of any report</a:t>
            </a:r>
          </a:p>
          <a:p>
            <a:pPr marL="457200" lvl="0" indent="-431800" rtl="0">
              <a:buClr>
                <a:schemeClr val="dk2"/>
              </a:buClr>
              <a:buSzPct val="190476"/>
              <a:buFont typeface="Arial"/>
              <a:buChar char="•"/>
            </a:pPr>
            <a:r>
              <a:rPr lang="en" sz="2800"/>
              <a:t>A written summary of an oral report must be added to the workfile within a reasonable time after the issuance of the oral report</a:t>
            </a:r>
          </a:p>
          <a:p>
            <a:endParaRPr lang="en" sz="2800"/>
          </a:p>
          <a:p>
            <a:pPr lvl="0" algn="ctr" rtl="0">
              <a:buNone/>
            </a:pPr>
            <a:r>
              <a:rPr lang="en" sz="2800"/>
              <a:t>*must maintain the workfile for a minimum of </a:t>
            </a:r>
          </a:p>
          <a:p>
            <a:pPr algn="ctr">
              <a:buNone/>
            </a:pPr>
            <a:r>
              <a:rPr lang="en" sz="2800"/>
              <a:t>5 years*</a:t>
            </a:r>
          </a:p>
        </p:txBody>
      </p:sp>
      <p:sp>
        <p:nvSpPr>
          <p:cNvPr id="473" name="Shape 47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Record Keeping Rule</a:t>
            </a:r>
          </a:p>
        </p:txBody>
      </p:sp>
    </p:spTree>
  </p:cSld>
  <p:clrMapOvr>
    <a:masterClrMapping/>
  </p:clrMapOvr>
  <p:transition spd="slow">
    <p:cut/>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477"/>
        <p:cNvGrpSpPr/>
        <p:nvPr/>
      </p:nvGrpSpPr>
      <p:grpSpPr>
        <a:xfrm>
          <a:off x="0" y="0"/>
          <a:ext cx="0" cy="0"/>
          <a:chOff x="0" y="0"/>
          <a:chExt cx="0" cy="0"/>
        </a:xfrm>
      </p:grpSpPr>
      <p:sp>
        <p:nvSpPr>
          <p:cNvPr id="478" name="Shape 478"/>
          <p:cNvSpPr txBox="1">
            <a:spLocks noGrp="1"/>
          </p:cNvSpPr>
          <p:nvPr>
            <p:ph type="body" idx="1"/>
          </p:nvPr>
        </p:nvSpPr>
        <p:spPr>
          <a:xfrm>
            <a:off x="457200" y="2039990"/>
            <a:ext cx="8229600" cy="4840199"/>
          </a:xfrm>
          <a:prstGeom prst="rect">
            <a:avLst/>
          </a:prstGeom>
        </p:spPr>
        <p:txBody>
          <a:bodyPr lIns="91425" tIns="91425" rIns="91425" bIns="91425" anchor="t" anchorCtr="0">
            <a:noAutofit/>
          </a:bodyPr>
          <a:lstStyle/>
          <a:p>
            <a:pPr algn="ctr">
              <a:buNone/>
            </a:pPr>
            <a:r>
              <a:rPr lang="en"/>
              <a:t>In developing a real property, an appraiser must identify the problem to be solved, determine the scope of work necessary to solve the problem, and correctly complete research and analyses necessary to produce a credible appraisal</a:t>
            </a:r>
          </a:p>
        </p:txBody>
      </p:sp>
      <p:sp>
        <p:nvSpPr>
          <p:cNvPr id="479" name="Shape 47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Standard 1 (Development)</a:t>
            </a:r>
          </a:p>
        </p:txBody>
      </p:sp>
    </p:spTree>
  </p:cSld>
  <p:clrMapOvr>
    <a:masterClrMapping/>
  </p:clrMapOvr>
  <p:transition spd="slow">
    <p:cut/>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Shape 484"/>
          <p:cNvSpPr txBox="1">
            <a:spLocks noGrp="1"/>
          </p:cNvSpPr>
          <p:nvPr>
            <p:ph type="body" idx="1"/>
          </p:nvPr>
        </p:nvSpPr>
        <p:spPr>
          <a:xfrm>
            <a:off x="457200" y="1887590"/>
            <a:ext cx="8229600" cy="4840199"/>
          </a:xfrm>
          <a:prstGeom prst="rect">
            <a:avLst/>
          </a:prstGeom>
        </p:spPr>
        <p:txBody>
          <a:bodyPr lIns="91425" tIns="91425" rIns="91425" bIns="91425" anchor="t" anchorCtr="0">
            <a:noAutofit/>
          </a:bodyPr>
          <a:lstStyle/>
          <a:p>
            <a:pPr algn="ctr">
              <a:buNone/>
            </a:pPr>
            <a:r>
              <a:rPr lang="en"/>
              <a:t>Standard 1 is directed toward the substantive aspects of developing a credible appraisal of real property. The requirements set forth in Standard 1 follow the appraisal process in the order of topics addressed and can be used by appraisers as a convenient checklist</a:t>
            </a:r>
          </a:p>
        </p:txBody>
      </p:sp>
      <p:sp>
        <p:nvSpPr>
          <p:cNvPr id="485" name="Shape 48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a:buClr>
                <a:srgbClr val="000000"/>
              </a:buClr>
              <a:buSzPct val="27500"/>
              <a:buFont typeface="Arial"/>
              <a:buNone/>
            </a:pPr>
            <a:r>
              <a:rPr lang="en"/>
              <a:t>Standard 1 (Development)</a:t>
            </a:r>
          </a:p>
        </p:txBody>
      </p:sp>
    </p:spTree>
  </p:cSld>
  <p:clrMapOvr>
    <a:masterClrMapping/>
  </p:clrMapOvr>
  <p:transition spd="slow">
    <p:cut/>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489"/>
        <p:cNvGrpSpPr/>
        <p:nvPr/>
      </p:nvGrpSpPr>
      <p:grpSpPr>
        <a:xfrm>
          <a:off x="0" y="0"/>
          <a:ext cx="0" cy="0"/>
          <a:chOff x="0" y="0"/>
          <a:chExt cx="0" cy="0"/>
        </a:xfrm>
      </p:grpSpPr>
      <p:sp>
        <p:nvSpPr>
          <p:cNvPr id="490" name="Shape 490"/>
          <p:cNvSpPr txBox="1">
            <a:spLocks noGrp="1"/>
          </p:cNvSpPr>
          <p:nvPr>
            <p:ph type="body" idx="1"/>
          </p:nvPr>
        </p:nvSpPr>
        <p:spPr>
          <a:xfrm>
            <a:off x="457200" y="2497190"/>
            <a:ext cx="8229600" cy="4840199"/>
          </a:xfrm>
          <a:prstGeom prst="rect">
            <a:avLst/>
          </a:prstGeom>
        </p:spPr>
        <p:txBody>
          <a:bodyPr lIns="91425" tIns="91425" rIns="91425" bIns="91425" anchor="t" anchorCtr="0">
            <a:noAutofit/>
          </a:bodyPr>
          <a:lstStyle/>
          <a:p>
            <a:pPr algn="ctr">
              <a:buNone/>
            </a:pPr>
            <a:r>
              <a:rPr lang="en"/>
              <a:t>In reporting the results of a real property appraisal, an appraiser must communicate each analysis, opinion, and conclusion in a manner that is not misleading</a:t>
            </a:r>
          </a:p>
        </p:txBody>
      </p:sp>
      <p:sp>
        <p:nvSpPr>
          <p:cNvPr id="491" name="Shape 49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a:t>USPAP: Highlights</a:t>
            </a:r>
          </a:p>
          <a:p>
            <a:pPr lvl="0" rtl="0">
              <a:buNone/>
            </a:pPr>
            <a:r>
              <a:rPr lang="en"/>
              <a:t>Standard 2 (Reporting)</a:t>
            </a:r>
          </a:p>
        </p:txBody>
      </p:sp>
    </p:spTree>
  </p:cSld>
  <p:clrMapOvr>
    <a:masterClrMapping/>
  </p:clrMapOvr>
  <p:transition spd="slow">
    <p:cut/>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Shape 496"/>
          <p:cNvSpPr txBox="1">
            <a:spLocks noGrp="1"/>
          </p:cNvSpPr>
          <p:nvPr>
            <p:ph type="body" idx="1"/>
          </p:nvPr>
        </p:nvSpPr>
        <p:spPr>
          <a:xfrm>
            <a:off x="457200" y="1811390"/>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dirty="0"/>
              <a:t>Standard 2 addresses the content and level of information required in a report that communicates the results of a real property appraisal</a:t>
            </a:r>
          </a:p>
          <a:p>
            <a:pPr marL="457200" lvl="0" indent="-431800" rtl="0">
              <a:buClr>
                <a:schemeClr val="dk2"/>
              </a:buClr>
              <a:buSzPct val="166666"/>
              <a:buFont typeface="Arial"/>
              <a:buChar char="•"/>
            </a:pPr>
            <a:r>
              <a:rPr lang="en" dirty="0"/>
              <a:t>Standard 2 does not dictate the form, format, or style of real property appraisal reports</a:t>
            </a:r>
          </a:p>
        </p:txBody>
      </p:sp>
      <p:sp>
        <p:nvSpPr>
          <p:cNvPr id="497" name="Shape 49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Clr>
                <a:srgbClr val="000000"/>
              </a:buClr>
              <a:buSzPct val="27500"/>
              <a:buFont typeface="Arial"/>
              <a:buNone/>
            </a:pPr>
            <a:r>
              <a:rPr lang="en" dirty="0"/>
              <a:t>USPAP: Highlights</a:t>
            </a:r>
          </a:p>
          <a:p>
            <a:pPr lvl="0">
              <a:buClr>
                <a:srgbClr val="000000"/>
              </a:buClr>
              <a:buSzPct val="27500"/>
              <a:buFont typeface="Arial"/>
              <a:buNone/>
            </a:pPr>
            <a:r>
              <a:rPr lang="en" dirty="0"/>
              <a:t>Standard 2 (Reporting)</a:t>
            </a:r>
          </a:p>
        </p:txBody>
      </p:sp>
    </p:spTree>
  </p:cSld>
  <p:clrMapOvr>
    <a:masterClrMapping/>
  </p:clrMapOvr>
  <p:transition spd="slow">
    <p:cut/>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In developing an appraisal review assignment, an appraiser acting as a reviewer must identify the problem to be solved, determine the scope of work necessary to solve the problem and correctly complete research and analyses necessary to produce a credible appraisal review</a:t>
            </a:r>
            <a:endParaRPr lang="en-US" dirty="0"/>
          </a:p>
        </p:txBody>
      </p:sp>
      <p:sp>
        <p:nvSpPr>
          <p:cNvPr id="3" name="Title 2"/>
          <p:cNvSpPr>
            <a:spLocks noGrp="1"/>
          </p:cNvSpPr>
          <p:nvPr>
            <p:ph type="title"/>
          </p:nvPr>
        </p:nvSpPr>
        <p:spPr/>
        <p:txBody>
          <a:bodyPr/>
          <a:lstStyle/>
          <a:p>
            <a:pPr lvl="0" indent="0"/>
            <a:r>
              <a:rPr lang="en" dirty="0"/>
              <a:t>USPAP: Highlights</a:t>
            </a:r>
            <a:br>
              <a:rPr lang="en" dirty="0"/>
            </a:br>
            <a:r>
              <a:rPr lang="en" dirty="0"/>
              <a:t>Standard </a:t>
            </a:r>
            <a:r>
              <a:rPr lang="en" dirty="0" smtClean="0"/>
              <a:t>3 (Review Appraisal)</a:t>
            </a:r>
            <a:endParaRPr lang="en-US" dirty="0"/>
          </a:p>
        </p:txBody>
      </p:sp>
    </p:spTree>
    <p:extLst>
      <p:ext uri="{BB962C8B-B14F-4D97-AF65-F5344CB8AC3E}">
        <p14:creationId xmlns:p14="http://schemas.microsoft.com/office/powerpoint/2010/main" val="11484194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2192390"/>
            <a:ext cx="8229600" cy="3370210"/>
          </a:xfrm>
        </p:spPr>
        <p:txBody>
          <a:bodyPr/>
          <a:lstStyle/>
          <a:p>
            <a:pPr marL="0" indent="0" algn="ctr">
              <a:buNone/>
            </a:pPr>
            <a:r>
              <a:rPr lang="en-US" dirty="0" smtClean="0"/>
              <a:t>In reporting the results of an appraisal review assignment, an appraiser acting as a reviewer must communicate each analysis, opinion, and conclusion in a manner that is not misleading</a:t>
            </a:r>
            <a:endParaRPr lang="en-US" dirty="0"/>
          </a:p>
        </p:txBody>
      </p:sp>
      <p:sp>
        <p:nvSpPr>
          <p:cNvPr id="3" name="Title 2"/>
          <p:cNvSpPr>
            <a:spLocks noGrp="1"/>
          </p:cNvSpPr>
          <p:nvPr>
            <p:ph type="title"/>
          </p:nvPr>
        </p:nvSpPr>
        <p:spPr/>
        <p:txBody>
          <a:bodyPr/>
          <a:lstStyle/>
          <a:p>
            <a:pPr indent="0"/>
            <a:r>
              <a:rPr lang="en" dirty="0"/>
              <a:t>USPAP: Highlights</a:t>
            </a:r>
            <a:br>
              <a:rPr lang="en" dirty="0"/>
            </a:br>
            <a:r>
              <a:rPr lang="en" dirty="0"/>
              <a:t>Standard 3 (Review Appraisal)</a:t>
            </a:r>
            <a:endParaRPr lang="en-US" dirty="0"/>
          </a:p>
        </p:txBody>
      </p:sp>
    </p:spTree>
    <p:extLst>
      <p:ext uri="{BB962C8B-B14F-4D97-AF65-F5344CB8AC3E}">
        <p14:creationId xmlns:p14="http://schemas.microsoft.com/office/powerpoint/2010/main" val="3244884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766150" y="1677565"/>
            <a:ext cx="8229600" cy="4840199"/>
          </a:xfrm>
          <a:prstGeom prst="rect">
            <a:avLst/>
          </a:prstGeom>
        </p:spPr>
        <p:txBody>
          <a:bodyPr lIns="91425" tIns="91425" rIns="91425" bIns="91425" anchor="t" anchorCtr="0">
            <a:noAutofit/>
          </a:bodyPr>
          <a:lstStyle/>
          <a:p>
            <a:pPr marL="457200" lvl="0" indent="-431800" rtl="0">
              <a:lnSpc>
                <a:spcPct val="115000"/>
              </a:lnSpc>
              <a:buClr>
                <a:schemeClr val="dk2"/>
              </a:buClr>
              <a:buSzPct val="166666"/>
              <a:buFont typeface="Arial"/>
              <a:buChar char="•"/>
            </a:pPr>
            <a:r>
              <a:rPr lang="en"/>
              <a:t>Federal Lending Regulators</a:t>
            </a:r>
          </a:p>
          <a:p>
            <a:pPr marL="914400" lvl="1" indent="-406400" rtl="0">
              <a:lnSpc>
                <a:spcPct val="115000"/>
              </a:lnSpc>
              <a:buClr>
                <a:schemeClr val="dk2"/>
              </a:buClr>
              <a:buSzPct val="87500"/>
              <a:buFont typeface="Courier New"/>
              <a:buChar char="o"/>
            </a:pPr>
            <a:r>
              <a:rPr lang="en"/>
              <a:t>FDIC, Fed Reserve, OCC, OTS, NCUA</a:t>
            </a:r>
          </a:p>
          <a:p>
            <a:pPr marL="457200" lvl="0" indent="-431800" rtl="0">
              <a:lnSpc>
                <a:spcPct val="115000"/>
              </a:lnSpc>
              <a:buClr>
                <a:schemeClr val="dk2"/>
              </a:buClr>
              <a:buSzPct val="166666"/>
              <a:buFont typeface="Arial"/>
              <a:buChar char="•"/>
            </a:pPr>
            <a:r>
              <a:rPr lang="en"/>
              <a:t>Other Standards You Must Follow</a:t>
            </a:r>
          </a:p>
          <a:p>
            <a:pPr marL="914400" lvl="1" indent="-406400" rtl="0">
              <a:lnSpc>
                <a:spcPct val="115000"/>
              </a:lnSpc>
              <a:buClr>
                <a:schemeClr val="dk2"/>
              </a:buClr>
              <a:buSzPct val="87500"/>
              <a:buFont typeface="Courier New"/>
              <a:buChar char="o"/>
            </a:pPr>
            <a:r>
              <a:rPr lang="en"/>
              <a:t>Fannie Mae, Freddie Mac</a:t>
            </a:r>
          </a:p>
          <a:p>
            <a:pPr marL="914400" lvl="1" indent="-406400" rtl="0">
              <a:lnSpc>
                <a:spcPct val="115000"/>
              </a:lnSpc>
              <a:buClr>
                <a:schemeClr val="dk2"/>
              </a:buClr>
              <a:buSzPct val="87500"/>
              <a:buFont typeface="Courier New"/>
              <a:buChar char="o"/>
            </a:pPr>
            <a:r>
              <a:rPr lang="en"/>
              <a:t>UASFLA, "Yellow Book"</a:t>
            </a:r>
          </a:p>
          <a:p>
            <a:pPr marL="914400" lvl="1" indent="-406400" rtl="0">
              <a:lnSpc>
                <a:spcPct val="115000"/>
              </a:lnSpc>
              <a:buClr>
                <a:schemeClr val="dk2"/>
              </a:buClr>
              <a:buSzPct val="87500"/>
              <a:buFont typeface="Courier New"/>
              <a:buChar char="o"/>
            </a:pPr>
            <a:r>
              <a:rPr lang="en"/>
              <a:t>Internal Revenue Service</a:t>
            </a:r>
          </a:p>
          <a:p>
            <a:pPr marL="914400" lvl="1" indent="-406400" rtl="0">
              <a:lnSpc>
                <a:spcPct val="115000"/>
              </a:lnSpc>
              <a:buClr>
                <a:schemeClr val="dk2"/>
              </a:buClr>
              <a:buSzPct val="87500"/>
              <a:buFont typeface="Courier New"/>
              <a:buChar char="o"/>
            </a:pPr>
            <a:r>
              <a:rPr lang="en"/>
              <a:t>Consumer Financial Protection Bureau (CFPB)</a:t>
            </a:r>
          </a:p>
        </p:txBody>
      </p:sp>
      <p:sp>
        <p:nvSpPr>
          <p:cNvPr id="77" name="Shape 7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Regulatory "Players"</a:t>
            </a:r>
          </a:p>
        </p:txBody>
      </p:sp>
    </p:spTree>
  </p:cSld>
  <p:clrMapOvr>
    <a:masterClrMapping/>
  </p:clrMapOvr>
  <p:transition spd="slow">
    <p:cut/>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Shape 502"/>
          <p:cNvSpPr txBox="1">
            <a:spLocks noGrp="1"/>
          </p:cNvSpPr>
          <p:nvPr>
            <p:ph type="body" idx="1"/>
          </p:nvPr>
        </p:nvSpPr>
        <p:spPr>
          <a:xfrm>
            <a:off x="457200" y="1658990"/>
            <a:ext cx="8229600" cy="4840199"/>
          </a:xfrm>
          <a:prstGeom prst="rect">
            <a:avLst/>
          </a:prstGeom>
        </p:spPr>
        <p:txBody>
          <a:bodyPr lIns="91425" tIns="91425" rIns="91425" bIns="91425" anchor="t" anchorCtr="0">
            <a:noAutofit/>
          </a:bodyPr>
          <a:lstStyle/>
          <a:p>
            <a:pPr lvl="0" algn="ctr" rtl="0">
              <a:lnSpc>
                <a:spcPct val="115000"/>
              </a:lnSpc>
              <a:spcBef>
                <a:spcPts val="800"/>
              </a:spcBef>
              <a:buClr>
                <a:srgbClr val="000000"/>
              </a:buClr>
              <a:buSzPct val="34375"/>
              <a:buFont typeface="Arial"/>
              <a:buNone/>
            </a:pPr>
            <a:r>
              <a:rPr lang="en"/>
              <a:t>USPAP OUTLINES</a:t>
            </a:r>
          </a:p>
          <a:p>
            <a:pPr lvl="0" algn="ctr" rtl="0">
              <a:lnSpc>
                <a:spcPct val="115000"/>
              </a:lnSpc>
              <a:spcBef>
                <a:spcPts val="800"/>
              </a:spcBef>
              <a:buClr>
                <a:srgbClr val="000000"/>
              </a:buClr>
              <a:buSzPct val="34375"/>
              <a:buFont typeface="Arial"/>
              <a:buNone/>
            </a:pPr>
            <a:r>
              <a:rPr lang="en" b="1"/>
              <a:t>MINIMUM</a:t>
            </a:r>
            <a:r>
              <a:rPr lang="en"/>
              <a:t> PRACTICES NEEDED</a:t>
            </a:r>
          </a:p>
          <a:p>
            <a:pPr lvl="0" algn="ctr" rtl="0">
              <a:lnSpc>
                <a:spcPct val="115000"/>
              </a:lnSpc>
              <a:spcBef>
                <a:spcPts val="800"/>
              </a:spcBef>
              <a:buClr>
                <a:srgbClr val="000000"/>
              </a:buClr>
              <a:buSzPct val="34375"/>
              <a:buFont typeface="Arial"/>
              <a:buNone/>
            </a:pPr>
            <a:r>
              <a:rPr lang="en"/>
              <a:t>TO DEVELOP AND REPORT</a:t>
            </a:r>
          </a:p>
          <a:p>
            <a:pPr lvl="0" algn="ctr" rtl="0">
              <a:lnSpc>
                <a:spcPct val="115000"/>
              </a:lnSpc>
              <a:spcBef>
                <a:spcPts val="800"/>
              </a:spcBef>
              <a:buClr>
                <a:srgbClr val="000000"/>
              </a:buClr>
              <a:buSzPct val="34375"/>
              <a:buFont typeface="Arial"/>
              <a:buNone/>
            </a:pPr>
            <a:r>
              <a:rPr lang="en"/>
              <a:t>APPRAISALS WORTHY OF</a:t>
            </a:r>
          </a:p>
          <a:p>
            <a:pPr lvl="0" algn="ctr" rtl="0">
              <a:lnSpc>
                <a:spcPct val="115000"/>
              </a:lnSpc>
              <a:spcBef>
                <a:spcPts val="800"/>
              </a:spcBef>
              <a:buClr>
                <a:srgbClr val="000000"/>
              </a:buClr>
              <a:buSzPct val="34375"/>
              <a:buFont typeface="Arial"/>
              <a:buNone/>
            </a:pPr>
            <a:r>
              <a:rPr lang="en"/>
              <a:t>TRUST</a:t>
            </a:r>
          </a:p>
          <a:p>
            <a:endParaRPr lang="en"/>
          </a:p>
        </p:txBody>
      </p:sp>
      <p:sp>
        <p:nvSpPr>
          <p:cNvPr id="503" name="Shape 50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rtl="0">
              <a:buNone/>
            </a:pPr>
            <a:r>
              <a:rPr lang="en"/>
              <a:t>USPAP</a:t>
            </a:r>
          </a:p>
        </p:txBody>
      </p:sp>
    </p:spTree>
  </p:cSld>
  <p:clrMapOvr>
    <a:masterClrMapping/>
  </p:clrMapOvr>
  <p:transition spd="slow">
    <p:cut/>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507"/>
        <p:cNvGrpSpPr/>
        <p:nvPr/>
      </p:nvGrpSpPr>
      <p:grpSpPr>
        <a:xfrm>
          <a:off x="0" y="0"/>
          <a:ext cx="0" cy="0"/>
          <a:chOff x="0" y="0"/>
          <a:chExt cx="0" cy="0"/>
        </a:xfrm>
      </p:grpSpPr>
      <p:sp>
        <p:nvSpPr>
          <p:cNvPr id="508" name="Shape 508"/>
          <p:cNvSpPr txBox="1">
            <a:spLocks noGrp="1"/>
          </p:cNvSpPr>
          <p:nvPr>
            <p:ph type="body" idx="1"/>
          </p:nvPr>
        </p:nvSpPr>
        <p:spPr>
          <a:xfrm>
            <a:off x="764925" y="2017800"/>
            <a:ext cx="9856199" cy="4840199"/>
          </a:xfrm>
          <a:prstGeom prst="rect">
            <a:avLst/>
          </a:prstGeom>
        </p:spPr>
        <p:txBody>
          <a:bodyPr lIns="91425" tIns="91425" rIns="91425" bIns="91425" anchor="t" anchorCtr="0">
            <a:noAutofit/>
          </a:bodyPr>
          <a:lstStyle/>
          <a:p>
            <a:pPr lvl="0" rtl="0">
              <a:buNone/>
            </a:pPr>
            <a:r>
              <a:rPr lang="en" sz="3600" b="1"/>
              <a:t>2012 USPAP</a:t>
            </a:r>
            <a:r>
              <a:rPr lang="en" sz="3600"/>
              <a:t> is good through</a:t>
            </a:r>
          </a:p>
          <a:p>
            <a:pPr lvl="0" rtl="0">
              <a:buNone/>
            </a:pPr>
            <a:r>
              <a:rPr lang="en" sz="3600"/>
              <a:t>	12/31/2013</a:t>
            </a:r>
          </a:p>
          <a:p>
            <a:pPr lvl="0" rtl="0">
              <a:buNone/>
            </a:pPr>
            <a:r>
              <a:rPr lang="en" sz="3600"/>
              <a:t>2014-2015 USPAP will be good </a:t>
            </a:r>
          </a:p>
          <a:p>
            <a:pPr lvl="0" indent="457200" rtl="0">
              <a:buNone/>
            </a:pPr>
            <a:r>
              <a:rPr lang="en" sz="3600"/>
              <a:t>through 12/31/2015</a:t>
            </a:r>
          </a:p>
          <a:p>
            <a:pPr indent="457200">
              <a:buNone/>
            </a:pPr>
            <a:r>
              <a:rPr lang="en" sz="3600"/>
              <a:t>				(2 years)</a:t>
            </a:r>
          </a:p>
        </p:txBody>
      </p:sp>
      <p:sp>
        <p:nvSpPr>
          <p:cNvPr id="509" name="Shape 509"/>
          <p:cNvSpPr txBox="1">
            <a:spLocks noGrp="1"/>
          </p:cNvSpPr>
          <p:nvPr>
            <p:ph type="title"/>
          </p:nvPr>
        </p:nvSpPr>
        <p:spPr>
          <a:xfrm>
            <a:off x="457200" y="421162"/>
            <a:ext cx="8229600" cy="1325700"/>
          </a:xfrm>
          <a:prstGeom prst="rect">
            <a:avLst/>
          </a:prstGeom>
        </p:spPr>
        <p:txBody>
          <a:bodyPr lIns="91425" tIns="91425" rIns="91425" bIns="91425" anchor="b" anchorCtr="0">
            <a:noAutofit/>
          </a:bodyPr>
          <a:lstStyle/>
          <a:p>
            <a:pPr>
              <a:buNone/>
            </a:pPr>
            <a:r>
              <a:rPr lang="en"/>
              <a:t>ASB Work in Progress</a:t>
            </a:r>
          </a:p>
        </p:txBody>
      </p:sp>
    </p:spTree>
  </p:cSld>
  <p:clrMapOvr>
    <a:masterClrMapping/>
  </p:clrMapOvr>
  <p:transition spd="slow">
    <p:cut/>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513"/>
        <p:cNvGrpSpPr/>
        <p:nvPr/>
      </p:nvGrpSpPr>
      <p:grpSpPr>
        <a:xfrm>
          <a:off x="0" y="0"/>
          <a:ext cx="0" cy="0"/>
          <a:chOff x="0" y="0"/>
          <a:chExt cx="0" cy="0"/>
        </a:xfrm>
      </p:grpSpPr>
      <p:sp>
        <p:nvSpPr>
          <p:cNvPr id="514" name="Shape 514"/>
          <p:cNvSpPr txBox="1">
            <a:spLocks noGrp="1"/>
          </p:cNvSpPr>
          <p:nvPr>
            <p:ph type="body" idx="1"/>
          </p:nvPr>
        </p:nvSpPr>
        <p:spPr>
          <a:xfrm>
            <a:off x="457200" y="1922765"/>
            <a:ext cx="8229600" cy="4840199"/>
          </a:xfrm>
          <a:prstGeom prst="rect">
            <a:avLst/>
          </a:prstGeom>
        </p:spPr>
        <p:txBody>
          <a:bodyPr lIns="91425" tIns="91425" rIns="91425" bIns="91425" anchor="t" anchorCtr="0">
            <a:noAutofit/>
          </a:bodyPr>
          <a:lstStyle/>
          <a:p>
            <a:pPr lvl="0" rtl="0">
              <a:lnSpc>
                <a:spcPct val="115000"/>
              </a:lnSpc>
              <a:buNone/>
            </a:pPr>
            <a:r>
              <a:rPr lang="en" sz="3600"/>
              <a:t>Types of Enforcement Action:</a:t>
            </a:r>
          </a:p>
          <a:p>
            <a:pPr marL="914400" lvl="0" indent="-457200" rtl="0">
              <a:lnSpc>
                <a:spcPct val="115000"/>
              </a:lnSpc>
              <a:buClr>
                <a:schemeClr val="dk2"/>
              </a:buClr>
              <a:buSzPct val="166666"/>
              <a:buFont typeface="Arial"/>
              <a:buChar char="•"/>
            </a:pPr>
            <a:r>
              <a:rPr lang="en" sz="3600"/>
              <a:t>Appraisal Commission</a:t>
            </a:r>
          </a:p>
          <a:p>
            <a:pPr marL="914400" lvl="0" indent="-457200" rtl="0">
              <a:lnSpc>
                <a:spcPct val="115000"/>
              </a:lnSpc>
              <a:buClr>
                <a:schemeClr val="dk2"/>
              </a:buClr>
              <a:buSzPct val="166666"/>
              <a:buFont typeface="Arial"/>
              <a:buChar char="•"/>
            </a:pPr>
            <a:r>
              <a:rPr lang="en" sz="3600"/>
              <a:t>Lawsuits</a:t>
            </a:r>
          </a:p>
          <a:p>
            <a:pPr marL="914400" lvl="0" indent="-457200" rtl="0">
              <a:lnSpc>
                <a:spcPct val="115000"/>
              </a:lnSpc>
              <a:buClr>
                <a:schemeClr val="dk2"/>
              </a:buClr>
              <a:buSzPct val="166666"/>
              <a:buFont typeface="Arial"/>
              <a:buChar char="•"/>
            </a:pPr>
            <a:r>
              <a:rPr lang="en" sz="3600"/>
              <a:t>FBI Investigations</a:t>
            </a:r>
          </a:p>
          <a:p>
            <a:pPr marL="914400" lvl="0" indent="-457200">
              <a:lnSpc>
                <a:spcPct val="115000"/>
              </a:lnSpc>
              <a:buClr>
                <a:schemeClr val="dk2"/>
              </a:buClr>
              <a:buSzPct val="166666"/>
              <a:buFont typeface="Arial"/>
              <a:buChar char="•"/>
            </a:pPr>
            <a:r>
              <a:rPr lang="en" sz="3600"/>
              <a:t>CT State Police Investigations </a:t>
            </a:r>
          </a:p>
        </p:txBody>
      </p:sp>
      <p:sp>
        <p:nvSpPr>
          <p:cNvPr id="515" name="Shape 515"/>
          <p:cNvSpPr txBox="1">
            <a:spLocks noGrp="1"/>
          </p:cNvSpPr>
          <p:nvPr>
            <p:ph type="title"/>
          </p:nvPr>
        </p:nvSpPr>
        <p:spPr>
          <a:xfrm>
            <a:off x="457200" y="333287"/>
            <a:ext cx="8229600" cy="1325700"/>
          </a:xfrm>
          <a:prstGeom prst="rect">
            <a:avLst/>
          </a:prstGeom>
        </p:spPr>
        <p:txBody>
          <a:bodyPr lIns="91425" tIns="91425" rIns="91425" bIns="91425" anchor="b" anchorCtr="0">
            <a:noAutofit/>
          </a:bodyPr>
          <a:lstStyle/>
          <a:p>
            <a:pPr indent="0">
              <a:buNone/>
            </a:pPr>
            <a:r>
              <a:rPr lang="en" dirty="0"/>
              <a:t>APPRAISAL COMMISSION ENFORCEMENT</a:t>
            </a:r>
          </a:p>
        </p:txBody>
      </p:sp>
    </p:spTree>
  </p:cSld>
  <p:clrMapOvr>
    <a:masterClrMapping/>
  </p:clrMapOvr>
  <p:transition spd="slow">
    <p:cut/>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Shape 520"/>
          <p:cNvSpPr txBox="1">
            <a:spLocks noGrp="1"/>
          </p:cNvSpPr>
          <p:nvPr>
            <p:ph type="body" idx="1"/>
          </p:nvPr>
        </p:nvSpPr>
        <p:spPr>
          <a:xfrm>
            <a:off x="523050" y="1776200"/>
            <a:ext cx="8097900" cy="4840199"/>
          </a:xfrm>
          <a:prstGeom prst="rect">
            <a:avLst/>
          </a:prstGeom>
        </p:spPr>
        <p:txBody>
          <a:bodyPr lIns="91425" tIns="91425" rIns="91425" bIns="91425" anchor="t" anchorCtr="0">
            <a:noAutofit/>
          </a:bodyPr>
          <a:lstStyle/>
          <a:p>
            <a:pPr lvl="0" rtl="0">
              <a:lnSpc>
                <a:spcPct val="150000"/>
              </a:lnSpc>
              <a:buNone/>
            </a:pPr>
            <a:r>
              <a:rPr lang="en" sz="3000"/>
              <a:t>Enforcement Actions thru Informal Hearings</a:t>
            </a:r>
          </a:p>
          <a:p>
            <a:pPr marL="457200" lvl="0" indent="-431800" rtl="0">
              <a:lnSpc>
                <a:spcPct val="150000"/>
              </a:lnSpc>
              <a:buClr>
                <a:schemeClr val="dk2"/>
              </a:buClr>
              <a:buSzPct val="166666"/>
              <a:buFont typeface="Arial"/>
              <a:buChar char="•"/>
            </a:pPr>
            <a:r>
              <a:rPr lang="en"/>
              <a:t>education</a:t>
            </a:r>
          </a:p>
          <a:p>
            <a:pPr marL="457200" lvl="0" indent="-431800" rtl="0">
              <a:lnSpc>
                <a:spcPct val="150000"/>
              </a:lnSpc>
              <a:buClr>
                <a:schemeClr val="dk2"/>
              </a:buClr>
              <a:buSzPct val="166666"/>
              <a:buFont typeface="Arial"/>
              <a:buChar char="•"/>
            </a:pPr>
            <a:r>
              <a:rPr lang="en"/>
              <a:t>fines</a:t>
            </a:r>
          </a:p>
          <a:p>
            <a:pPr marL="457200" lvl="0" indent="-431800" rtl="0">
              <a:lnSpc>
                <a:spcPct val="150000"/>
              </a:lnSpc>
              <a:buClr>
                <a:schemeClr val="dk2"/>
              </a:buClr>
              <a:buSzPct val="166666"/>
              <a:buFont typeface="Arial"/>
              <a:buChar char="•"/>
            </a:pPr>
            <a:r>
              <a:rPr lang="en"/>
              <a:t>suspensions</a:t>
            </a:r>
          </a:p>
          <a:p>
            <a:pPr marL="457200" lvl="0" indent="-431800">
              <a:lnSpc>
                <a:spcPct val="150000"/>
              </a:lnSpc>
              <a:buClr>
                <a:schemeClr val="dk2"/>
              </a:buClr>
              <a:buSzPct val="166666"/>
              <a:buFont typeface="Arial"/>
              <a:buChar char="•"/>
            </a:pPr>
            <a:r>
              <a:rPr lang="en"/>
              <a:t>revocations</a:t>
            </a:r>
          </a:p>
        </p:txBody>
      </p:sp>
      <p:sp>
        <p:nvSpPr>
          <p:cNvPr id="521" name="Shape 521"/>
          <p:cNvSpPr txBox="1">
            <a:spLocks noGrp="1"/>
          </p:cNvSpPr>
          <p:nvPr>
            <p:ph type="title"/>
          </p:nvPr>
        </p:nvSpPr>
        <p:spPr>
          <a:xfrm>
            <a:off x="457200" y="333287"/>
            <a:ext cx="8229600" cy="1325700"/>
          </a:xfrm>
          <a:prstGeom prst="rect">
            <a:avLst/>
          </a:prstGeom>
        </p:spPr>
        <p:txBody>
          <a:bodyPr lIns="91425" tIns="91425" rIns="91425" bIns="91425" anchor="b" anchorCtr="0">
            <a:noAutofit/>
          </a:bodyPr>
          <a:lstStyle/>
          <a:p>
            <a:pPr lvl="0" indent="0" rtl="0">
              <a:buNone/>
            </a:pPr>
            <a:r>
              <a:rPr lang="en" dirty="0"/>
              <a:t>APPRAISAL COMMISSION ENFORCEMENT</a:t>
            </a:r>
          </a:p>
        </p:txBody>
      </p:sp>
    </p:spTree>
  </p:cSld>
  <p:clrMapOvr>
    <a:masterClrMapping/>
  </p:clrMapOvr>
  <p:transition spd="slow">
    <p:cut/>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525"/>
        <p:cNvGrpSpPr/>
        <p:nvPr/>
      </p:nvGrpSpPr>
      <p:grpSpPr>
        <a:xfrm>
          <a:off x="0" y="0"/>
          <a:ext cx="0" cy="0"/>
          <a:chOff x="0" y="0"/>
          <a:chExt cx="0" cy="0"/>
        </a:xfrm>
      </p:grpSpPr>
      <p:sp>
        <p:nvSpPr>
          <p:cNvPr id="526" name="Shape 526"/>
          <p:cNvSpPr txBox="1">
            <a:spLocks noGrp="1"/>
          </p:cNvSpPr>
          <p:nvPr>
            <p:ph type="body" idx="1"/>
          </p:nvPr>
        </p:nvSpPr>
        <p:spPr>
          <a:xfrm>
            <a:off x="549875" y="1674450"/>
            <a:ext cx="9144000" cy="4840199"/>
          </a:xfrm>
          <a:prstGeom prst="rect">
            <a:avLst/>
          </a:prstGeom>
        </p:spPr>
        <p:txBody>
          <a:bodyPr lIns="91425" tIns="91425" rIns="91425" bIns="91425" anchor="t" anchorCtr="0">
            <a:noAutofit/>
          </a:bodyPr>
          <a:lstStyle/>
          <a:p>
            <a:pPr marL="457200" lvl="0" indent="-431800" rtl="0">
              <a:buClr>
                <a:schemeClr val="dk2"/>
              </a:buClr>
              <a:buSzPct val="100000"/>
              <a:buFont typeface="Trebuchet MS"/>
              <a:buAutoNum type="arabicPeriod"/>
            </a:pPr>
            <a:r>
              <a:rPr lang="en"/>
              <a:t>Complaint filed with DCP</a:t>
            </a:r>
          </a:p>
          <a:p>
            <a:pPr marL="457200" lvl="0" indent="-431800" rtl="0">
              <a:buClr>
                <a:schemeClr val="dk2"/>
              </a:buClr>
              <a:buSzPct val="100000"/>
              <a:buFont typeface="Trebuchet MS"/>
              <a:buAutoNum type="arabicPeriod"/>
            </a:pPr>
            <a:r>
              <a:rPr lang="en"/>
              <a:t>Request for workfiles from appraiser (respondent)</a:t>
            </a:r>
          </a:p>
          <a:p>
            <a:pPr marL="457200" lvl="0" indent="-431800" rtl="0">
              <a:buClr>
                <a:schemeClr val="dk2"/>
              </a:buClr>
              <a:buSzPct val="100000"/>
              <a:buFont typeface="Trebuchet MS"/>
              <a:buAutoNum type="arabicPeriod"/>
            </a:pPr>
            <a:r>
              <a:rPr lang="en"/>
              <a:t>Response reviewed for violations</a:t>
            </a:r>
          </a:p>
          <a:p>
            <a:pPr marL="457200" lvl="0" indent="-431800" rtl="0">
              <a:buClr>
                <a:schemeClr val="dk2"/>
              </a:buClr>
              <a:buSzPct val="100000"/>
              <a:buFont typeface="Trebuchet MS"/>
              <a:buAutoNum type="arabicPeriod"/>
            </a:pPr>
            <a:r>
              <a:rPr lang="en"/>
              <a:t>For MINOR items:</a:t>
            </a:r>
          </a:p>
          <a:p>
            <a:pPr marL="914400" lvl="1" indent="-406400" rtl="0">
              <a:buClr>
                <a:schemeClr val="dk2"/>
              </a:buClr>
              <a:buSzPct val="87500"/>
              <a:buFont typeface="Trebuchet MS"/>
              <a:buAutoNum type="alphaLcPeriod"/>
            </a:pPr>
            <a:r>
              <a:rPr lang="en"/>
              <a:t>letter of caution and/or "education" meeting</a:t>
            </a:r>
          </a:p>
          <a:p>
            <a:pPr marL="914400" lvl="1" indent="-406400" rtl="0">
              <a:buClr>
                <a:schemeClr val="dk2"/>
              </a:buClr>
              <a:buSzPct val="87500"/>
              <a:buFont typeface="Trebuchet MS"/>
              <a:buAutoNum type="alphaLcPeriod"/>
            </a:pPr>
            <a:r>
              <a:rPr lang="en"/>
              <a:t>possible course recommendations</a:t>
            </a:r>
          </a:p>
          <a:p>
            <a:pPr marL="914400" lvl="1" indent="-406400" rtl="0">
              <a:buClr>
                <a:schemeClr val="dk2"/>
              </a:buClr>
              <a:buSzPct val="87500"/>
              <a:buFont typeface="Trebuchet MS"/>
              <a:buAutoNum type="alphaLcPeriod"/>
            </a:pPr>
            <a:r>
              <a:rPr lang="en"/>
              <a:t>not considered discipline </a:t>
            </a:r>
          </a:p>
          <a:p>
            <a:pPr marL="914400" lvl="1" indent="-406400" rtl="0">
              <a:buClr>
                <a:schemeClr val="dk2"/>
              </a:buClr>
              <a:buSzPct val="87500"/>
              <a:buFont typeface="Trebuchet MS"/>
              <a:buAutoNum type="alphaLcPeriod"/>
            </a:pPr>
            <a:r>
              <a:rPr lang="en"/>
              <a:t>not reported to ASC</a:t>
            </a:r>
          </a:p>
        </p:txBody>
      </p:sp>
      <p:sp>
        <p:nvSpPr>
          <p:cNvPr id="527" name="Shape 52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LIFE CYCLE OF A COMPLAINT</a:t>
            </a:r>
          </a:p>
        </p:txBody>
      </p:sp>
    </p:spTree>
  </p:cSld>
  <p:clrMapOvr>
    <a:masterClrMapping/>
  </p:clrMapOvr>
  <p:transition spd="slow">
    <p:cut/>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531"/>
        <p:cNvGrpSpPr/>
        <p:nvPr/>
      </p:nvGrpSpPr>
      <p:grpSpPr>
        <a:xfrm>
          <a:off x="0" y="0"/>
          <a:ext cx="0" cy="0"/>
          <a:chOff x="0" y="0"/>
          <a:chExt cx="0" cy="0"/>
        </a:xfrm>
      </p:grpSpPr>
      <p:sp>
        <p:nvSpPr>
          <p:cNvPr id="532" name="Shape 532"/>
          <p:cNvSpPr txBox="1">
            <a:spLocks noGrp="1"/>
          </p:cNvSpPr>
          <p:nvPr>
            <p:ph type="body" idx="1"/>
          </p:nvPr>
        </p:nvSpPr>
        <p:spPr>
          <a:xfrm>
            <a:off x="565300" y="-2760500"/>
            <a:ext cx="8229600" cy="8701500"/>
          </a:xfrm>
          <a:prstGeom prst="rect">
            <a:avLst/>
          </a:prstGeom>
        </p:spPr>
        <p:txBody>
          <a:bodyPr lIns="91425" tIns="91425" rIns="91425" bIns="91425" anchor="t" anchorCtr="0">
            <a:noAutofit/>
          </a:bodyPr>
          <a:lstStyle/>
          <a:p>
            <a:pPr marL="457200" lvl="0" indent="-431800" rtl="0">
              <a:buClr>
                <a:schemeClr val="dk2"/>
              </a:buClr>
              <a:buSzPct val="100000"/>
              <a:buFont typeface="Trebuchet MS"/>
              <a:buAutoNum type="arabicPeriod"/>
            </a:pPr>
            <a:r>
              <a:rPr lang="en" dirty="0"/>
              <a:t>for MAJOR items:</a:t>
            </a:r>
          </a:p>
          <a:p>
            <a:pPr marL="457200" lvl="0" indent="-431800" rtl="0">
              <a:buClr>
                <a:schemeClr val="dk2"/>
              </a:buClr>
              <a:buSzPct val="100000"/>
              <a:buFont typeface="Trebuchet MS"/>
              <a:buAutoNum type="arabicPeriod"/>
            </a:pPr>
            <a:r>
              <a:rPr lang="en" dirty="0"/>
              <a:t>dfgd</a:t>
            </a:r>
          </a:p>
          <a:p>
            <a:pPr marL="457200" lvl="0" indent="-431800" rtl="0">
              <a:buClr>
                <a:schemeClr val="dk2"/>
              </a:buClr>
              <a:buSzPct val="100000"/>
              <a:buFont typeface="Trebuchet MS"/>
              <a:buAutoNum type="arabicPeriod"/>
            </a:pPr>
            <a:r>
              <a:rPr lang="en" dirty="0"/>
              <a:t>fdgd</a:t>
            </a:r>
          </a:p>
          <a:p>
            <a:pPr marL="457200" lvl="0" indent="-431800" rtl="0">
              <a:buClr>
                <a:schemeClr val="dk2"/>
              </a:buClr>
              <a:buSzPct val="100000"/>
              <a:buFont typeface="Trebuchet MS"/>
              <a:buAutoNum type="arabicPeriod"/>
            </a:pPr>
            <a:r>
              <a:rPr lang="en" dirty="0"/>
              <a:t>dfg</a:t>
            </a:r>
          </a:p>
          <a:p>
            <a:endParaRPr lang="en" dirty="0"/>
          </a:p>
          <a:p>
            <a:endParaRPr lang="en" dirty="0"/>
          </a:p>
          <a:p>
            <a:endParaRPr lang="en" dirty="0"/>
          </a:p>
          <a:p>
            <a:endParaRPr lang="en" dirty="0"/>
          </a:p>
          <a:p>
            <a:endParaRPr lang="en" dirty="0"/>
          </a:p>
          <a:p>
            <a:pPr marL="25400" lvl="0" indent="0" rtl="0">
              <a:lnSpc>
                <a:spcPct val="115000"/>
              </a:lnSpc>
              <a:buClr>
                <a:schemeClr val="dk2"/>
              </a:buClr>
              <a:buSzPct val="100000"/>
              <a:buNone/>
            </a:pPr>
            <a:r>
              <a:rPr lang="en" dirty="0" smtClean="0"/>
              <a:t>5. For </a:t>
            </a:r>
            <a:r>
              <a:rPr lang="en" dirty="0"/>
              <a:t>MAJOR items:</a:t>
            </a:r>
          </a:p>
          <a:p>
            <a:pPr marL="914400" lvl="1" indent="-406400" rtl="0">
              <a:lnSpc>
                <a:spcPct val="115000"/>
              </a:lnSpc>
              <a:buClr>
                <a:schemeClr val="dk2"/>
              </a:buClr>
              <a:buSzPct val="87500"/>
              <a:buFont typeface="Trebuchet MS"/>
              <a:buAutoNum type="alphaLcPeriod"/>
            </a:pPr>
            <a:r>
              <a:rPr lang="en" dirty="0"/>
              <a:t>investigative report filed</a:t>
            </a:r>
          </a:p>
          <a:p>
            <a:pPr marL="914400" lvl="1" indent="-406400" rtl="0">
              <a:lnSpc>
                <a:spcPct val="115000"/>
              </a:lnSpc>
              <a:buClr>
                <a:schemeClr val="dk2"/>
              </a:buClr>
              <a:buSzPct val="87500"/>
              <a:buFont typeface="Trebuchet MS"/>
              <a:buAutoNum type="alphaLcPeriod"/>
            </a:pPr>
            <a:r>
              <a:rPr lang="en" dirty="0"/>
              <a:t>reviewed by legal department</a:t>
            </a:r>
          </a:p>
          <a:p>
            <a:pPr marL="914400" lvl="1" indent="-406400" rtl="0">
              <a:lnSpc>
                <a:spcPct val="115000"/>
              </a:lnSpc>
              <a:buClr>
                <a:schemeClr val="dk2"/>
              </a:buClr>
              <a:buSzPct val="87500"/>
              <a:buFont typeface="Trebuchet MS"/>
              <a:buAutoNum type="alphaLcPeriod"/>
            </a:pPr>
            <a:r>
              <a:rPr lang="en" dirty="0"/>
              <a:t>informal compliance meeting arranged</a:t>
            </a:r>
          </a:p>
          <a:p>
            <a:pPr marL="914400" lvl="1" indent="-406400" rtl="0">
              <a:lnSpc>
                <a:spcPct val="115000"/>
              </a:lnSpc>
              <a:buClr>
                <a:schemeClr val="dk2"/>
              </a:buClr>
              <a:buSzPct val="87500"/>
              <a:buFont typeface="Trebuchet MS"/>
              <a:buAutoNum type="alphaLcPeriod"/>
            </a:pPr>
            <a:r>
              <a:rPr lang="en" dirty="0"/>
              <a:t>opportunity to respond</a:t>
            </a:r>
          </a:p>
          <a:p>
            <a:pPr marL="914400" lvl="1" indent="-406400" rtl="0">
              <a:lnSpc>
                <a:spcPct val="115000"/>
              </a:lnSpc>
              <a:buClr>
                <a:schemeClr val="dk2"/>
              </a:buClr>
              <a:buSzPct val="87500"/>
              <a:buFont typeface="Trebuchet MS"/>
              <a:buAutoNum type="alphaLcPeriod"/>
            </a:pPr>
            <a:r>
              <a:rPr lang="en" dirty="0"/>
              <a:t>TWO options:</a:t>
            </a:r>
          </a:p>
          <a:p>
            <a:pPr marL="1371600" lvl="2" indent="-381000" rtl="0">
              <a:lnSpc>
                <a:spcPct val="115000"/>
              </a:lnSpc>
              <a:buClr>
                <a:schemeClr val="dk2"/>
              </a:buClr>
              <a:buSzPct val="75000"/>
              <a:buFont typeface="Trebuchet MS"/>
              <a:buAutoNum type="romanLcPeriod"/>
            </a:pPr>
            <a:r>
              <a:rPr lang="en" dirty="0"/>
              <a:t>consent agreement</a:t>
            </a:r>
          </a:p>
          <a:p>
            <a:pPr marL="1371600" lvl="2" indent="-381000" rtl="0">
              <a:lnSpc>
                <a:spcPct val="115000"/>
              </a:lnSpc>
              <a:buClr>
                <a:schemeClr val="dk2"/>
              </a:buClr>
              <a:buSzPct val="75000"/>
              <a:buFont typeface="Trebuchet MS"/>
              <a:buAutoNum type="romanLcPeriod"/>
            </a:pPr>
            <a:r>
              <a:rPr lang="en" dirty="0"/>
              <a:t>appeal to the Commission</a:t>
            </a:r>
          </a:p>
          <a:p>
            <a:endParaRPr lang="en" dirty="0"/>
          </a:p>
        </p:txBody>
      </p:sp>
      <p:sp>
        <p:nvSpPr>
          <p:cNvPr id="533" name="Shape 533"/>
          <p:cNvSpPr txBox="1">
            <a:spLocks noGrp="1"/>
          </p:cNvSpPr>
          <p:nvPr>
            <p:ph type="title"/>
          </p:nvPr>
        </p:nvSpPr>
        <p:spPr>
          <a:xfrm>
            <a:off x="457200" y="259987"/>
            <a:ext cx="8229600" cy="1325700"/>
          </a:xfrm>
          <a:prstGeom prst="rect">
            <a:avLst/>
          </a:prstGeom>
        </p:spPr>
        <p:txBody>
          <a:bodyPr lIns="91425" tIns="91425" rIns="91425" bIns="91425" anchor="b" anchorCtr="0">
            <a:noAutofit/>
          </a:bodyPr>
          <a:lstStyle/>
          <a:p>
            <a:pPr>
              <a:buNone/>
            </a:pPr>
            <a:r>
              <a:rPr lang="en"/>
              <a:t>LIFE CYCLE OF A COMPLAINT</a:t>
            </a:r>
          </a:p>
        </p:txBody>
      </p:sp>
    </p:spTree>
  </p:cSld>
  <p:clrMapOvr>
    <a:masterClrMapping/>
  </p:clrMapOvr>
  <p:transition spd="slow">
    <p:cut/>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Shape 538"/>
          <p:cNvSpPr txBox="1">
            <a:spLocks noGrp="1"/>
          </p:cNvSpPr>
          <p:nvPr>
            <p:ph type="title"/>
          </p:nvPr>
        </p:nvSpPr>
        <p:spPr>
          <a:xfrm>
            <a:off x="457200" y="259987"/>
            <a:ext cx="8229600" cy="1325700"/>
          </a:xfrm>
          <a:prstGeom prst="rect">
            <a:avLst/>
          </a:prstGeom>
        </p:spPr>
        <p:txBody>
          <a:bodyPr lIns="91425" tIns="91425" rIns="91425" bIns="91425" anchor="b" anchorCtr="0">
            <a:noAutofit/>
          </a:bodyPr>
          <a:lstStyle/>
          <a:p>
            <a:pPr lvl="0" rtl="0">
              <a:buNone/>
            </a:pPr>
            <a:r>
              <a:rPr lang="en"/>
              <a:t>LIFE CYCLE OF A COMPLAINT</a:t>
            </a:r>
          </a:p>
        </p:txBody>
      </p:sp>
      <p:sp>
        <p:nvSpPr>
          <p:cNvPr id="539" name="Shape 539"/>
          <p:cNvSpPr/>
          <p:nvPr/>
        </p:nvSpPr>
        <p:spPr>
          <a:xfrm>
            <a:off x="1081924" y="1797400"/>
            <a:ext cx="6980174" cy="4220124"/>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Shape 544"/>
          <p:cNvSpPr txBox="1">
            <a:spLocks noGrp="1"/>
          </p:cNvSpPr>
          <p:nvPr>
            <p:ph type="title"/>
          </p:nvPr>
        </p:nvSpPr>
        <p:spPr>
          <a:xfrm>
            <a:off x="457200" y="259987"/>
            <a:ext cx="8229600" cy="1325700"/>
          </a:xfrm>
          <a:prstGeom prst="rect">
            <a:avLst/>
          </a:prstGeom>
        </p:spPr>
        <p:txBody>
          <a:bodyPr lIns="91425" tIns="91425" rIns="91425" bIns="91425" anchor="b" anchorCtr="0">
            <a:noAutofit/>
          </a:bodyPr>
          <a:lstStyle/>
          <a:p>
            <a:pPr lvl="0" rtl="0">
              <a:buNone/>
            </a:pPr>
            <a:r>
              <a:rPr lang="en"/>
              <a:t>LIFE CYCLE OF A COMPLAINT</a:t>
            </a:r>
          </a:p>
        </p:txBody>
      </p:sp>
      <p:sp>
        <p:nvSpPr>
          <p:cNvPr id="545" name="Shape 545"/>
          <p:cNvSpPr/>
          <p:nvPr/>
        </p:nvSpPr>
        <p:spPr>
          <a:xfrm>
            <a:off x="1071313" y="1786500"/>
            <a:ext cx="7001374" cy="4213274"/>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549"/>
        <p:cNvGrpSpPr/>
        <p:nvPr/>
      </p:nvGrpSpPr>
      <p:grpSpPr>
        <a:xfrm>
          <a:off x="0" y="0"/>
          <a:ext cx="0" cy="0"/>
          <a:chOff x="0" y="0"/>
          <a:chExt cx="0" cy="0"/>
        </a:xfrm>
      </p:grpSpPr>
      <p:sp>
        <p:nvSpPr>
          <p:cNvPr id="550" name="Shape 550"/>
          <p:cNvSpPr txBox="1">
            <a:spLocks noGrp="1"/>
          </p:cNvSpPr>
          <p:nvPr>
            <p:ph type="body" idx="1"/>
          </p:nvPr>
        </p:nvSpPr>
        <p:spPr>
          <a:xfrm>
            <a:off x="669600" y="1859775"/>
            <a:ext cx="7804799" cy="2994299"/>
          </a:xfrm>
          <a:prstGeom prst="rect">
            <a:avLst/>
          </a:prstGeom>
        </p:spPr>
        <p:txBody>
          <a:bodyPr lIns="91425" tIns="91425" rIns="91425" bIns="91425" anchor="t" anchorCtr="0">
            <a:noAutofit/>
          </a:bodyPr>
          <a:lstStyle/>
          <a:p>
            <a:pPr marL="457200" lvl="0" indent="-431800">
              <a:buClr>
                <a:schemeClr val="dk2"/>
              </a:buClr>
              <a:buSzPct val="166666"/>
              <a:buFont typeface="Arial"/>
              <a:buChar char="•"/>
            </a:pPr>
            <a:r>
              <a:rPr lang="en" dirty="0"/>
              <a:t>Licensees who were non-compliant with 2012 continuing education requirements were subject to a </a:t>
            </a:r>
            <a:r>
              <a:rPr lang="en" b="1" dirty="0"/>
              <a:t>$400</a:t>
            </a:r>
            <a:r>
              <a:rPr lang="en" dirty="0"/>
              <a:t> civil penalty payment and </a:t>
            </a:r>
            <a:r>
              <a:rPr lang="en" b="1" dirty="0"/>
              <a:t>possible loss of </a:t>
            </a:r>
            <a:r>
              <a:rPr lang="en" b="1" dirty="0" smtClean="0"/>
              <a:t>licensure</a:t>
            </a:r>
          </a:p>
          <a:p>
            <a:pPr marL="25400" lvl="0" indent="0">
              <a:buClr>
                <a:schemeClr val="dk2"/>
              </a:buClr>
              <a:buSzPct val="166666"/>
              <a:buNone/>
            </a:pPr>
            <a:endParaRPr lang="en" b="1" dirty="0" smtClean="0"/>
          </a:p>
          <a:p>
            <a:pPr marL="457200" lvl="0" indent="-431800">
              <a:buClr>
                <a:schemeClr val="dk2"/>
              </a:buClr>
              <a:buSzPct val="166666"/>
              <a:buFont typeface="Arial"/>
              <a:buChar char="•"/>
            </a:pPr>
            <a:r>
              <a:rPr lang="en" dirty="0" smtClean="0"/>
              <a:t>Fine for non-compliance with 2014 continuing education TBD</a:t>
            </a:r>
            <a:endParaRPr lang="en" dirty="0"/>
          </a:p>
        </p:txBody>
      </p:sp>
      <p:sp>
        <p:nvSpPr>
          <p:cNvPr id="551" name="Shape 551"/>
          <p:cNvSpPr txBox="1">
            <a:spLocks noGrp="1"/>
          </p:cNvSpPr>
          <p:nvPr>
            <p:ph type="title"/>
          </p:nvPr>
        </p:nvSpPr>
        <p:spPr>
          <a:xfrm>
            <a:off x="457200" y="259987"/>
            <a:ext cx="8229600" cy="1325700"/>
          </a:xfrm>
          <a:prstGeom prst="rect">
            <a:avLst/>
          </a:prstGeom>
        </p:spPr>
        <p:txBody>
          <a:bodyPr lIns="91425" tIns="91425" rIns="91425" bIns="91425" anchor="b" anchorCtr="0">
            <a:noAutofit/>
          </a:bodyPr>
          <a:lstStyle/>
          <a:p>
            <a:pPr lvl="0" rtl="0">
              <a:buNone/>
            </a:pPr>
            <a:r>
              <a:rPr lang="en"/>
              <a:t>LIFE CYCLE OF A COMPLAINT</a:t>
            </a:r>
          </a:p>
        </p:txBody>
      </p:sp>
    </p:spTree>
  </p:cSld>
  <p:clrMapOvr>
    <a:masterClrMapping/>
  </p:clrMapOvr>
  <p:transition spd="slow">
    <p:cut/>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Shape 556"/>
          <p:cNvSpPr txBox="1">
            <a:spLocks noGrp="1"/>
          </p:cNvSpPr>
          <p:nvPr>
            <p:ph type="body" idx="1"/>
          </p:nvPr>
        </p:nvSpPr>
        <p:spPr>
          <a:xfrm>
            <a:off x="549875" y="1032200"/>
            <a:ext cx="8229600" cy="5187600"/>
          </a:xfrm>
          <a:prstGeom prst="rect">
            <a:avLst/>
          </a:prstGeom>
        </p:spPr>
        <p:txBody>
          <a:bodyPr lIns="91425" tIns="91425" rIns="91425" bIns="91425" anchor="t" anchorCtr="0">
            <a:noAutofit/>
          </a:bodyPr>
          <a:lstStyle/>
          <a:p>
            <a:pPr marL="457200" lvl="0" indent="-431800" rtl="0">
              <a:buClr>
                <a:schemeClr val="dk2"/>
              </a:buClr>
              <a:buSzPct val="177777"/>
              <a:buFont typeface="Arial"/>
              <a:buChar char="•"/>
            </a:pPr>
            <a:r>
              <a:rPr lang="en" sz="3000"/>
              <a:t>If a complaint is filed against you, you may be asked to provide the DCP with a complete workfile</a:t>
            </a:r>
          </a:p>
          <a:p>
            <a:pPr marL="457200" lvl="0" indent="-431800" rtl="0">
              <a:buClr>
                <a:schemeClr val="dk2"/>
              </a:buClr>
              <a:buSzPct val="177777"/>
              <a:buFont typeface="Arial"/>
              <a:buChar char="•"/>
            </a:pPr>
            <a:r>
              <a:rPr lang="en" sz="3000"/>
              <a:t>A workfile consists of:</a:t>
            </a:r>
          </a:p>
          <a:p>
            <a:pPr marL="914400" lvl="1" indent="-406400" rtl="0">
              <a:buClr>
                <a:schemeClr val="dk2"/>
              </a:buClr>
              <a:buSzPct val="87500"/>
              <a:buFont typeface="Courier New"/>
              <a:buChar char="o"/>
            </a:pPr>
            <a:r>
              <a:rPr lang="en"/>
              <a:t>An assignment letter or order form</a:t>
            </a:r>
          </a:p>
          <a:p>
            <a:pPr marL="914400" lvl="1" indent="-406400" rtl="0">
              <a:buClr>
                <a:schemeClr val="dk2"/>
              </a:buClr>
              <a:buSzPct val="87500"/>
              <a:buFont typeface="Courier New"/>
              <a:buChar char="o"/>
            </a:pPr>
            <a:r>
              <a:rPr lang="en"/>
              <a:t>Copy of all correspondence with the client</a:t>
            </a:r>
          </a:p>
          <a:p>
            <a:pPr marL="914400" lvl="1" indent="-406400" rtl="0">
              <a:buClr>
                <a:schemeClr val="dk2"/>
              </a:buClr>
              <a:buSzPct val="87500"/>
              <a:buFont typeface="Courier New"/>
              <a:buChar char="o"/>
            </a:pPr>
            <a:r>
              <a:rPr lang="en"/>
              <a:t>Copy of all research</a:t>
            </a:r>
          </a:p>
          <a:p>
            <a:pPr marL="1371600" lvl="2" indent="-381000" rtl="0">
              <a:buClr>
                <a:schemeClr val="dk2"/>
              </a:buClr>
              <a:buSzPct val="75000"/>
              <a:buFont typeface="Wingdings"/>
              <a:buChar char="§"/>
            </a:pPr>
            <a:r>
              <a:rPr lang="en"/>
              <a:t>MLS Data</a:t>
            </a:r>
          </a:p>
          <a:p>
            <a:pPr marL="1371600" lvl="2" indent="-381000" rtl="0">
              <a:buClr>
                <a:schemeClr val="dk2"/>
              </a:buClr>
              <a:buSzPct val="75000"/>
              <a:buFont typeface="Wingdings"/>
              <a:buChar char="§"/>
            </a:pPr>
            <a:r>
              <a:rPr lang="en"/>
              <a:t>Town Hall Info</a:t>
            </a:r>
          </a:p>
          <a:p>
            <a:pPr marL="1371600" lvl="2" indent="-381000" rtl="0">
              <a:buClr>
                <a:schemeClr val="dk2"/>
              </a:buClr>
              <a:buSzPct val="75000"/>
              <a:buFont typeface="Wingdings"/>
              <a:buChar char="§"/>
            </a:pPr>
            <a:r>
              <a:rPr lang="en"/>
              <a:t>Notes on Subject Property and Comparables</a:t>
            </a:r>
          </a:p>
          <a:p>
            <a:pPr marL="914400" lvl="1" indent="-406400" rtl="0">
              <a:buClr>
                <a:schemeClr val="dk2"/>
              </a:buClr>
              <a:buSzPct val="87500"/>
              <a:buFont typeface="Courier New"/>
              <a:buChar char="o"/>
            </a:pPr>
            <a:r>
              <a:rPr lang="en"/>
              <a:t>Copy of all appraisals related to the 		subject property</a:t>
            </a:r>
          </a:p>
        </p:txBody>
      </p:sp>
      <p:sp>
        <p:nvSpPr>
          <p:cNvPr id="557" name="Shape 557"/>
          <p:cNvSpPr txBox="1">
            <a:spLocks noGrp="1"/>
          </p:cNvSpPr>
          <p:nvPr>
            <p:ph type="title"/>
          </p:nvPr>
        </p:nvSpPr>
        <p:spPr>
          <a:xfrm>
            <a:off x="395400" y="177496"/>
            <a:ext cx="8229600" cy="947400"/>
          </a:xfrm>
          <a:prstGeom prst="rect">
            <a:avLst/>
          </a:prstGeom>
        </p:spPr>
        <p:txBody>
          <a:bodyPr lIns="91425" tIns="91425" rIns="91425" bIns="91425" anchor="b" anchorCtr="0">
            <a:noAutofit/>
          </a:bodyPr>
          <a:lstStyle/>
          <a:p>
            <a:pPr>
              <a:buNone/>
            </a:pPr>
            <a:r>
              <a:rPr lang="en"/>
              <a:t>What is a WORKFILE?</a:t>
            </a: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body" idx="1"/>
          </p:nvPr>
        </p:nvSpPr>
        <p:spPr>
          <a:xfrm>
            <a:off x="773825" y="1736225"/>
            <a:ext cx="8468999" cy="4840199"/>
          </a:xfrm>
          <a:prstGeom prst="rect">
            <a:avLst/>
          </a:prstGeom>
        </p:spPr>
        <p:txBody>
          <a:bodyPr lIns="91425" tIns="91425" rIns="91425" bIns="91425" anchor="t" anchorCtr="0">
            <a:noAutofit/>
          </a:bodyPr>
          <a:lstStyle/>
          <a:p>
            <a:pPr marL="457200" lvl="0" indent="-431800" rtl="0">
              <a:lnSpc>
                <a:spcPct val="115000"/>
              </a:lnSpc>
              <a:spcBef>
                <a:spcPts val="800"/>
              </a:spcBef>
              <a:buClr>
                <a:schemeClr val="dk2"/>
              </a:buClr>
              <a:buSzPct val="177777"/>
              <a:buFont typeface="Arial"/>
              <a:buChar char="•"/>
            </a:pPr>
            <a:r>
              <a:rPr lang="en" sz="3000"/>
              <a:t>Congress’s 1989 Reaction to S&amp;L Crisis</a:t>
            </a:r>
          </a:p>
          <a:p>
            <a:pPr marL="457200" lvl="0" indent="-431800" rtl="0">
              <a:lnSpc>
                <a:spcPct val="115000"/>
              </a:lnSpc>
              <a:spcBef>
                <a:spcPts val="800"/>
              </a:spcBef>
              <a:buClr>
                <a:schemeClr val="dk2"/>
              </a:buClr>
              <a:buSzPct val="177777"/>
              <a:buFont typeface="Arial"/>
              <a:buChar char="•"/>
            </a:pPr>
            <a:r>
              <a:rPr lang="en" sz="3000"/>
              <a:t>Required Licensing in All States</a:t>
            </a:r>
          </a:p>
          <a:p>
            <a:pPr marL="457200" lvl="0" indent="-431800" rtl="0">
              <a:lnSpc>
                <a:spcPct val="115000"/>
              </a:lnSpc>
              <a:spcBef>
                <a:spcPts val="800"/>
              </a:spcBef>
              <a:buClr>
                <a:schemeClr val="dk2"/>
              </a:buClr>
              <a:buSzPct val="177777"/>
              <a:buFont typeface="Arial"/>
              <a:buChar char="•"/>
            </a:pPr>
            <a:r>
              <a:rPr lang="en" sz="3000"/>
              <a:t>Referenced Appraisal Foundation</a:t>
            </a:r>
          </a:p>
          <a:p>
            <a:pPr marL="457200" lvl="0" indent="457200" rtl="0">
              <a:lnSpc>
                <a:spcPct val="115000"/>
              </a:lnSpc>
              <a:spcBef>
                <a:spcPts val="500"/>
              </a:spcBef>
              <a:buClr>
                <a:srgbClr val="000000"/>
              </a:buClr>
              <a:buSzPct val="36666"/>
              <a:buFont typeface="Arial"/>
              <a:buNone/>
            </a:pPr>
            <a:r>
              <a:rPr lang="en" sz="3000"/>
              <a:t>(already formed by appraisal organizations)</a:t>
            </a:r>
          </a:p>
          <a:p>
            <a:pPr marL="457200" lvl="0" indent="-431800" rtl="0">
              <a:lnSpc>
                <a:spcPct val="115000"/>
              </a:lnSpc>
              <a:spcBef>
                <a:spcPts val="800"/>
              </a:spcBef>
              <a:buClr>
                <a:schemeClr val="dk2"/>
              </a:buClr>
              <a:buSzPct val="177777"/>
              <a:buFont typeface="Arial"/>
              <a:buChar char="•"/>
            </a:pPr>
            <a:r>
              <a:rPr lang="en" sz="3000"/>
              <a:t>Appraisals Conform to USPAP</a:t>
            </a:r>
          </a:p>
          <a:p>
            <a:pPr marL="457200" lvl="0" indent="-431800" rtl="0">
              <a:lnSpc>
                <a:spcPct val="115000"/>
              </a:lnSpc>
              <a:spcBef>
                <a:spcPts val="800"/>
              </a:spcBef>
              <a:buClr>
                <a:schemeClr val="dk2"/>
              </a:buClr>
              <a:buSzPct val="177777"/>
              <a:buFont typeface="Arial"/>
              <a:buChar char="•"/>
            </a:pPr>
            <a:r>
              <a:rPr lang="en" sz="3000"/>
              <a:t>FDIC, etc. All Must Establish Appraisal Regulations</a:t>
            </a:r>
          </a:p>
          <a:p>
            <a:endParaRPr lang="en" sz="3000"/>
          </a:p>
        </p:txBody>
      </p:sp>
      <p:sp>
        <p:nvSpPr>
          <p:cNvPr id="83" name="Shape 83"/>
          <p:cNvSpPr txBox="1">
            <a:spLocks noGrp="1"/>
          </p:cNvSpPr>
          <p:nvPr>
            <p:ph type="title"/>
          </p:nvPr>
        </p:nvSpPr>
        <p:spPr>
          <a:xfrm>
            <a:off x="696600" y="534087"/>
            <a:ext cx="8229600" cy="1325700"/>
          </a:xfrm>
          <a:prstGeom prst="rect">
            <a:avLst/>
          </a:prstGeom>
        </p:spPr>
        <p:txBody>
          <a:bodyPr lIns="91425" tIns="91425" rIns="91425" bIns="91425" anchor="b" anchorCtr="0">
            <a:noAutofit/>
          </a:bodyPr>
          <a:lstStyle/>
          <a:p>
            <a:pPr lvl="0" rtl="0">
              <a:buClr>
                <a:srgbClr val="000000"/>
              </a:buClr>
              <a:buSzPct val="25000"/>
              <a:buFont typeface="Arial"/>
              <a:buNone/>
            </a:pPr>
            <a:r>
              <a:rPr lang="en" sz="4800">
                <a:solidFill>
                  <a:schemeClr val="dk2"/>
                </a:solidFill>
              </a:rPr>
              <a:t>FIRREA</a:t>
            </a:r>
          </a:p>
          <a:p>
            <a:pPr>
              <a:buNone/>
            </a:pPr>
            <a:r>
              <a:rPr lang="en" sz="1900">
                <a:solidFill>
                  <a:schemeClr val="dk2"/>
                </a:solidFill>
              </a:rPr>
              <a:t>(Federal Institutions Reform, Recovery &amp; Enforcement Act of 1989)</a:t>
            </a:r>
          </a:p>
        </p:txBody>
      </p:sp>
    </p:spTree>
  </p:cSld>
  <p:clrMapOvr>
    <a:masterClrMapping/>
  </p:clrMapOvr>
  <p:transition spd="slow">
    <p:cut/>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561"/>
        <p:cNvGrpSpPr/>
        <p:nvPr/>
      </p:nvGrpSpPr>
      <p:grpSpPr>
        <a:xfrm>
          <a:off x="0" y="0"/>
          <a:ext cx="0" cy="0"/>
          <a:chOff x="0" y="0"/>
          <a:chExt cx="0" cy="0"/>
        </a:xfrm>
      </p:grpSpPr>
      <p:sp>
        <p:nvSpPr>
          <p:cNvPr id="562" name="Shape 562"/>
          <p:cNvSpPr txBox="1">
            <a:spLocks noGrp="1"/>
          </p:cNvSpPr>
          <p:nvPr>
            <p:ph type="body" idx="1"/>
          </p:nvPr>
        </p:nvSpPr>
        <p:spPr>
          <a:xfrm>
            <a:off x="457200" y="2017790"/>
            <a:ext cx="8229600" cy="4840199"/>
          </a:xfrm>
          <a:prstGeom prst="rect">
            <a:avLst/>
          </a:prstGeom>
        </p:spPr>
        <p:txBody>
          <a:bodyPr lIns="91425" tIns="91425" rIns="91425" bIns="91425" anchor="t" anchorCtr="0">
            <a:noAutofit/>
          </a:bodyPr>
          <a:lstStyle/>
          <a:p>
            <a:pPr lvl="0" algn="ctr" rtl="0">
              <a:buNone/>
            </a:pPr>
            <a:r>
              <a:rPr lang="en" sz="3800"/>
              <a:t>Strict Laws That </a:t>
            </a:r>
          </a:p>
          <a:p>
            <a:pPr lvl="0" algn="ctr" rtl="0">
              <a:buNone/>
            </a:pPr>
            <a:r>
              <a:rPr lang="en" sz="3800"/>
              <a:t>Apply to Our Biggest</a:t>
            </a:r>
          </a:p>
          <a:p>
            <a:pPr lvl="0" algn="ctr" rtl="0">
              <a:buNone/>
            </a:pPr>
            <a:r>
              <a:rPr lang="en" sz="3800"/>
              <a:t>Client Group - </a:t>
            </a:r>
          </a:p>
          <a:p>
            <a:pPr lvl="0" algn="ctr" rtl="0">
              <a:buNone/>
            </a:pPr>
            <a:r>
              <a:rPr lang="en" sz="3800"/>
              <a:t>And, By Extension</a:t>
            </a:r>
          </a:p>
          <a:p>
            <a:pPr algn="ctr">
              <a:buNone/>
            </a:pPr>
            <a:r>
              <a:rPr lang="en" sz="3800"/>
              <a:t>APPLY TO APPRAISERS</a:t>
            </a:r>
          </a:p>
        </p:txBody>
      </p:sp>
      <p:sp>
        <p:nvSpPr>
          <p:cNvPr id="563" name="Shape 56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Fair Lending</a:t>
            </a:r>
          </a:p>
        </p:txBody>
      </p:sp>
    </p:spTree>
  </p:cSld>
  <p:clrMapOvr>
    <a:masterClrMapping/>
  </p:clrMapOvr>
  <p:transition spd="slow">
    <p:cut/>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567"/>
        <p:cNvGrpSpPr/>
        <p:nvPr/>
      </p:nvGrpSpPr>
      <p:grpSpPr>
        <a:xfrm>
          <a:off x="0" y="0"/>
          <a:ext cx="0" cy="0"/>
          <a:chOff x="0" y="0"/>
          <a:chExt cx="0" cy="0"/>
        </a:xfrm>
      </p:grpSpPr>
      <p:sp>
        <p:nvSpPr>
          <p:cNvPr id="568" name="Shape 568"/>
          <p:cNvSpPr txBox="1">
            <a:spLocks noGrp="1"/>
          </p:cNvSpPr>
          <p:nvPr>
            <p:ph type="body" idx="1"/>
          </p:nvPr>
        </p:nvSpPr>
        <p:spPr>
          <a:xfrm>
            <a:off x="457200" y="2559965"/>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Objective neighborhood analysis</a:t>
            </a:r>
          </a:p>
          <a:p>
            <a:endParaRPr lang="en"/>
          </a:p>
          <a:p>
            <a:endParaRPr lang="en"/>
          </a:p>
          <a:p>
            <a:pPr marL="457200" lvl="0" indent="-431800">
              <a:buClr>
                <a:schemeClr val="dk2"/>
              </a:buClr>
              <a:buSzPct val="166666"/>
              <a:buFont typeface="Arial"/>
              <a:buChar char="•"/>
            </a:pPr>
            <a:r>
              <a:rPr lang="en"/>
              <a:t>Appropriate market research</a:t>
            </a:r>
          </a:p>
        </p:txBody>
      </p:sp>
      <p:sp>
        <p:nvSpPr>
          <p:cNvPr id="569" name="Shape 569"/>
          <p:cNvSpPr txBox="1">
            <a:spLocks noGrp="1"/>
          </p:cNvSpPr>
          <p:nvPr>
            <p:ph type="title"/>
          </p:nvPr>
        </p:nvSpPr>
        <p:spPr>
          <a:xfrm>
            <a:off x="457200" y="692100"/>
            <a:ext cx="9453299" cy="1325700"/>
          </a:xfrm>
          <a:prstGeom prst="rect">
            <a:avLst/>
          </a:prstGeom>
        </p:spPr>
        <p:txBody>
          <a:bodyPr lIns="91425" tIns="91425" rIns="91425" bIns="91425" anchor="b" anchorCtr="0">
            <a:noAutofit/>
          </a:bodyPr>
          <a:lstStyle/>
          <a:p>
            <a:pPr lvl="0" rtl="0">
              <a:buNone/>
            </a:pPr>
            <a:r>
              <a:rPr lang="en"/>
              <a:t>Fair Lending:</a:t>
            </a:r>
          </a:p>
          <a:p>
            <a:pPr>
              <a:buNone/>
            </a:pPr>
            <a:r>
              <a:rPr lang="en" sz="3200"/>
              <a:t>Key Components of the Appraisal Process</a:t>
            </a:r>
          </a:p>
        </p:txBody>
      </p:sp>
    </p:spTree>
  </p:cSld>
  <p:clrMapOvr>
    <a:masterClrMapping/>
  </p:clrMapOvr>
  <p:transition spd="slow">
    <p:cut/>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Shape 574"/>
          <p:cNvSpPr txBox="1">
            <a:spLocks noGrp="1"/>
          </p:cNvSpPr>
          <p:nvPr>
            <p:ph type="body" idx="1"/>
          </p:nvPr>
        </p:nvSpPr>
        <p:spPr>
          <a:xfrm>
            <a:off x="457200" y="1922765"/>
            <a:ext cx="82296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a:t>Identify factors which affect value - with market support</a:t>
            </a:r>
          </a:p>
          <a:p>
            <a:endParaRPr lang="en"/>
          </a:p>
          <a:p>
            <a:pPr marL="457200" lvl="0" indent="-431800">
              <a:buClr>
                <a:schemeClr val="dk2"/>
              </a:buClr>
              <a:buSzPct val="166666"/>
              <a:buFont typeface="Arial"/>
              <a:buChar char="•"/>
            </a:pPr>
            <a:r>
              <a:rPr lang="en"/>
              <a:t>Avoid rating or judging neighborhood or its residents</a:t>
            </a:r>
          </a:p>
        </p:txBody>
      </p:sp>
      <p:sp>
        <p:nvSpPr>
          <p:cNvPr id="575" name="Shape 57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Neighborhood Analysis</a:t>
            </a:r>
          </a:p>
        </p:txBody>
      </p:sp>
    </p:spTree>
  </p:cSld>
  <p:clrMapOvr>
    <a:masterClrMapping/>
  </p:clrMapOvr>
  <p:transition spd="slow">
    <p:cut/>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579"/>
        <p:cNvGrpSpPr/>
        <p:nvPr/>
      </p:nvGrpSpPr>
      <p:grpSpPr>
        <a:xfrm>
          <a:off x="0" y="0"/>
          <a:ext cx="0" cy="0"/>
          <a:chOff x="0" y="0"/>
          <a:chExt cx="0" cy="0"/>
        </a:xfrm>
      </p:grpSpPr>
      <p:sp>
        <p:nvSpPr>
          <p:cNvPr id="580" name="Shape 580"/>
          <p:cNvSpPr txBox="1">
            <a:spLocks noGrp="1"/>
          </p:cNvSpPr>
          <p:nvPr>
            <p:ph type="body" idx="1"/>
          </p:nvPr>
        </p:nvSpPr>
        <p:spPr>
          <a:xfrm>
            <a:off x="457200" y="1790865"/>
            <a:ext cx="8229600" cy="4840199"/>
          </a:xfrm>
          <a:prstGeom prst="rect">
            <a:avLst/>
          </a:prstGeom>
        </p:spPr>
        <p:txBody>
          <a:bodyPr lIns="91425" tIns="91425" rIns="91425" bIns="91425" anchor="t" anchorCtr="0">
            <a:noAutofit/>
          </a:bodyPr>
          <a:lstStyle/>
          <a:p>
            <a:pPr marL="457200" lvl="0" indent="-419100" rtl="0">
              <a:lnSpc>
                <a:spcPct val="115000"/>
              </a:lnSpc>
              <a:buClr>
                <a:schemeClr val="dk2"/>
              </a:buClr>
              <a:buSzPct val="166666"/>
              <a:buFont typeface="Arial"/>
              <a:buChar char="•"/>
            </a:pPr>
            <a:r>
              <a:rPr lang="en" sz="3000"/>
              <a:t>Pride of Ownership</a:t>
            </a:r>
          </a:p>
          <a:p>
            <a:pPr marL="457200" lvl="0" indent="-419100" rtl="0">
              <a:lnSpc>
                <a:spcPct val="115000"/>
              </a:lnSpc>
              <a:buClr>
                <a:schemeClr val="dk2"/>
              </a:buClr>
              <a:buSzPct val="166666"/>
              <a:buFont typeface="Arial"/>
              <a:buChar char="•"/>
            </a:pPr>
            <a:r>
              <a:rPr lang="en" sz="3000"/>
              <a:t>High Crime Area</a:t>
            </a:r>
          </a:p>
          <a:p>
            <a:pPr marL="457200" lvl="0" indent="-419100" rtl="0">
              <a:lnSpc>
                <a:spcPct val="115000"/>
              </a:lnSpc>
              <a:buClr>
                <a:schemeClr val="dk2"/>
              </a:buClr>
              <a:buSzPct val="166666"/>
              <a:buFont typeface="Arial"/>
              <a:buChar char="•"/>
            </a:pPr>
            <a:r>
              <a:rPr lang="en" sz="3000"/>
              <a:t>Drug-Infested Area</a:t>
            </a:r>
          </a:p>
          <a:p>
            <a:pPr marL="457200" lvl="0" indent="-419100" rtl="0">
              <a:lnSpc>
                <a:spcPct val="115000"/>
              </a:lnSpc>
              <a:buClr>
                <a:schemeClr val="dk2"/>
              </a:buClr>
              <a:buSzPct val="166666"/>
              <a:buFont typeface="Arial"/>
              <a:buChar char="•"/>
            </a:pPr>
            <a:r>
              <a:rPr lang="en" sz="3000"/>
              <a:t>Blue-Collar Neighborhood</a:t>
            </a:r>
          </a:p>
          <a:p>
            <a:pPr marL="457200" lvl="0" indent="-419100" rtl="0">
              <a:lnSpc>
                <a:spcPct val="115000"/>
              </a:lnSpc>
              <a:buClr>
                <a:schemeClr val="dk2"/>
              </a:buClr>
              <a:buSzPct val="166666"/>
              <a:buFont typeface="Arial"/>
              <a:buChar char="•"/>
            </a:pPr>
            <a:r>
              <a:rPr lang="en" sz="3000"/>
              <a:t>White-Collar Neighborhood</a:t>
            </a:r>
          </a:p>
          <a:p>
            <a:pPr marL="457200" lvl="0" indent="-419100" rtl="0">
              <a:lnSpc>
                <a:spcPct val="115000"/>
              </a:lnSpc>
              <a:buClr>
                <a:schemeClr val="dk2"/>
              </a:buClr>
              <a:buSzPct val="166666"/>
              <a:buFont typeface="Arial"/>
              <a:buChar char="•"/>
            </a:pPr>
            <a:r>
              <a:rPr lang="en" sz="3000"/>
              <a:t>Low-Income Area</a:t>
            </a:r>
          </a:p>
          <a:p>
            <a:pPr marL="457200" lvl="0" indent="-419100" rtl="0">
              <a:lnSpc>
                <a:spcPct val="115000"/>
              </a:lnSpc>
              <a:buClr>
                <a:schemeClr val="dk2"/>
              </a:buClr>
              <a:buSzPct val="166666"/>
              <a:buFont typeface="Arial"/>
              <a:buChar char="•"/>
            </a:pPr>
            <a:r>
              <a:rPr lang="en" sz="3000"/>
              <a:t>Desirable Neighborhood</a:t>
            </a:r>
          </a:p>
          <a:p>
            <a:pPr marL="457200" lvl="0" indent="-419100" rtl="0">
              <a:lnSpc>
                <a:spcPct val="115000"/>
              </a:lnSpc>
              <a:buClr>
                <a:schemeClr val="dk2"/>
              </a:buClr>
              <a:buSzPct val="166666"/>
              <a:buFont typeface="Arial"/>
              <a:buChar char="•"/>
            </a:pPr>
            <a:r>
              <a:rPr lang="en" sz="3000"/>
              <a:t>Prestigious Neighborhood</a:t>
            </a:r>
          </a:p>
          <a:p>
            <a:endParaRPr lang="en" sz="3000"/>
          </a:p>
        </p:txBody>
      </p:sp>
      <p:sp>
        <p:nvSpPr>
          <p:cNvPr id="581" name="Shape 58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Avoid Subjective Terms</a:t>
            </a:r>
          </a:p>
        </p:txBody>
      </p:sp>
    </p:spTree>
  </p:cSld>
  <p:clrMapOvr>
    <a:masterClrMapping/>
  </p:clrMapOvr>
  <p:transition spd="slow">
    <p:cut/>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sp>
        <p:nvSpPr>
          <p:cNvPr id="586" name="Shape 586"/>
          <p:cNvSpPr txBox="1">
            <a:spLocks noGrp="1"/>
          </p:cNvSpPr>
          <p:nvPr>
            <p:ph type="body" idx="1"/>
          </p:nvPr>
        </p:nvSpPr>
        <p:spPr>
          <a:xfrm>
            <a:off x="296000" y="1659000"/>
            <a:ext cx="9529500" cy="4840199"/>
          </a:xfrm>
          <a:prstGeom prst="rect">
            <a:avLst/>
          </a:prstGeom>
        </p:spPr>
        <p:txBody>
          <a:bodyPr lIns="91425" tIns="91425" rIns="91425" bIns="91425" anchor="t" anchorCtr="0">
            <a:noAutofit/>
          </a:bodyPr>
          <a:lstStyle/>
          <a:p>
            <a:pPr marL="457200" lvl="0" indent="-431800" rtl="0">
              <a:buClr>
                <a:schemeClr val="dk2"/>
              </a:buClr>
              <a:buSzPct val="166666"/>
              <a:buFont typeface="Arial"/>
              <a:buChar char="•"/>
            </a:pPr>
            <a:r>
              <a:rPr lang="en" dirty="0"/>
              <a:t>Fannie Mae:</a:t>
            </a:r>
          </a:p>
          <a:p>
            <a:endParaRPr lang="en" dirty="0"/>
          </a:p>
          <a:p>
            <a:pPr marL="965200" lvl="1" indent="-457200">
              <a:buSzPct val="87500"/>
            </a:pPr>
            <a:r>
              <a:rPr lang="en" dirty="0"/>
              <a:t>with market evidence of effect on value - </a:t>
            </a:r>
          </a:p>
          <a:p>
            <a:pPr marL="1371600" lvl="2" indent="-381000" rtl="0">
              <a:buClr>
                <a:schemeClr val="dk2"/>
              </a:buClr>
              <a:buSzPct val="85714"/>
              <a:buFont typeface="Wingdings"/>
              <a:buChar char="§"/>
            </a:pPr>
            <a:r>
              <a:rPr lang="en" sz="2800" dirty="0"/>
              <a:t>consider it</a:t>
            </a:r>
          </a:p>
          <a:p>
            <a:endParaRPr lang="en" sz="2800" dirty="0"/>
          </a:p>
          <a:p>
            <a:pPr marL="914400" lvl="1" indent="-406400" rtl="0">
              <a:buClr>
                <a:schemeClr val="dk2"/>
              </a:buClr>
              <a:buSzPct val="87500"/>
              <a:buFont typeface="Courier New"/>
              <a:buChar char="o"/>
            </a:pPr>
            <a:r>
              <a:rPr lang="en" dirty="0"/>
              <a:t>without market evidence of effect on value - </a:t>
            </a:r>
          </a:p>
          <a:p>
            <a:pPr marL="1371600" lvl="2" indent="-381000">
              <a:buClr>
                <a:schemeClr val="dk2"/>
              </a:buClr>
              <a:buSzPct val="85714"/>
              <a:buFont typeface="Wingdings"/>
              <a:buChar char="§"/>
            </a:pPr>
            <a:r>
              <a:rPr lang="en" sz="2800" dirty="0"/>
              <a:t>don't consider it</a:t>
            </a:r>
          </a:p>
        </p:txBody>
      </p:sp>
      <p:sp>
        <p:nvSpPr>
          <p:cNvPr id="587" name="Shape 58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a:t>Market Research</a:t>
            </a:r>
          </a:p>
        </p:txBody>
      </p:sp>
    </p:spTree>
  </p:cSld>
  <p:clrMapOvr>
    <a:masterClrMapping/>
  </p:clrMapOvr>
  <p:transition spd="slow">
    <p:cut/>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Shape 592"/>
          <p:cNvSpPr txBox="1">
            <a:spLocks noGrp="1"/>
          </p:cNvSpPr>
          <p:nvPr>
            <p:ph type="body" idx="1"/>
          </p:nvPr>
        </p:nvSpPr>
        <p:spPr>
          <a:xfrm>
            <a:off x="457200" y="2127915"/>
            <a:ext cx="8229600" cy="4840199"/>
          </a:xfrm>
          <a:prstGeom prst="rect">
            <a:avLst/>
          </a:prstGeom>
        </p:spPr>
        <p:txBody>
          <a:bodyPr lIns="91425" tIns="91425" rIns="91425" bIns="91425" anchor="t" anchorCtr="0">
            <a:noAutofit/>
          </a:bodyPr>
          <a:lstStyle/>
          <a:p>
            <a:pPr marL="457200" lvl="0" indent="-431800" rtl="0">
              <a:buClr>
                <a:schemeClr val="dk2"/>
              </a:buClr>
              <a:buSzPct val="148148"/>
              <a:buFont typeface="Arial"/>
              <a:buChar char="•"/>
            </a:pPr>
            <a:r>
              <a:rPr lang="en" sz="3600"/>
              <a:t>USPAP</a:t>
            </a:r>
          </a:p>
          <a:p>
            <a:endParaRPr lang="en" sz="3600"/>
          </a:p>
          <a:p>
            <a:endParaRPr lang="en" sz="3600"/>
          </a:p>
          <a:p>
            <a:pPr marL="457200" lvl="0" indent="-457200">
              <a:buClr>
                <a:schemeClr val="dk2"/>
              </a:buClr>
              <a:buSzPct val="166666"/>
              <a:buFont typeface="Arial"/>
              <a:buChar char="•"/>
            </a:pPr>
            <a:r>
              <a:rPr lang="en" sz="3600"/>
              <a:t>Ethics Rule, Conduct Section</a:t>
            </a:r>
          </a:p>
        </p:txBody>
      </p:sp>
      <p:sp>
        <p:nvSpPr>
          <p:cNvPr id="593" name="Shape 593"/>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a:buNone/>
            </a:pPr>
            <a:r>
              <a:rPr lang="en" sz="3600"/>
              <a:t>Fair Lending Regulation Included In:</a:t>
            </a:r>
          </a:p>
        </p:txBody>
      </p:sp>
    </p:spTree>
  </p:cSld>
  <p:clrMapOvr>
    <a:masterClrMapping/>
  </p:clrMapOvr>
  <p:transition spd="slow">
    <p:cut/>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597"/>
        <p:cNvGrpSpPr/>
        <p:nvPr/>
      </p:nvGrpSpPr>
      <p:grpSpPr>
        <a:xfrm>
          <a:off x="0" y="0"/>
          <a:ext cx="0" cy="0"/>
          <a:chOff x="0" y="0"/>
          <a:chExt cx="0" cy="0"/>
        </a:xfrm>
      </p:grpSpPr>
      <p:sp>
        <p:nvSpPr>
          <p:cNvPr id="598" name="Shape 598"/>
          <p:cNvSpPr txBox="1">
            <a:spLocks noGrp="1"/>
          </p:cNvSpPr>
          <p:nvPr>
            <p:ph type="body" idx="1"/>
          </p:nvPr>
        </p:nvSpPr>
        <p:spPr>
          <a:xfrm>
            <a:off x="580800" y="1677565"/>
            <a:ext cx="8229600" cy="4840199"/>
          </a:xfrm>
          <a:prstGeom prst="rect">
            <a:avLst/>
          </a:prstGeom>
        </p:spPr>
        <p:txBody>
          <a:bodyPr lIns="91425" tIns="91425" rIns="91425" bIns="91425" anchor="t" anchorCtr="0">
            <a:noAutofit/>
          </a:bodyPr>
          <a:lstStyle/>
          <a:p>
            <a:pPr marL="457200" lvl="0" indent="-419100" rtl="0">
              <a:lnSpc>
                <a:spcPct val="115000"/>
              </a:lnSpc>
              <a:buClr>
                <a:schemeClr val="dk2"/>
              </a:buClr>
              <a:buSzPct val="166666"/>
              <a:buFont typeface="Arial"/>
              <a:buChar char="•"/>
            </a:pPr>
            <a:r>
              <a:rPr lang="en" sz="3000"/>
              <a:t>Provide the Provisional Appraiser with a basic understanding of USPAP requirements</a:t>
            </a:r>
          </a:p>
          <a:p>
            <a:pPr marL="457200" lvl="0" indent="-419100" rtl="0">
              <a:lnSpc>
                <a:spcPct val="115000"/>
              </a:lnSpc>
              <a:buClr>
                <a:schemeClr val="dk2"/>
              </a:buClr>
              <a:buSzPct val="166666"/>
              <a:buFont typeface="Arial"/>
              <a:buChar char="•"/>
            </a:pPr>
            <a:r>
              <a:rPr lang="en" sz="3000"/>
              <a:t>Understand the AQB minimum requirements of both the Supervisory Appraiser and Provisional Appraiser, as well as the requirements of the State of CT</a:t>
            </a:r>
          </a:p>
          <a:p>
            <a:pPr marL="457200" lvl="0" indent="-419100">
              <a:lnSpc>
                <a:spcPct val="115000"/>
              </a:lnSpc>
              <a:buClr>
                <a:schemeClr val="dk2"/>
              </a:buClr>
              <a:buSzPct val="166666"/>
              <a:buFont typeface="Arial"/>
              <a:buChar char="•"/>
            </a:pPr>
            <a:r>
              <a:rPr lang="en" sz="3000"/>
              <a:t>Provide proper guidance to the Provisional Appraiser when he/she selects a specific credentialing path (i.e. RCR or RCG)</a:t>
            </a:r>
          </a:p>
        </p:txBody>
      </p:sp>
      <p:sp>
        <p:nvSpPr>
          <p:cNvPr id="599" name="Shape 599"/>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sz="3000" dirty="0"/>
              <a:t>
</a:t>
            </a:r>
            <a:r>
              <a:rPr lang="en" dirty="0"/>
              <a:t>Supervisory Appraiser </a:t>
            </a:r>
          </a:p>
          <a:p>
            <a:pPr lvl="0" indent="0" rtl="0">
              <a:buNone/>
            </a:pPr>
            <a:r>
              <a:rPr lang="en" dirty="0"/>
              <a:t>Expectations and Responsibilities </a:t>
            </a:r>
          </a:p>
        </p:txBody>
      </p:sp>
    </p:spTree>
  </p:cSld>
  <p:clrMapOvr>
    <a:masterClrMapping/>
  </p:clrMapOvr>
  <p:transition spd="slow">
    <p:cut/>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603"/>
        <p:cNvGrpSpPr/>
        <p:nvPr/>
      </p:nvGrpSpPr>
      <p:grpSpPr>
        <a:xfrm>
          <a:off x="0" y="0"/>
          <a:ext cx="0" cy="0"/>
          <a:chOff x="0" y="0"/>
          <a:chExt cx="0" cy="0"/>
        </a:xfrm>
      </p:grpSpPr>
      <p:sp>
        <p:nvSpPr>
          <p:cNvPr id="604" name="Shape 604"/>
          <p:cNvSpPr txBox="1">
            <a:spLocks noGrp="1"/>
          </p:cNvSpPr>
          <p:nvPr>
            <p:ph type="body" idx="1"/>
          </p:nvPr>
        </p:nvSpPr>
        <p:spPr>
          <a:xfrm>
            <a:off x="457200" y="1813448"/>
            <a:ext cx="8229600" cy="4106400"/>
          </a:xfrm>
          <a:prstGeom prst="rect">
            <a:avLst/>
          </a:prstGeom>
        </p:spPr>
        <p:txBody>
          <a:bodyPr lIns="91425" tIns="91425" rIns="91425" bIns="91425" anchor="t" anchorCtr="0">
            <a:noAutofit/>
          </a:bodyPr>
          <a:lstStyle/>
          <a:p>
            <a:pPr marL="457200" lvl="0" indent="-419100" rtl="0">
              <a:lnSpc>
                <a:spcPct val="115000"/>
              </a:lnSpc>
              <a:buClr>
                <a:schemeClr val="dk2"/>
              </a:buClr>
              <a:buSzPct val="166666"/>
              <a:buFont typeface="Arial"/>
              <a:buChar char="•"/>
            </a:pPr>
            <a:r>
              <a:rPr lang="en" sz="3000"/>
              <a:t>Monitor the Provisional Appraiser's progress in satisfying both the education and experience requirements necessary to achieve his/her desired credential</a:t>
            </a:r>
          </a:p>
          <a:p>
            <a:pPr marL="457200" lvl="0" indent="-419100" rtl="0">
              <a:lnSpc>
                <a:spcPct val="115000"/>
              </a:lnSpc>
              <a:buClr>
                <a:schemeClr val="dk2"/>
              </a:buClr>
              <a:buSzPct val="166666"/>
              <a:buFont typeface="Arial"/>
              <a:buChar char="•"/>
            </a:pPr>
            <a:r>
              <a:rPr lang="en" sz="3000"/>
              <a:t>Verify that the Supervisory Appraiser and Provisional Appraiser are properly documenting all appropriate experience logs</a:t>
            </a:r>
          </a:p>
        </p:txBody>
      </p:sp>
      <p:sp>
        <p:nvSpPr>
          <p:cNvPr id="605" name="Shape 605"/>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sz="3000" dirty="0"/>
              <a:t>
</a:t>
            </a:r>
            <a:r>
              <a:rPr lang="en" dirty="0"/>
              <a:t>Supervisory Appraiser </a:t>
            </a:r>
          </a:p>
          <a:p>
            <a:pPr lvl="0" indent="0" rtl="0">
              <a:buNone/>
            </a:pPr>
            <a:r>
              <a:rPr lang="en" dirty="0"/>
              <a:t>Expectations and Responsibilities </a:t>
            </a:r>
          </a:p>
        </p:txBody>
      </p:sp>
    </p:spTree>
  </p:cSld>
  <p:clrMapOvr>
    <a:masterClrMapping/>
  </p:clrMapOvr>
  <p:transition spd="slow">
    <p:cut/>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Shape 610"/>
          <p:cNvSpPr txBox="1">
            <a:spLocks noGrp="1"/>
          </p:cNvSpPr>
          <p:nvPr>
            <p:ph type="body" idx="1"/>
          </p:nvPr>
        </p:nvSpPr>
        <p:spPr>
          <a:xfrm>
            <a:off x="534425" y="1674450"/>
            <a:ext cx="8229600" cy="4840199"/>
          </a:xfrm>
          <a:prstGeom prst="rect">
            <a:avLst/>
          </a:prstGeom>
        </p:spPr>
        <p:txBody>
          <a:bodyPr lIns="91425" tIns="91425" rIns="91425" bIns="91425" anchor="t" anchorCtr="0">
            <a:noAutofit/>
          </a:bodyPr>
          <a:lstStyle/>
          <a:p>
            <a:pPr marL="457200" lvl="0" indent="-419100" rtl="0">
              <a:lnSpc>
                <a:spcPct val="100000"/>
              </a:lnSpc>
              <a:buClr>
                <a:schemeClr val="dk2"/>
              </a:buClr>
              <a:buSzPct val="166666"/>
              <a:buFont typeface="Arial"/>
              <a:buChar char="•"/>
            </a:pPr>
            <a:r>
              <a:rPr lang="en" sz="3000"/>
              <a:t>Accompany the Provisional Appraiser on all inspections </a:t>
            </a:r>
            <a:r>
              <a:rPr lang="en" sz="3000" b="1" u="sng"/>
              <a:t>until</a:t>
            </a:r>
            <a:r>
              <a:rPr lang="en" sz="3000"/>
              <a:t> the provisional is </a:t>
            </a:r>
            <a:r>
              <a:rPr lang="en" sz="3000" b="1"/>
              <a:t>COMPETENT</a:t>
            </a:r>
            <a:r>
              <a:rPr lang="en" sz="3000"/>
              <a:t> to conduct inspections independently, and has met all specific requirements pertaining to property inspection established by the State of CT</a:t>
            </a:r>
          </a:p>
          <a:p>
            <a:pPr marL="457200" lvl="0" indent="-419100" rtl="0">
              <a:lnSpc>
                <a:spcPct val="100000"/>
              </a:lnSpc>
              <a:buClr>
                <a:schemeClr val="dk2"/>
              </a:buClr>
              <a:buSzPct val="166666"/>
              <a:buFont typeface="Arial"/>
              <a:buChar char="•"/>
            </a:pPr>
            <a:r>
              <a:rPr lang="en" sz="3000"/>
              <a:t>Verify that the Provisional Appraiser is properly identified and acknowledged in the appraisal report in compliance with USPAP </a:t>
            </a:r>
            <a:r>
              <a:rPr lang="en" sz="3000">
                <a:solidFill>
                  <a:srgbClr val="00387E"/>
                </a:solidFill>
              </a:rPr>
              <a:t>and state requirements</a:t>
            </a:r>
          </a:p>
        </p:txBody>
      </p:sp>
      <p:sp>
        <p:nvSpPr>
          <p:cNvPr id="611" name="Shape 611"/>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sz="3000" dirty="0"/>
              <a:t>
</a:t>
            </a:r>
            <a:r>
              <a:rPr lang="en" dirty="0"/>
              <a:t>Supervisory Appraiser </a:t>
            </a:r>
          </a:p>
          <a:p>
            <a:pPr lvl="0" indent="0" rtl="0">
              <a:buNone/>
            </a:pPr>
            <a:r>
              <a:rPr lang="en" dirty="0"/>
              <a:t>Expectations and Responsibilities</a:t>
            </a:r>
            <a:r>
              <a:rPr lang="en" sz="3300" dirty="0"/>
              <a:t> </a:t>
            </a:r>
          </a:p>
        </p:txBody>
      </p:sp>
    </p:spTree>
  </p:cSld>
  <p:clrMapOvr>
    <a:masterClrMapping/>
  </p:clrMapOvr>
  <p:transition spd="slow">
    <p:cut/>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615"/>
        <p:cNvGrpSpPr/>
        <p:nvPr/>
      </p:nvGrpSpPr>
      <p:grpSpPr>
        <a:xfrm>
          <a:off x="0" y="0"/>
          <a:ext cx="0" cy="0"/>
          <a:chOff x="0" y="0"/>
          <a:chExt cx="0" cy="0"/>
        </a:xfrm>
      </p:grpSpPr>
      <p:sp>
        <p:nvSpPr>
          <p:cNvPr id="616" name="Shape 616"/>
          <p:cNvSpPr txBox="1">
            <a:spLocks noGrp="1"/>
          </p:cNvSpPr>
          <p:nvPr>
            <p:ph type="body" idx="1"/>
          </p:nvPr>
        </p:nvSpPr>
        <p:spPr>
          <a:xfrm>
            <a:off x="457200" y="1659000"/>
            <a:ext cx="8330100" cy="48401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sz="3000"/>
              <a:t>Monitor and provide assignments and duties that ensure the Provisional Appraiser is developing an understanding and progression of knowledge and experience of all applicable valuation methodologies and approaches to value</a:t>
            </a:r>
          </a:p>
          <a:p>
            <a:pPr marL="457200" lvl="0" indent="-419100">
              <a:buClr>
                <a:schemeClr val="dk2"/>
              </a:buClr>
              <a:buSzPct val="166666"/>
              <a:buFont typeface="Arial"/>
              <a:buChar char="•"/>
            </a:pPr>
            <a:r>
              <a:rPr lang="en" sz="3000"/>
              <a:t>Immediately notify the Provisional Appraiser if the Supervisory Appraiser is no longer qualified to supervise and/or sign the Provisional Appraiser's experience log</a:t>
            </a:r>
          </a:p>
        </p:txBody>
      </p:sp>
      <p:sp>
        <p:nvSpPr>
          <p:cNvPr id="617" name="Shape 617"/>
          <p:cNvSpPr txBox="1">
            <a:spLocks noGrp="1"/>
          </p:cNvSpPr>
          <p:nvPr>
            <p:ph type="title"/>
          </p:nvPr>
        </p:nvSpPr>
        <p:spPr>
          <a:xfrm>
            <a:off x="457200" y="274637"/>
            <a:ext cx="8229600" cy="1325700"/>
          </a:xfrm>
          <a:prstGeom prst="rect">
            <a:avLst/>
          </a:prstGeom>
        </p:spPr>
        <p:txBody>
          <a:bodyPr lIns="91425" tIns="91425" rIns="91425" bIns="91425" anchor="b" anchorCtr="0">
            <a:noAutofit/>
          </a:bodyPr>
          <a:lstStyle/>
          <a:p>
            <a:pPr lvl="0" indent="0" rtl="0">
              <a:buNone/>
            </a:pPr>
            <a:r>
              <a:rPr lang="en" sz="3000" dirty="0"/>
              <a:t>
</a:t>
            </a:r>
            <a:r>
              <a:rPr lang="en" dirty="0"/>
              <a:t>Supervisory Appraiser </a:t>
            </a:r>
          </a:p>
          <a:p>
            <a:pPr lvl="0" indent="0" rtl="0">
              <a:buNone/>
            </a:pPr>
            <a:r>
              <a:rPr lang="en" dirty="0"/>
              <a:t>Expectations and Responsibilities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4505</Words>
  <Application>Microsoft Office PowerPoint</Application>
  <PresentationFormat>On-screen Show (4:3)</PresentationFormat>
  <Paragraphs>686</Paragraphs>
  <Slides>117</Slides>
  <Notes>112</Notes>
  <HiddenSlides>0</HiddenSlides>
  <MMClips>0</MMClips>
  <ScaleCrop>false</ScaleCrop>
  <HeadingPairs>
    <vt:vector size="4" baseType="variant">
      <vt:variant>
        <vt:lpstr>Theme</vt:lpstr>
      </vt:variant>
      <vt:variant>
        <vt:i4>1</vt:i4>
      </vt:variant>
      <vt:variant>
        <vt:lpstr>Slide Titles</vt:lpstr>
      </vt:variant>
      <vt:variant>
        <vt:i4>117</vt:i4>
      </vt:variant>
    </vt:vector>
  </HeadingPairs>
  <TitlesOfParts>
    <vt:vector size="118" baseType="lpstr">
      <vt:lpstr/>
      <vt:lpstr>Appraisal Law Update  with Supervisory/Provisional Appraiser Education</vt:lpstr>
      <vt:lpstr>General State Contact Information</vt:lpstr>
      <vt:lpstr>Statutes and Regulations</vt:lpstr>
      <vt:lpstr>CT Real Estate  Appraisal Commission</vt:lpstr>
      <vt:lpstr>CT Real Estate  Appraisal Commission</vt:lpstr>
      <vt:lpstr>CT Real Estate  Appraisal Commission</vt:lpstr>
      <vt:lpstr>Regulatory "Players"</vt:lpstr>
      <vt:lpstr>Regulatory "Players"</vt:lpstr>
      <vt:lpstr>FIRREA (Federal Institutions Reform, Recovery &amp; Enforcement Act of 1989)</vt:lpstr>
      <vt:lpstr>FIRREA</vt:lpstr>
      <vt:lpstr>Appraisal Subcommittee (ASC)</vt:lpstr>
      <vt:lpstr>Appraisal Subcommittee (ASC)</vt:lpstr>
      <vt:lpstr>Appraisal Subcommittee (ASC)</vt:lpstr>
      <vt:lpstr>The Appraisal Foundation</vt:lpstr>
      <vt:lpstr>The Appraisal Foundation</vt:lpstr>
      <vt:lpstr>The Appraisal Foundation</vt:lpstr>
      <vt:lpstr>The Appraisal Foundation</vt:lpstr>
      <vt:lpstr>Consumer Financial  Protection Bureau (CFPB)</vt:lpstr>
      <vt:lpstr>Consumer Financial  Protection Bureau (CFPB)</vt:lpstr>
      <vt:lpstr>Consumer Financial  Protection Bureau (CFPB)</vt:lpstr>
      <vt:lpstr>Office of the Comptroller of the Currency (OCC)</vt:lpstr>
      <vt:lpstr>Office of the Comptroller of the Currency (OCC)</vt:lpstr>
      <vt:lpstr>Professional Appraisal Organizations</vt:lpstr>
      <vt:lpstr>CT Appraiser Licensing Statute</vt:lpstr>
      <vt:lpstr>CT Appraiser Licensing Statute</vt:lpstr>
      <vt:lpstr>Real Estate Brokers/Salespeople</vt:lpstr>
      <vt:lpstr>AQB Required Changes Effective 1/1/2015</vt:lpstr>
      <vt:lpstr>AQB Required Changes Effective 1/1/2015</vt:lpstr>
      <vt:lpstr>AQB Required Changes Effective 1/1/2015</vt:lpstr>
      <vt:lpstr>CT Appraiser Licensing Regulations</vt:lpstr>
      <vt:lpstr>CT Appraiser Categories</vt:lpstr>
      <vt:lpstr>CT Appraiser Categories</vt:lpstr>
      <vt:lpstr>CT Appraiser Categories</vt:lpstr>
      <vt:lpstr>CT Appraiser Categories</vt:lpstr>
      <vt:lpstr>CT Appraiser Categories</vt:lpstr>
      <vt:lpstr>CT Appraiser Categories</vt:lpstr>
      <vt:lpstr>CT Appraiser Categories</vt:lpstr>
      <vt:lpstr>PowerPoint Presentation</vt:lpstr>
      <vt:lpstr>Declining Numbers in Recent Years </vt:lpstr>
      <vt:lpstr>Licensing Regulations</vt:lpstr>
      <vt:lpstr>Verifying a License</vt:lpstr>
      <vt:lpstr>PowerPoint Presentation</vt:lpstr>
      <vt:lpstr>Searching for Specific Courses</vt:lpstr>
      <vt:lpstr>PowerPoint Presentation</vt:lpstr>
      <vt:lpstr>Appraisal Management Company (AMC)</vt:lpstr>
      <vt:lpstr>Appraisal Management Company (AMC)</vt:lpstr>
      <vt:lpstr>Appraisal Management Company (AMC)</vt:lpstr>
      <vt:lpstr>Appraisal Management Company (AMC)</vt:lpstr>
      <vt:lpstr>Verifying an AMC License</vt:lpstr>
      <vt:lpstr>PowerPoint Presentation</vt:lpstr>
      <vt:lpstr>Continuing Education Requirements for: State Certified and Provisional Licensed Appraisers</vt:lpstr>
      <vt:lpstr>Continuing Education</vt:lpstr>
      <vt:lpstr>
Continuing Education: Exemption</vt:lpstr>
      <vt:lpstr>Continuing Education: Reciprocal License Holders</vt:lpstr>
      <vt:lpstr>Continuing Education</vt:lpstr>
      <vt:lpstr>Continuing Education</vt:lpstr>
      <vt:lpstr>Uniform Standards of Professional Appraisal Practice    USPAP</vt:lpstr>
      <vt:lpstr>USPAP</vt:lpstr>
      <vt:lpstr>USPAP</vt:lpstr>
      <vt:lpstr>USPAP</vt:lpstr>
      <vt:lpstr>USPAP: Highlights Ethics Rule</vt:lpstr>
      <vt:lpstr>USPAP: Highlights Ethics Rule</vt:lpstr>
      <vt:lpstr>USPAP: Highlights Ethics Rule</vt:lpstr>
      <vt:lpstr>USPAP: Highlights Ethics Rule</vt:lpstr>
      <vt:lpstr>USPAP: Highlights Competency Rule</vt:lpstr>
      <vt:lpstr>USPAP: Highlights Competency Rule</vt:lpstr>
      <vt:lpstr>USPAP: Highlights Competency Rule</vt:lpstr>
      <vt:lpstr>USPAP: Highlights Competency Rule</vt:lpstr>
      <vt:lpstr>USPAP: Highlights Scope of Work Rule</vt:lpstr>
      <vt:lpstr>USPAP: Highlights Scope of Work Rule</vt:lpstr>
      <vt:lpstr>USPAP: Highlights Scope of Work Rule</vt:lpstr>
      <vt:lpstr>USPAP: Highlights Scope of Work Rule</vt:lpstr>
      <vt:lpstr>USPAP: Highlights Record Keeping Rule</vt:lpstr>
      <vt:lpstr>USPAP: Highlights Standard 1 (Development)</vt:lpstr>
      <vt:lpstr>USPAP: Highlights Standard 1 (Development)</vt:lpstr>
      <vt:lpstr>USPAP: Highlights Standard 2 (Reporting)</vt:lpstr>
      <vt:lpstr>USPAP: Highlights Standard 2 (Reporting)</vt:lpstr>
      <vt:lpstr>USPAP: Highlights Standard 3 (Review Appraisal)</vt:lpstr>
      <vt:lpstr>USPAP: Highlights Standard 3 (Review Appraisal)</vt:lpstr>
      <vt:lpstr>USPAP</vt:lpstr>
      <vt:lpstr>ASB Work in Progress</vt:lpstr>
      <vt:lpstr>APPRAISAL COMMISSION ENFORCEMENT</vt:lpstr>
      <vt:lpstr>APPRAISAL COMMISSION ENFORCEMENT</vt:lpstr>
      <vt:lpstr>LIFE CYCLE OF A COMPLAINT</vt:lpstr>
      <vt:lpstr>LIFE CYCLE OF A COMPLAINT</vt:lpstr>
      <vt:lpstr>LIFE CYCLE OF A COMPLAINT</vt:lpstr>
      <vt:lpstr>LIFE CYCLE OF A COMPLAINT</vt:lpstr>
      <vt:lpstr>LIFE CYCLE OF A COMPLAINT</vt:lpstr>
      <vt:lpstr>What is a WORKFILE?</vt:lpstr>
      <vt:lpstr>Fair Lending</vt:lpstr>
      <vt:lpstr>Fair Lending: Key Components of the Appraisal Process</vt:lpstr>
      <vt:lpstr>Neighborhood Analysis</vt:lpstr>
      <vt:lpstr>Avoid Subjective Terms</vt:lpstr>
      <vt:lpstr>Market Research</vt:lpstr>
      <vt:lpstr>Fair Lending Regulation Included In:</vt:lpstr>
      <vt:lpstr>
Supervisory Appraiser  Expectations and Responsibilities </vt:lpstr>
      <vt:lpstr>
Supervisory Appraiser  Expectations and Responsibilities </vt:lpstr>
      <vt:lpstr>
Supervisory Appraiser  Expectations and Responsibilities </vt:lpstr>
      <vt:lpstr>
Supervisory Appraiser  Expectations and Responsibilities </vt:lpstr>
      <vt:lpstr>Changes in Supervisory  Appraiser Requirements</vt:lpstr>
      <vt:lpstr>Changes in Supervisory  Appraiser Requirements</vt:lpstr>
      <vt:lpstr>The Importance of Selecting Your Supervisory Appraiser:</vt:lpstr>
      <vt:lpstr>
The Importance of Selecting Your Supervisory Appraiser:</vt:lpstr>
      <vt:lpstr>Before Selecting a Supervisory Appraiser:</vt:lpstr>
      <vt:lpstr>Provisional Appraiser Expectations and Responsibilities </vt:lpstr>
      <vt:lpstr>Provisional Appraiser Expectations and Responsibilities </vt:lpstr>
      <vt:lpstr>Provisional Appraiser Expectations and Responsibilities </vt:lpstr>
      <vt:lpstr>Example of a Provisional  Experience Log</vt:lpstr>
      <vt:lpstr>Example of a Completed Log</vt:lpstr>
      <vt:lpstr>Provisional Appraiser Expectations and Responsibilities </vt:lpstr>
      <vt:lpstr>Changes in Provisional Appraiser Requirements</vt:lpstr>
      <vt:lpstr>Shared Requirements for Supervisory and Provisional Appraisers</vt:lpstr>
      <vt:lpstr>Shared Requirements for Supervisory and Provisional Appraisers</vt:lpstr>
      <vt:lpstr>Shared Requirements for Supervisory and Provisional Appraisers</vt:lpstr>
      <vt:lpstr>
State of CT Expectations and Responsibilities </vt:lpstr>
      <vt:lpstr>Glossary of External Links:</vt:lpstr>
      <vt:lpstr>Glossary of External Links: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Appraisal Law Update  with Supervisory/Provisional Appraiser Education</dc:title>
  <dc:creator>Kieft-Robitaille, Linda</dc:creator>
  <cp:lastModifiedBy>Kieft-Robitaille, Linda</cp:lastModifiedBy>
  <cp:revision>15</cp:revision>
  <dcterms:modified xsi:type="dcterms:W3CDTF">2013-09-11T18:01:56Z</dcterms:modified>
</cp:coreProperties>
</file>