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8" r:id="rId2"/>
    <p:sldId id="258" r:id="rId3"/>
    <p:sldId id="261" r:id="rId4"/>
    <p:sldId id="303" r:id="rId5"/>
    <p:sldId id="259" r:id="rId6"/>
    <p:sldId id="257" r:id="rId7"/>
    <p:sldId id="312" r:id="rId8"/>
    <p:sldId id="308" r:id="rId9"/>
    <p:sldId id="297" r:id="rId10"/>
    <p:sldId id="302" r:id="rId11"/>
    <p:sldId id="307" r:id="rId12"/>
    <p:sldId id="305" r:id="rId13"/>
    <p:sldId id="306" r:id="rId14"/>
    <p:sldId id="284" r:id="rId15"/>
    <p:sldId id="298" r:id="rId16"/>
    <p:sldId id="311" r:id="rId17"/>
    <p:sldId id="309" r:id="rId18"/>
    <p:sldId id="310" r:id="rId19"/>
    <p:sldId id="299" r:id="rId20"/>
    <p:sldId id="300" r:id="rId21"/>
    <p:sldId id="317" r:id="rId22"/>
    <p:sldId id="301" r:id="rId23"/>
    <p:sldId id="316" r:id="rId24"/>
    <p:sldId id="288" r:id="rId25"/>
    <p:sldId id="314" r:id="rId26"/>
    <p:sldId id="315" r:id="rId27"/>
    <p:sldId id="289" r:id="rId28"/>
    <p:sldId id="290" r:id="rId29"/>
    <p:sldId id="291" r:id="rId30"/>
    <p:sldId id="292" r:id="rId31"/>
    <p:sldId id="293" r:id="rId32"/>
    <p:sldId id="313" r:id="rId33"/>
    <p:sldId id="296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47B9A-5482-437C-BCDB-80A4CF9BE69E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5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9AD4D-3F1A-43D2-B298-3E4C2D44CC99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7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58BF3-30DB-4FBA-857D-0B74E8AA1BE4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74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25B1A-793D-48B5-ACC8-DAA7C253FA9C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4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F5DD-FDD6-41A2-B187-FDD500D667C3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29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A70A5-17EB-474D-B58C-2B7A7998D442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76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EA87D-31BC-471B-BE1C-59218D5C5C1C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33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E11A7-7770-4361-BE1E-9CD2798316E0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74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57338-707E-400D-97FC-F8F9A6A300AD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60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368D4-660F-4646-B467-6D1FE9150AF0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94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BE166-7A80-4AA1-ABF7-995779F78C89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8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6D3211-A423-46B8-B709-27A16AD8BB18}" type="slidenum">
              <a:rPr lang="es-E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3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Dodd-Frank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6638"/>
          </a:xfrm>
        </p:spPr>
        <p:txBody>
          <a:bodyPr/>
          <a:lstStyle/>
          <a:p>
            <a:r>
              <a:rPr lang="en-US" dirty="0" smtClean="0"/>
              <a:t>TRID and Closings</a:t>
            </a:r>
          </a:p>
          <a:p>
            <a:endParaRPr lang="en-US" dirty="0"/>
          </a:p>
          <a:p>
            <a:r>
              <a:rPr lang="en-US" dirty="0" smtClean="0"/>
              <a:t>Eugene Marconi</a:t>
            </a:r>
          </a:p>
          <a:p>
            <a:r>
              <a:rPr lang="en-US" dirty="0" smtClean="0"/>
              <a:t>Legal Counsel</a:t>
            </a:r>
          </a:p>
          <a:p>
            <a:r>
              <a:rPr lang="en-US" dirty="0" smtClean="0"/>
              <a:t>Berkshire Hathaway HomeServices New England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61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76475"/>
            <a:ext cx="8686800" cy="4248150"/>
          </a:xfrm>
        </p:spPr>
        <p:txBody>
          <a:bodyPr/>
          <a:lstStyle/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99"/>
                </a:solidFill>
              </a:rPr>
              <a:t>The new Truth-in-Lending/RESPA rule exempts “All Cash” transactions</a:t>
            </a:r>
          </a:p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rgbClr val="000099"/>
              </a:solidFill>
            </a:endParaRPr>
          </a:p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99"/>
                </a:solidFill>
              </a:rPr>
              <a:t>For an “All Cash” transaction it is the responsibility of the closing attorney to ensure  all regulatory requirements have been satisfied.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b="1">
                <a:solidFill>
                  <a:schemeClr val="bg1"/>
                </a:solidFill>
              </a:rPr>
              <a:t>All Cash Transactions</a:t>
            </a:r>
            <a:endParaRPr lang="en-US" altLang="en-US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79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49" y="1844675"/>
            <a:ext cx="8249187" cy="4040970"/>
          </a:xfrm>
        </p:spPr>
        <p:txBody>
          <a:bodyPr/>
          <a:lstStyle/>
          <a:p>
            <a:pPr marL="457200" lvl="1" indent="0" eaLnBrk="1" hangingPunct="1">
              <a:spcBef>
                <a:spcPts val="1200"/>
              </a:spcBef>
              <a:buNone/>
              <a:defRPr/>
            </a:pPr>
            <a:r>
              <a:rPr lang="en-US" altLang="en-US" dirty="0" smtClean="0">
                <a:solidFill>
                  <a:srgbClr val="000099"/>
                </a:solidFill>
              </a:rPr>
              <a:t>For Applications on or after October 3, 2015:</a:t>
            </a:r>
          </a:p>
          <a:p>
            <a:pPr marL="457200" lvl="1" indent="0" eaLnBrk="1" hangingPunct="1">
              <a:spcBef>
                <a:spcPts val="1200"/>
              </a:spcBef>
              <a:buNone/>
              <a:defRPr/>
            </a:pPr>
            <a:endParaRPr lang="en-US" altLang="en-US" dirty="0">
              <a:solidFill>
                <a:srgbClr val="000099"/>
              </a:solidFill>
            </a:endParaRPr>
          </a:p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99"/>
                </a:solidFill>
              </a:rPr>
              <a:t>Good Faith Estimate (GFE) is eliminated</a:t>
            </a:r>
          </a:p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99"/>
                </a:solidFill>
              </a:rPr>
              <a:t>Initial Federal Truth-in-Lending Disclosure (TIL) is eliminated</a:t>
            </a:r>
          </a:p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99"/>
                </a:solidFill>
              </a:rPr>
              <a:t>Replaced with </a:t>
            </a:r>
            <a:r>
              <a:rPr lang="en-US" altLang="en-US" u="sng" dirty="0" smtClean="0">
                <a:solidFill>
                  <a:srgbClr val="000099"/>
                </a:solidFill>
              </a:rPr>
              <a:t>Loan Estimate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b="1">
                <a:solidFill>
                  <a:schemeClr val="bg1"/>
                </a:solidFill>
              </a:rPr>
              <a:t>CFPB Mandated Changes 2015</a:t>
            </a:r>
          </a:p>
        </p:txBody>
      </p:sp>
    </p:spTree>
    <p:extLst>
      <p:ext uri="{BB962C8B-B14F-4D97-AF65-F5344CB8AC3E}">
        <p14:creationId xmlns:p14="http://schemas.microsoft.com/office/powerpoint/2010/main" val="172823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16113"/>
            <a:ext cx="8686800" cy="4608512"/>
          </a:xfrm>
        </p:spPr>
        <p:txBody>
          <a:bodyPr/>
          <a:lstStyle/>
          <a:p>
            <a:pPr marL="457200" lvl="1" indent="0" eaLnBrk="1" hangingPunct="1">
              <a:spcBef>
                <a:spcPts val="1200"/>
              </a:spcBef>
              <a:buNone/>
            </a:pPr>
            <a:r>
              <a:rPr lang="en-US" altLang="en-US" dirty="0" smtClean="0">
                <a:solidFill>
                  <a:srgbClr val="000099"/>
                </a:solidFill>
              </a:rPr>
              <a:t>Lenders </a:t>
            </a:r>
            <a:r>
              <a:rPr lang="en-US" altLang="en-US" dirty="0">
                <a:solidFill>
                  <a:srgbClr val="000099"/>
                </a:solidFill>
              </a:rPr>
              <a:t>may not impose fees on a consumer before a consumer has received a </a:t>
            </a:r>
            <a:r>
              <a:rPr lang="en-US" altLang="en-US" u="sng" dirty="0">
                <a:solidFill>
                  <a:srgbClr val="000099"/>
                </a:solidFill>
              </a:rPr>
              <a:t>Loan Estimate</a:t>
            </a:r>
            <a:r>
              <a:rPr lang="en-US" altLang="en-US" dirty="0">
                <a:solidFill>
                  <a:srgbClr val="000099"/>
                </a:solidFill>
              </a:rPr>
              <a:t>.</a:t>
            </a:r>
          </a:p>
          <a:p>
            <a:pPr marL="457200" lvl="1" indent="0" eaLnBrk="1" hangingPunct="1">
              <a:spcBef>
                <a:spcPts val="1200"/>
              </a:spcBef>
              <a:buNone/>
            </a:pPr>
            <a:endParaRPr lang="en-US" altLang="en-US" dirty="0">
              <a:solidFill>
                <a:srgbClr val="000099"/>
              </a:solidFill>
            </a:endParaRPr>
          </a:p>
          <a:p>
            <a:pPr marL="457200" lvl="1" indent="0" eaLnBrk="1" hangingPunct="1">
              <a:spcBef>
                <a:spcPts val="1200"/>
              </a:spcBef>
              <a:buNone/>
            </a:pPr>
            <a:r>
              <a:rPr lang="en-US" altLang="en-US" b="1" dirty="0">
                <a:solidFill>
                  <a:srgbClr val="000099"/>
                </a:solidFill>
              </a:rPr>
              <a:t>EXCEPTION:</a:t>
            </a:r>
          </a:p>
          <a:p>
            <a:pPr marL="457200" lvl="1" indent="0" eaLnBrk="1" hangingPunct="1">
              <a:spcBef>
                <a:spcPts val="1200"/>
              </a:spcBef>
              <a:buNone/>
            </a:pPr>
            <a:r>
              <a:rPr lang="en-US" altLang="en-US" dirty="0">
                <a:solidFill>
                  <a:srgbClr val="000099"/>
                </a:solidFill>
              </a:rPr>
              <a:t>A fee may be collected for obtaining a credit report.</a:t>
            </a:r>
          </a:p>
          <a:p>
            <a:pPr marL="457200" lvl="1" indent="0" eaLnBrk="1" hangingPunct="1">
              <a:spcBef>
                <a:spcPts val="1200"/>
              </a:spcBef>
              <a:buNone/>
            </a:pPr>
            <a:r>
              <a:rPr lang="en-US" altLang="en-US" dirty="0">
                <a:solidFill>
                  <a:srgbClr val="000099"/>
                </a:solidFill>
              </a:rPr>
              <a:t>This fee must be </a:t>
            </a:r>
            <a:r>
              <a:rPr lang="en-US" altLang="en-US" u="sng" dirty="0">
                <a:solidFill>
                  <a:srgbClr val="000099"/>
                </a:solidFill>
              </a:rPr>
              <a:t>bona fide</a:t>
            </a:r>
            <a:r>
              <a:rPr lang="en-US" altLang="en-US" dirty="0">
                <a:solidFill>
                  <a:srgbClr val="000099"/>
                </a:solidFill>
              </a:rPr>
              <a:t> and </a:t>
            </a:r>
            <a:r>
              <a:rPr lang="en-US" altLang="en-US" u="sng" dirty="0">
                <a:solidFill>
                  <a:srgbClr val="000099"/>
                </a:solidFill>
              </a:rPr>
              <a:t>reasonable</a:t>
            </a:r>
            <a:r>
              <a:rPr lang="en-US" altLang="en-US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b="1">
                <a:solidFill>
                  <a:schemeClr val="bg1"/>
                </a:solidFill>
              </a:rPr>
              <a:t>Restrictions</a:t>
            </a:r>
            <a:endParaRPr lang="en-US" altLang="en-US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23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0462" y="1700214"/>
            <a:ext cx="9569003" cy="4752975"/>
          </a:xfrm>
        </p:spPr>
        <p:txBody>
          <a:bodyPr/>
          <a:lstStyle/>
          <a:p>
            <a:pPr marL="457200" lvl="1" indent="0" eaLnBrk="1" hangingPunct="1">
              <a:spcBef>
                <a:spcPts val="1200"/>
              </a:spcBef>
              <a:buNone/>
              <a:defRPr/>
            </a:pPr>
            <a:r>
              <a:rPr lang="en-US" altLang="en-US" sz="3200" dirty="0" smtClean="0">
                <a:solidFill>
                  <a:srgbClr val="000099"/>
                </a:solidFill>
              </a:rPr>
              <a:t>For Applications on or after October 3, </a:t>
            </a:r>
            <a:r>
              <a:rPr lang="en-US" altLang="en-US" sz="3200" dirty="0">
                <a:solidFill>
                  <a:srgbClr val="000099"/>
                </a:solidFill>
              </a:rPr>
              <a:t>2015:</a:t>
            </a:r>
          </a:p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en-US" altLang="en-US" sz="3200" dirty="0" smtClean="0">
              <a:solidFill>
                <a:srgbClr val="000099"/>
              </a:solidFill>
            </a:endParaRPr>
          </a:p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3200" dirty="0" smtClean="0">
                <a:solidFill>
                  <a:srgbClr val="000099"/>
                </a:solidFill>
              </a:rPr>
              <a:t>HUD settlement statement prepared for closing is eliminated</a:t>
            </a:r>
          </a:p>
          <a:p>
            <a:pPr marL="457200" lvl="1" indent="0" eaLnBrk="1" hangingPunct="1">
              <a:spcBef>
                <a:spcPts val="1200"/>
              </a:spcBef>
              <a:buNone/>
              <a:defRPr/>
            </a:pPr>
            <a:endParaRPr lang="en-US" altLang="en-US" sz="3200" dirty="0" smtClean="0">
              <a:solidFill>
                <a:srgbClr val="000099"/>
              </a:solidFill>
            </a:endParaRPr>
          </a:p>
          <a:p>
            <a:pPr lvl="1" eaLnBrk="1" hangingPunct="1">
              <a:spcBef>
                <a:spcPts val="24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3200" dirty="0" smtClean="0">
                <a:solidFill>
                  <a:srgbClr val="000099"/>
                </a:solidFill>
              </a:rPr>
              <a:t>Final Truth-In-Lending statement is eliminated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b="1">
                <a:solidFill>
                  <a:schemeClr val="bg1"/>
                </a:solidFill>
              </a:rPr>
              <a:t>CFPB Mandated Changes 2015</a:t>
            </a:r>
            <a:endParaRPr lang="en-US" altLang="en-US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583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6" y="448011"/>
            <a:ext cx="9825103" cy="2939133"/>
          </a:xfrm>
        </p:spPr>
        <p:txBody>
          <a:bodyPr/>
          <a:lstStyle/>
          <a:p>
            <a:r>
              <a:rPr lang="en-US" sz="4400" b="1" u="sng" dirty="0" smtClean="0">
                <a:solidFill>
                  <a:schemeClr val="bg1"/>
                </a:solidFill>
              </a:rPr>
              <a:t>LOAN ESTIMATE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026" y="2228045"/>
            <a:ext cx="11079163" cy="422427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rgbClr val="000099"/>
                </a:solidFill>
              </a:rPr>
              <a:t>Lender </a:t>
            </a:r>
            <a:r>
              <a:rPr lang="en-US" sz="3800" dirty="0" smtClean="0">
                <a:solidFill>
                  <a:srgbClr val="000099"/>
                </a:solidFill>
              </a:rPr>
              <a:t>primarily </a:t>
            </a:r>
            <a:r>
              <a:rPr lang="en-US" sz="3800" dirty="0">
                <a:solidFill>
                  <a:srgbClr val="000099"/>
                </a:solidFill>
              </a:rPr>
              <a:t>responsible  for preparing the </a:t>
            </a:r>
            <a:r>
              <a:rPr lang="en-US" sz="3800" dirty="0" smtClean="0">
                <a:solidFill>
                  <a:srgbClr val="000099"/>
                </a:solidFill>
              </a:rPr>
              <a:t>Loan Disclosure.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800" dirty="0" smtClean="0">
                <a:solidFill>
                  <a:srgbClr val="000099"/>
                </a:solidFill>
              </a:rPr>
              <a:t>Settlement </a:t>
            </a:r>
            <a:r>
              <a:rPr lang="en-US" sz="3800" dirty="0">
                <a:solidFill>
                  <a:srgbClr val="000099"/>
                </a:solidFill>
              </a:rPr>
              <a:t>Agent may prepare and deliver the form at closing</a:t>
            </a:r>
            <a:r>
              <a:rPr lang="en-US" sz="3800" dirty="0" smtClean="0">
                <a:solidFill>
                  <a:srgbClr val="000099"/>
                </a:solidFill>
              </a:rPr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800" dirty="0" smtClean="0">
                <a:solidFill>
                  <a:srgbClr val="000099"/>
                </a:solidFill>
              </a:rPr>
              <a:t>Fat chance of that happening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9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99"/>
                </a:solidFill>
              </a:rPr>
              <a:t>Creditors not allowed to revise and re-disclose </a:t>
            </a:r>
            <a:r>
              <a:rPr lang="en-US" sz="3600" dirty="0">
                <a:solidFill>
                  <a:srgbClr val="000099"/>
                </a:solidFill>
              </a:rPr>
              <a:t>if </a:t>
            </a:r>
            <a:r>
              <a:rPr lang="en-US" sz="3600" dirty="0" smtClean="0">
                <a:solidFill>
                  <a:srgbClr val="000099"/>
                </a:solidFill>
              </a:rPr>
              <a:t>loan charges </a:t>
            </a:r>
            <a:r>
              <a:rPr lang="en-US" sz="3600" dirty="0">
                <a:solidFill>
                  <a:srgbClr val="000099"/>
                </a:solidFill>
              </a:rPr>
              <a:t>go up or down prior to the closing.  </a:t>
            </a:r>
            <a:endParaRPr lang="en-US" sz="3600" dirty="0" smtClean="0">
              <a:solidFill>
                <a:srgbClr val="00009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009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99"/>
                </a:solidFill>
              </a:rPr>
              <a:t>Errors </a:t>
            </a:r>
            <a:r>
              <a:rPr lang="en-US" sz="3600" dirty="0">
                <a:solidFill>
                  <a:srgbClr val="000099"/>
                </a:solidFill>
              </a:rPr>
              <a:t>are not legitimate reasons for revising the Loan Estimate.</a:t>
            </a:r>
          </a:p>
        </p:txBody>
      </p:sp>
    </p:spTree>
    <p:extLst>
      <p:ext uri="{BB962C8B-B14F-4D97-AF65-F5344CB8AC3E}">
        <p14:creationId xmlns:p14="http://schemas.microsoft.com/office/powerpoint/2010/main" val="399949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155" y="99880"/>
            <a:ext cx="10515600" cy="1188007"/>
          </a:xfrm>
        </p:spPr>
        <p:txBody>
          <a:bodyPr/>
          <a:lstStyle/>
          <a:p>
            <a:r>
              <a:rPr lang="en-US" sz="4400" dirty="0" smtClean="0">
                <a:solidFill>
                  <a:schemeClr val="bg1"/>
                </a:solidFill>
              </a:rPr>
              <a:t>LOAN ESTIMATE (</a:t>
            </a:r>
            <a:r>
              <a:rPr lang="en-US" sz="4400" dirty="0" err="1" smtClean="0">
                <a:solidFill>
                  <a:schemeClr val="bg1"/>
                </a:solidFill>
              </a:rPr>
              <a:t>cont</a:t>
            </a:r>
            <a:r>
              <a:rPr lang="en-US" sz="4400" dirty="0" smtClean="0">
                <a:solidFill>
                  <a:schemeClr val="bg1"/>
                </a:solidFill>
              </a:rPr>
              <a:t>)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972" y="1493950"/>
            <a:ext cx="10515600" cy="508715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en-US" sz="4400" dirty="0" smtClean="0">
              <a:solidFill>
                <a:srgbClr val="00009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 smtClean="0">
                <a:solidFill>
                  <a:srgbClr val="000099"/>
                </a:solidFill>
              </a:rPr>
              <a:t>Estimates </a:t>
            </a:r>
            <a:r>
              <a:rPr lang="en-US" sz="4400" dirty="0">
                <a:solidFill>
                  <a:srgbClr val="000099"/>
                </a:solidFill>
              </a:rPr>
              <a:t>the actual closing costs</a:t>
            </a:r>
            <a:r>
              <a:rPr lang="en-US" sz="4400" dirty="0" smtClean="0">
                <a:solidFill>
                  <a:srgbClr val="000099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4400" dirty="0" smtClean="0">
              <a:solidFill>
                <a:srgbClr val="00009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4400" dirty="0">
              <a:solidFill>
                <a:srgbClr val="00009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 smtClean="0">
                <a:solidFill>
                  <a:srgbClr val="000099"/>
                </a:solidFill>
              </a:rPr>
              <a:t>Three categories of expenses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6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155" y="99880"/>
            <a:ext cx="10515600" cy="118800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LOAN ESTIMATE (</a:t>
            </a:r>
            <a:r>
              <a:rPr lang="en-US" dirty="0" err="1" smtClean="0">
                <a:solidFill>
                  <a:schemeClr val="bg1"/>
                </a:solidFill>
              </a:rPr>
              <a:t>cont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972" y="1493950"/>
            <a:ext cx="10515600" cy="5087154"/>
          </a:xfrm>
        </p:spPr>
        <p:txBody>
          <a:bodyPr/>
          <a:lstStyle/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rgbClr val="000099"/>
                </a:solidFill>
              </a:rPr>
              <a:t>Category A-  Lender (Origination) charges 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0099"/>
                </a:solidFill>
                <a:sym typeface="Wingdings" panose="05000000000000000000" pitchFamily="2" charset="2"/>
              </a:rPr>
              <a:t>Application fee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0099"/>
                </a:solidFill>
                <a:sym typeface="Wingdings" panose="05000000000000000000" pitchFamily="2" charset="2"/>
              </a:rPr>
              <a:t>Underwriting fee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0099"/>
                </a:solidFill>
                <a:sym typeface="Wingdings" panose="05000000000000000000" pitchFamily="2" charset="2"/>
              </a:rPr>
              <a:t>Points</a:t>
            </a:r>
            <a:endParaRPr lang="en-US" sz="3200" dirty="0">
              <a:solidFill>
                <a:srgbClr val="000099"/>
              </a:solidFill>
              <a:sym typeface="Wingdings" panose="05000000000000000000" pitchFamily="2" charset="2"/>
            </a:endParaRPr>
          </a:p>
          <a:p>
            <a:pPr lvl="1"/>
            <a:endParaRPr lang="en-US" sz="3200" dirty="0" smtClean="0">
              <a:solidFill>
                <a:srgbClr val="000099"/>
              </a:solidFill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0099"/>
                </a:solidFill>
                <a:sym typeface="Wingdings" panose="05000000000000000000" pitchFamily="2" charset="2"/>
              </a:rPr>
              <a:t>Cannot change on the Closing Disclosure</a:t>
            </a:r>
          </a:p>
        </p:txBody>
      </p:sp>
    </p:spTree>
    <p:extLst>
      <p:ext uri="{BB962C8B-B14F-4D97-AF65-F5344CB8AC3E}">
        <p14:creationId xmlns:p14="http://schemas.microsoft.com/office/powerpoint/2010/main" val="1189371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155" y="99880"/>
            <a:ext cx="10515600" cy="1188007"/>
          </a:xfrm>
        </p:spPr>
        <p:txBody>
          <a:bodyPr/>
          <a:lstStyle/>
          <a:p>
            <a:r>
              <a:rPr lang="en-US" sz="4400" dirty="0" smtClean="0">
                <a:solidFill>
                  <a:schemeClr val="bg1"/>
                </a:solidFill>
              </a:rPr>
              <a:t>LOAN ESTIMATE (</a:t>
            </a:r>
            <a:r>
              <a:rPr lang="en-US" sz="4400" dirty="0" err="1" smtClean="0">
                <a:solidFill>
                  <a:schemeClr val="bg1"/>
                </a:solidFill>
              </a:rPr>
              <a:t>cont</a:t>
            </a:r>
            <a:r>
              <a:rPr lang="en-US" sz="4400" dirty="0" smtClean="0">
                <a:solidFill>
                  <a:schemeClr val="bg1"/>
                </a:solidFill>
              </a:rPr>
              <a:t>)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972" y="1493950"/>
            <a:ext cx="10515600" cy="5087154"/>
          </a:xfrm>
        </p:spPr>
        <p:txBody>
          <a:bodyPr/>
          <a:lstStyle/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0099"/>
                </a:solidFill>
              </a:rPr>
              <a:t>Category B- Services Borrower did not shop for </a:t>
            </a:r>
            <a:r>
              <a:rPr lang="en-US" sz="2800" dirty="0" smtClean="0">
                <a:solidFill>
                  <a:srgbClr val="000099"/>
                </a:solidFill>
              </a:rPr>
              <a:t>Appraisal	</a:t>
            </a:r>
            <a:endParaRPr lang="en-US" sz="2800" dirty="0">
              <a:solidFill>
                <a:srgbClr val="000099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99"/>
                </a:solidFill>
              </a:rPr>
              <a:t>Flood zone determination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99"/>
                </a:solidFill>
              </a:rPr>
              <a:t>Credit report fee		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99"/>
                </a:solidFill>
              </a:rPr>
              <a:t>Tax escrow fees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99"/>
                </a:solidFill>
              </a:rPr>
              <a:t>Lender’s attorney fee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rgbClr val="000099"/>
              </a:solidFill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0099"/>
                </a:solidFill>
                <a:sym typeface="Wingdings" panose="05000000000000000000" pitchFamily="2" charset="2"/>
              </a:rPr>
              <a:t>10</a:t>
            </a:r>
            <a:r>
              <a:rPr lang="en-US" sz="3200" dirty="0">
                <a:solidFill>
                  <a:srgbClr val="000099"/>
                </a:solidFill>
                <a:sym typeface="Wingdings" panose="05000000000000000000" pitchFamily="2" charset="2"/>
              </a:rPr>
              <a:t>% Tolerance</a:t>
            </a:r>
            <a:endParaRPr lang="en-US" sz="3200" dirty="0">
              <a:solidFill>
                <a:srgbClr val="00009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86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155" y="99880"/>
            <a:ext cx="10515600" cy="1188007"/>
          </a:xfrm>
        </p:spPr>
        <p:txBody>
          <a:bodyPr/>
          <a:lstStyle/>
          <a:p>
            <a:r>
              <a:rPr lang="en-US" sz="4400" dirty="0" smtClean="0">
                <a:solidFill>
                  <a:schemeClr val="bg1"/>
                </a:solidFill>
              </a:rPr>
              <a:t>LOAN ESTIMATE (</a:t>
            </a:r>
            <a:r>
              <a:rPr lang="en-US" sz="4400" dirty="0" err="1" smtClean="0">
                <a:solidFill>
                  <a:schemeClr val="bg1"/>
                </a:solidFill>
              </a:rPr>
              <a:t>cont</a:t>
            </a:r>
            <a:r>
              <a:rPr lang="en-US" sz="4400" dirty="0" smtClean="0">
                <a:solidFill>
                  <a:schemeClr val="bg1"/>
                </a:solidFill>
              </a:rPr>
              <a:t>)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972" y="1493950"/>
            <a:ext cx="10515600" cy="5087154"/>
          </a:xfrm>
        </p:spPr>
        <p:txBody>
          <a:bodyPr/>
          <a:lstStyle/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0099"/>
                </a:solidFill>
              </a:rPr>
              <a:t>Category C- Services Borrower did shop for 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99"/>
                </a:solidFill>
              </a:rPr>
              <a:t>Title insurance			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99"/>
                </a:solidFill>
              </a:rPr>
              <a:t>Title search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99"/>
                </a:solidFill>
              </a:rPr>
              <a:t>Borrower’s attorney		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99"/>
                </a:solidFill>
              </a:rPr>
              <a:t>Hazard insurance premium</a:t>
            </a:r>
          </a:p>
          <a:p>
            <a:pPr lvl="2"/>
            <a:endParaRPr lang="en-US" sz="2800" dirty="0" smtClean="0">
              <a:solidFill>
                <a:srgbClr val="000099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000099"/>
                </a:solidFill>
                <a:sym typeface="Wingdings" panose="05000000000000000000" pitchFamily="2" charset="2"/>
              </a:rPr>
              <a:t>May </a:t>
            </a:r>
            <a:r>
              <a:rPr lang="en-US" sz="3200" dirty="0" smtClean="0">
                <a:solidFill>
                  <a:srgbClr val="000099"/>
                </a:solidFill>
                <a:sym typeface="Wingdings" panose="05000000000000000000" pitchFamily="2" charset="2"/>
              </a:rPr>
              <a:t>be different on the Loan Closing Disclosure</a:t>
            </a:r>
            <a:endParaRPr lang="en-US" sz="3200" dirty="0">
              <a:solidFill>
                <a:srgbClr val="000099"/>
              </a:solidFill>
            </a:endParaRPr>
          </a:p>
          <a:p>
            <a:pPr lvl="1"/>
            <a:endParaRPr lang="en-US" sz="2200" dirty="0">
              <a:solidFill>
                <a:srgbClr val="00009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48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18820"/>
            <a:ext cx="10515600" cy="1149372"/>
          </a:xfrm>
        </p:spPr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</a:rPr>
              <a:t>LOAN CLOSING DISCLOSURE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68192"/>
            <a:ext cx="10515600" cy="472654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000099"/>
                </a:solidFill>
              </a:rPr>
              <a:t>Cost descriptions must be similar to those given on the Loan </a:t>
            </a:r>
            <a:r>
              <a:rPr lang="en-US" sz="3200" dirty="0" smtClean="0">
                <a:solidFill>
                  <a:srgbClr val="000099"/>
                </a:solidFill>
              </a:rPr>
              <a:t>Estimate.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0099"/>
                </a:solidFill>
              </a:rPr>
              <a:t>Summaries </a:t>
            </a:r>
            <a:r>
              <a:rPr lang="en-US" sz="3200" dirty="0">
                <a:solidFill>
                  <a:srgbClr val="000099"/>
                </a:solidFill>
              </a:rPr>
              <a:t>of Transactions contains adjustments between Buyer and </a:t>
            </a:r>
            <a:r>
              <a:rPr lang="en-US" sz="3200" dirty="0" smtClean="0">
                <a:solidFill>
                  <a:srgbClr val="000099"/>
                </a:solidFill>
              </a:rPr>
              <a:t>Seller.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0099"/>
                </a:solidFill>
              </a:rPr>
              <a:t>Comparison </a:t>
            </a:r>
            <a:r>
              <a:rPr lang="en-US" sz="3200" dirty="0">
                <a:solidFill>
                  <a:srgbClr val="000099"/>
                </a:solidFill>
              </a:rPr>
              <a:t>Table shows the amounts on the Loan Estimate and the Final </a:t>
            </a:r>
            <a:r>
              <a:rPr lang="en-US" sz="3200" dirty="0" smtClean="0">
                <a:solidFill>
                  <a:srgbClr val="000099"/>
                </a:solidFill>
              </a:rPr>
              <a:t>Figures.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0099"/>
                </a:solidFill>
              </a:rPr>
              <a:t>Loan Closing Disclosure w/ Cash </a:t>
            </a:r>
            <a:r>
              <a:rPr lang="en-US" sz="3200" dirty="0">
                <a:solidFill>
                  <a:srgbClr val="000099"/>
                </a:solidFill>
              </a:rPr>
              <a:t>to close information </a:t>
            </a:r>
            <a:r>
              <a:rPr lang="en-US" sz="3200" dirty="0" smtClean="0">
                <a:solidFill>
                  <a:srgbClr val="000099"/>
                </a:solidFill>
              </a:rPr>
              <a:t>is provided </a:t>
            </a:r>
            <a:r>
              <a:rPr lang="en-US" sz="3200" dirty="0">
                <a:solidFill>
                  <a:srgbClr val="000099"/>
                </a:solidFill>
              </a:rPr>
              <a:t>to the </a:t>
            </a:r>
            <a:r>
              <a:rPr lang="en-US" sz="3200" dirty="0" smtClean="0">
                <a:solidFill>
                  <a:srgbClr val="000099"/>
                </a:solidFill>
              </a:rPr>
              <a:t>Consumer </a:t>
            </a:r>
            <a:r>
              <a:rPr lang="en-US" sz="3200" dirty="0">
                <a:solidFill>
                  <a:srgbClr val="000099"/>
                </a:solidFill>
              </a:rPr>
              <a:t>three days prior to closing</a:t>
            </a:r>
            <a:r>
              <a:rPr lang="en-US" sz="3200" dirty="0" smtClean="0">
                <a:solidFill>
                  <a:srgbClr val="000099"/>
                </a:solidFill>
              </a:rPr>
              <a:t>.</a:t>
            </a:r>
            <a:endParaRPr lang="en-US" sz="3200" dirty="0">
              <a:solidFill>
                <a:srgbClr val="00009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7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b="1">
                <a:solidFill>
                  <a:schemeClr val="bg1"/>
                </a:solidFill>
              </a:rPr>
              <a:t>Consumer Financial Protection Bureau</a:t>
            </a:r>
            <a:br>
              <a:rPr lang="en-US" altLang="en-US" sz="3400" b="1">
                <a:solidFill>
                  <a:schemeClr val="bg1"/>
                </a:solidFill>
              </a:rPr>
            </a:br>
            <a:r>
              <a:rPr lang="en-US" altLang="en-US" sz="3400" b="1">
                <a:solidFill>
                  <a:schemeClr val="bg1"/>
                </a:solidFill>
              </a:rPr>
              <a:t>“CFPB”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6275" y="1916114"/>
            <a:ext cx="8229600" cy="4281487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0099"/>
                </a:solidFill>
              </a:rPr>
              <a:t>Federal agency overseeing the Truth-in-Lending  and Real Estate Settlement Procedures Acts. </a:t>
            </a:r>
          </a:p>
          <a:p>
            <a:pPr eaLnBrk="1" hangingPunct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0099"/>
                </a:solidFill>
              </a:rPr>
              <a:t>Oversight is extensive and includes other financial products outside of mortgage lending. </a:t>
            </a:r>
          </a:p>
          <a:p>
            <a:pPr eaLnBrk="1" hangingPunct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0099"/>
                </a:solidFill>
              </a:rPr>
              <a:t>Began operations 2012</a:t>
            </a:r>
          </a:p>
          <a:p>
            <a:pPr eaLnBrk="1" hangingPunct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0099"/>
                </a:solidFill>
              </a:rPr>
              <a:t>Not a “Regulatory Agency</a:t>
            </a:r>
            <a:r>
              <a:rPr lang="en-US" altLang="en-US" sz="2800" dirty="0" smtClean="0">
                <a:solidFill>
                  <a:srgbClr val="000099"/>
                </a:solidFill>
              </a:rPr>
              <a:t>”</a:t>
            </a:r>
          </a:p>
          <a:p>
            <a:pPr lvl="1" eaLnBrk="1" hangingPunct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0099"/>
                </a:solidFill>
              </a:rPr>
              <a:t>Enforcer that “eats what it kills”</a:t>
            </a:r>
            <a:endParaRPr lang="en-US" altLang="en-US" sz="2400" dirty="0">
              <a:solidFill>
                <a:srgbClr val="000099"/>
              </a:solidFill>
            </a:endParaRPr>
          </a:p>
          <a:p>
            <a:pPr eaLnBrk="1" hangingPunct="1">
              <a:spcBef>
                <a:spcPts val="1800"/>
              </a:spcBef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60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18820"/>
            <a:ext cx="10515600" cy="1149372"/>
          </a:xfrm>
        </p:spPr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</a:rPr>
              <a:t>LOAN CLOSING DISCLOSURE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68191"/>
            <a:ext cx="10515600" cy="494548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rgbClr val="000099"/>
                </a:solidFill>
              </a:rPr>
              <a:t>Additional Disclosures on LCD: 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Assumption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Demand Feature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Late Payment Charge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Negative Amortization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Partial Payments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Whether Borrower granting Security </a:t>
            </a:r>
            <a:r>
              <a:rPr lang="en-US" sz="3200" dirty="0">
                <a:solidFill>
                  <a:srgbClr val="000099"/>
                </a:solidFill>
              </a:rPr>
              <a:t>Interest </a:t>
            </a:r>
            <a:r>
              <a:rPr lang="en-US" sz="3200" dirty="0" smtClean="0">
                <a:solidFill>
                  <a:srgbClr val="000099"/>
                </a:solidFill>
              </a:rPr>
              <a:t>property</a:t>
            </a:r>
            <a:endParaRPr lang="en-US" sz="3200" dirty="0">
              <a:solidFill>
                <a:srgbClr val="00009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012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95084"/>
            <a:ext cx="9144000" cy="106704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Agent Contact Information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1992178"/>
            <a:ext cx="9144000" cy="3854829"/>
          </a:xfrm>
        </p:spPr>
        <p:txBody>
          <a:bodyPr/>
          <a:lstStyle/>
          <a:p>
            <a:pPr lvl="1"/>
            <a:r>
              <a:rPr lang="en-US" sz="3200" dirty="0" smtClean="0">
                <a:solidFill>
                  <a:srgbClr val="000099"/>
                </a:solidFill>
              </a:rPr>
              <a:t>Required to complete the Loan Closing Disclosure</a:t>
            </a:r>
          </a:p>
          <a:p>
            <a:pPr lvl="1"/>
            <a:endParaRPr lang="en-US" sz="3200" dirty="0" smtClean="0">
              <a:solidFill>
                <a:srgbClr val="000099"/>
              </a:solidFill>
            </a:endParaRPr>
          </a:p>
          <a:p>
            <a:pPr lvl="1"/>
            <a:r>
              <a:rPr lang="en-US" sz="3200" dirty="0" smtClean="0">
                <a:solidFill>
                  <a:srgbClr val="000099"/>
                </a:solidFill>
              </a:rPr>
              <a:t>“</a:t>
            </a:r>
            <a:r>
              <a:rPr lang="en-US" sz="3200" dirty="0">
                <a:solidFill>
                  <a:srgbClr val="000099"/>
                </a:solidFill>
              </a:rPr>
              <a:t>Contact”</a:t>
            </a:r>
          </a:p>
          <a:p>
            <a:pPr lvl="1"/>
            <a:endParaRPr lang="en-US" sz="3200" dirty="0" smtClean="0">
              <a:solidFill>
                <a:srgbClr val="000099"/>
              </a:solidFill>
            </a:endParaRPr>
          </a:p>
          <a:p>
            <a:pPr lvl="1"/>
            <a:r>
              <a:rPr lang="en-US" sz="3200" dirty="0" smtClean="0">
                <a:solidFill>
                  <a:srgbClr val="000099"/>
                </a:solidFill>
              </a:rPr>
              <a:t>Teams?</a:t>
            </a:r>
            <a:endParaRPr lang="en-US" sz="3200" dirty="0">
              <a:solidFill>
                <a:srgbClr val="00009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779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BORROWER REVIEW PERIOD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87720"/>
          </a:xfrm>
        </p:spPr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3-day </a:t>
            </a:r>
            <a:r>
              <a:rPr lang="en-US" dirty="0">
                <a:solidFill>
                  <a:srgbClr val="000099"/>
                </a:solidFill>
              </a:rPr>
              <a:t>waiting period after delivery of the Closing </a:t>
            </a:r>
            <a:r>
              <a:rPr lang="en-US" dirty="0" smtClean="0">
                <a:solidFill>
                  <a:srgbClr val="000099"/>
                </a:solidFill>
              </a:rPr>
              <a:t>Disclosure ;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Borrower </a:t>
            </a:r>
            <a:r>
              <a:rPr lang="en-US" dirty="0">
                <a:solidFill>
                  <a:srgbClr val="000099"/>
                </a:solidFill>
              </a:rPr>
              <a:t>has 3 days to review the document before a closing may </a:t>
            </a:r>
            <a:r>
              <a:rPr lang="en-US" dirty="0" smtClean="0">
                <a:solidFill>
                  <a:srgbClr val="000099"/>
                </a:solidFill>
              </a:rPr>
              <a:t>occur;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Changes </a:t>
            </a:r>
            <a:r>
              <a:rPr lang="en-US" dirty="0">
                <a:solidFill>
                  <a:srgbClr val="000099"/>
                </a:solidFill>
              </a:rPr>
              <a:t>will </a:t>
            </a:r>
            <a:r>
              <a:rPr lang="en-US" dirty="0" smtClean="0">
                <a:solidFill>
                  <a:srgbClr val="000099"/>
                </a:solidFill>
              </a:rPr>
              <a:t>requires additional </a:t>
            </a:r>
            <a:r>
              <a:rPr lang="en-US" dirty="0">
                <a:solidFill>
                  <a:srgbClr val="000099"/>
                </a:solidFill>
              </a:rPr>
              <a:t>3-day waiting period if:</a:t>
            </a:r>
            <a:br>
              <a:rPr lang="en-US" dirty="0">
                <a:solidFill>
                  <a:srgbClr val="000099"/>
                </a:solidFill>
              </a:rPr>
            </a:br>
            <a:r>
              <a:rPr lang="en-US" dirty="0" smtClean="0">
                <a:solidFill>
                  <a:srgbClr val="000099"/>
                </a:solidFill>
              </a:rPr>
              <a:t>1</a:t>
            </a:r>
            <a:r>
              <a:rPr lang="en-US" dirty="0">
                <a:solidFill>
                  <a:srgbClr val="000099"/>
                </a:solidFill>
              </a:rPr>
              <a:t>.  the loan program changes </a:t>
            </a:r>
            <a:r>
              <a:rPr lang="en-US" dirty="0" smtClean="0">
                <a:solidFill>
                  <a:srgbClr val="000099"/>
                </a:solidFill>
              </a:rPr>
              <a:t>(ex. from </a:t>
            </a:r>
            <a:r>
              <a:rPr lang="en-US" dirty="0">
                <a:solidFill>
                  <a:srgbClr val="000099"/>
                </a:solidFill>
              </a:rPr>
              <a:t>fixed to variable)</a:t>
            </a:r>
            <a:br>
              <a:rPr lang="en-US" dirty="0">
                <a:solidFill>
                  <a:srgbClr val="000099"/>
                </a:solidFill>
              </a:rPr>
            </a:br>
            <a:r>
              <a:rPr lang="en-US" dirty="0">
                <a:solidFill>
                  <a:srgbClr val="000099"/>
                </a:solidFill>
              </a:rPr>
              <a:t>2.  the APR increases (greater than 1/8%)</a:t>
            </a:r>
            <a:br>
              <a:rPr lang="en-US" dirty="0">
                <a:solidFill>
                  <a:srgbClr val="000099"/>
                </a:solidFill>
              </a:rPr>
            </a:br>
            <a:r>
              <a:rPr lang="en-US" dirty="0">
                <a:solidFill>
                  <a:srgbClr val="000099"/>
                </a:solidFill>
              </a:rPr>
              <a:t>3.  a prepayment penalty is added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11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9"/>
                </a:solidFill>
              </a:rPr>
              <a:t>Generally included:</a:t>
            </a:r>
            <a:endParaRPr lang="en-US" dirty="0">
              <a:solidFill>
                <a:srgbClr val="000099"/>
              </a:solidFill>
            </a:endParaRPr>
          </a:p>
          <a:p>
            <a:pPr algn="ctr"/>
            <a:r>
              <a:rPr lang="en-US" dirty="0">
                <a:solidFill>
                  <a:srgbClr val="000099"/>
                </a:solidFill>
              </a:rPr>
              <a:t>Points</a:t>
            </a:r>
          </a:p>
          <a:p>
            <a:pPr algn="ctr"/>
            <a:r>
              <a:rPr lang="en-US" dirty="0">
                <a:solidFill>
                  <a:srgbClr val="000099"/>
                </a:solidFill>
              </a:rPr>
              <a:t>Pre-paid interest</a:t>
            </a:r>
          </a:p>
          <a:p>
            <a:pPr algn="ctr"/>
            <a:r>
              <a:rPr lang="en-US" dirty="0">
                <a:solidFill>
                  <a:srgbClr val="000099"/>
                </a:solidFill>
              </a:rPr>
              <a:t>Origination fees including loan processing, underwriting and document preparation</a:t>
            </a:r>
          </a:p>
          <a:p>
            <a:pPr algn="ctr"/>
            <a:r>
              <a:rPr lang="en-US" dirty="0">
                <a:solidFill>
                  <a:srgbClr val="000099"/>
                </a:solidFill>
              </a:rPr>
              <a:t>Attorney and notary fees</a:t>
            </a:r>
          </a:p>
          <a:p>
            <a:pPr algn="ctr"/>
            <a:r>
              <a:rPr lang="en-US" dirty="0">
                <a:solidFill>
                  <a:srgbClr val="000099"/>
                </a:solidFill>
              </a:rPr>
              <a:t>Closing agent's document preparation fees</a:t>
            </a:r>
          </a:p>
          <a:p>
            <a:pPr algn="ctr"/>
            <a:r>
              <a:rPr lang="en-US" dirty="0">
                <a:solidFill>
                  <a:srgbClr val="000099"/>
                </a:solidFill>
              </a:rPr>
              <a:t>Private mortgage insurance (PMI)</a:t>
            </a:r>
          </a:p>
        </p:txBody>
      </p:sp>
    </p:spTree>
    <p:extLst>
      <p:ext uri="{BB962C8B-B14F-4D97-AF65-F5344CB8AC3E}">
        <p14:creationId xmlns:p14="http://schemas.microsoft.com/office/powerpoint/2010/main" val="2598624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1"/>
            <a:ext cx="10972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Settlement Agent Responsible to Provide the Closing Disclosure</a:t>
            </a:r>
          </a:p>
          <a:p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99"/>
                </a:solidFill>
              </a:rPr>
              <a:t>The </a:t>
            </a:r>
            <a:r>
              <a:rPr lang="en-US" sz="2800" dirty="0">
                <a:solidFill>
                  <a:srgbClr val="000099"/>
                </a:solidFill>
              </a:rPr>
              <a:t>Closing Disclosure format for the Seller may be either:</a:t>
            </a:r>
          </a:p>
          <a:p>
            <a:endParaRPr lang="en-US" sz="2800" dirty="0">
              <a:solidFill>
                <a:srgbClr val="000099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99"/>
                </a:solidFill>
              </a:rPr>
              <a:t>The same format as for Borrower, using only Seller’s data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800" dirty="0">
              <a:solidFill>
                <a:srgbClr val="000099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99"/>
                </a:solidFill>
              </a:rPr>
              <a:t>Using the separate CFPB Seller’s Disclosure </a:t>
            </a:r>
            <a:r>
              <a:rPr lang="en-US" sz="2800" dirty="0" smtClean="0">
                <a:solidFill>
                  <a:srgbClr val="000099"/>
                </a:solidFill>
              </a:rPr>
              <a:t>Form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800" dirty="0">
              <a:solidFill>
                <a:srgbClr val="00009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99"/>
                </a:solidFill>
              </a:rPr>
              <a:t>There </a:t>
            </a:r>
            <a:r>
              <a:rPr lang="en-US" sz="2800" dirty="0">
                <a:solidFill>
                  <a:srgbClr val="000099"/>
                </a:solidFill>
              </a:rPr>
              <a:t>is no 3-day waiting period for the Seller. </a:t>
            </a:r>
            <a:endParaRPr lang="en-US" sz="2800" dirty="0" smtClean="0">
              <a:solidFill>
                <a:srgbClr val="000099"/>
              </a:solidFill>
            </a:endParaRPr>
          </a:p>
          <a:p>
            <a:endParaRPr lang="en-US" sz="2800" dirty="0" smtClean="0">
              <a:solidFill>
                <a:srgbClr val="00009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99"/>
                </a:solidFill>
              </a:rPr>
              <a:t>Disclosure </a:t>
            </a:r>
            <a:r>
              <a:rPr lang="en-US" sz="2800" dirty="0">
                <a:solidFill>
                  <a:srgbClr val="000099"/>
                </a:solidFill>
              </a:rPr>
              <a:t>must be delivered on or before the date of “consummation</a:t>
            </a:r>
            <a:r>
              <a:rPr lang="en-US" sz="2800" dirty="0" smtClean="0">
                <a:solidFill>
                  <a:srgbClr val="000099"/>
                </a:solidFill>
              </a:rPr>
              <a:t>.”</a:t>
            </a:r>
            <a:endParaRPr lang="en-US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51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CFPB Addendum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Developed by Real Property Section, CBA</a:t>
            </a:r>
          </a:p>
          <a:p>
            <a:pPr marL="0" indent="0">
              <a:buNone/>
            </a:pPr>
            <a:endParaRPr lang="en-US" dirty="0" smtClean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Long Document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Education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Timing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Adjustments or </a:t>
            </a:r>
            <a:r>
              <a:rPr lang="en-US" dirty="0" err="1" smtClean="0">
                <a:solidFill>
                  <a:srgbClr val="000099"/>
                </a:solidFill>
              </a:rPr>
              <a:t>prorations</a:t>
            </a:r>
            <a:endParaRPr lang="en-US" dirty="0" smtClean="0">
              <a:solidFill>
                <a:srgbClr val="000099"/>
              </a:solidFill>
            </a:endParaRP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Boards may adopt some version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54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CFPB Addendum (wait!, there’s more!)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Timing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All figures at least 10 days ahead of closing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If seller or seller’s attorney don’t provide . . .</a:t>
            </a:r>
          </a:p>
          <a:p>
            <a:pPr lvl="2"/>
            <a:r>
              <a:rPr lang="en-US" dirty="0" smtClean="0">
                <a:solidFill>
                  <a:srgbClr val="000099"/>
                </a:solidFill>
              </a:rPr>
              <a:t>How will that sit?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Fuel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December- March- 4 gallons per day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Alternatives: fill the tank or measure 10 days out and that’s it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042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Ok, So Now What?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Lots of Players and Moving Parts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Competitive situations will cause changes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Settlement agents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i.e. Attorneys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Lenders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Agents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Sellers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68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Lenders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Scared to Death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CFPB eats what it kills. It lives off fines and penalties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Now responsible for their subcontractors</a:t>
            </a:r>
          </a:p>
          <a:p>
            <a:pPr lvl="2"/>
            <a:r>
              <a:rPr lang="en-US" dirty="0" smtClean="0">
                <a:solidFill>
                  <a:srgbClr val="000099"/>
                </a:solidFill>
              </a:rPr>
              <a:t>Will keep a death grip on all aspects of the transaction</a:t>
            </a:r>
          </a:p>
          <a:p>
            <a:pPr marL="914400" lvl="2" indent="0">
              <a:buNone/>
            </a:pPr>
            <a:endParaRPr lang="en-US" dirty="0" smtClean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Very little opportunity to test new systems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There will be issues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There will be errors and reversals of policy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They will blame the CFPB for everything</a:t>
            </a:r>
          </a:p>
        </p:txBody>
      </p:sp>
    </p:spTree>
    <p:extLst>
      <p:ext uri="{BB962C8B-B14F-4D97-AF65-F5344CB8AC3E}">
        <p14:creationId xmlns:p14="http://schemas.microsoft.com/office/powerpoint/2010/main" val="130650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Settlement Agents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New costs and burdens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“Best Practices” compliance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Hardware and software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Ethical issues</a:t>
            </a:r>
          </a:p>
          <a:p>
            <a:pPr lvl="2"/>
            <a:r>
              <a:rPr lang="en-US" dirty="0" smtClean="0">
                <a:solidFill>
                  <a:srgbClr val="000099"/>
                </a:solidFill>
              </a:rPr>
              <a:t>If the lender is telling you what to do and how to do it, who are you representing?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Consolidation among settlement agents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Coping with assembling all of the numbers well ahead of closing- when some of the numbers may not be available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073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b="1">
                <a:solidFill>
                  <a:schemeClr val="bg1"/>
                </a:solidFill>
              </a:rPr>
              <a:t>CFPB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844675"/>
            <a:ext cx="8569325" cy="4281488"/>
          </a:xfrm>
        </p:spPr>
        <p:txBody>
          <a:bodyPr/>
          <a:lstStyle/>
          <a:p>
            <a:pPr marL="0" indent="0" algn="ctr" eaLnBrk="1" hangingPunct="1">
              <a:spcBef>
                <a:spcPts val="1800"/>
              </a:spcBef>
              <a:buNone/>
            </a:pPr>
            <a:endParaRPr lang="en-US" altLang="en-US" sz="1600" dirty="0">
              <a:solidFill>
                <a:srgbClr val="006666"/>
              </a:solidFill>
            </a:endParaRPr>
          </a:p>
          <a:p>
            <a:pPr marL="0" indent="0" algn="ctr" eaLnBrk="1" hangingPunct="1">
              <a:spcBef>
                <a:spcPts val="1800"/>
              </a:spcBef>
              <a:buNone/>
            </a:pPr>
            <a:r>
              <a:rPr lang="en-US" altLang="en-US" dirty="0" smtClean="0">
                <a:solidFill>
                  <a:srgbClr val="000099"/>
                </a:solidFill>
              </a:rPr>
              <a:t>Primary Responsibility and Authority is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dirty="0" smtClean="0">
                <a:solidFill>
                  <a:srgbClr val="000099"/>
                </a:solidFill>
              </a:rPr>
              <a:t>derived from Dodd/Frank legislation: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dirty="0" smtClean="0">
              <a:solidFill>
                <a:srgbClr val="006666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dirty="0" smtClean="0">
                <a:solidFill>
                  <a:srgbClr val="000099"/>
                </a:solidFill>
              </a:rPr>
              <a:t>“Enforcing Federal Consumer Financial Laws”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dirty="0" smtClean="0">
              <a:solidFill>
                <a:srgbClr val="006666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dirty="0" smtClean="0">
                <a:solidFill>
                  <a:srgbClr val="000099"/>
                </a:solidFill>
              </a:rPr>
              <a:t>Includes Truth-in-Lending and RESPA enforcement</a:t>
            </a:r>
          </a:p>
        </p:txBody>
      </p:sp>
    </p:spTree>
    <p:extLst>
      <p:ext uri="{BB962C8B-B14F-4D97-AF65-F5344CB8AC3E}">
        <p14:creationId xmlns:p14="http://schemas.microsoft.com/office/powerpoint/2010/main" val="241837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Licensees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06661"/>
          </a:xfrm>
        </p:spPr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Will licensees be the center of the transaction?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Will attorneys be readily available to handle problems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Closing “mills”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Information earlier in the transaction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Commission statements accurate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Work done to resolve inspection issues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Don’t count on post-closing escrows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Managing seller expectations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CFPB has put seller out in left field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13276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Licensees (cont.)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Fuel and other adjustments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Full tank?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NLCB method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CFPB Addendum</a:t>
            </a:r>
          </a:p>
        </p:txBody>
      </p:sp>
    </p:spTree>
    <p:extLst>
      <p:ext uri="{BB962C8B-B14F-4D97-AF65-F5344CB8AC3E}">
        <p14:creationId xmlns:p14="http://schemas.microsoft.com/office/powerpoint/2010/main" val="26237103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Licensees (cont.)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16509"/>
          </a:xfrm>
        </p:spPr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Watch closing dates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End of month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Time needed from “clear to close”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Update </a:t>
            </a:r>
            <a:r>
              <a:rPr lang="en-US" dirty="0">
                <a:solidFill>
                  <a:srgbClr val="000099"/>
                </a:solidFill>
              </a:rPr>
              <a:t>forms </a:t>
            </a:r>
          </a:p>
          <a:p>
            <a:pPr lvl="1"/>
            <a:r>
              <a:rPr lang="en-US" dirty="0">
                <a:solidFill>
                  <a:srgbClr val="000099"/>
                </a:solidFill>
              </a:rPr>
              <a:t>Hiccups within 10 days of closing may result in </a:t>
            </a:r>
            <a:r>
              <a:rPr lang="en-US" dirty="0" smtClean="0">
                <a:solidFill>
                  <a:srgbClr val="000099"/>
                </a:solidFill>
              </a:rPr>
              <a:t>delays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“Broom clean”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Service </a:t>
            </a:r>
            <a:r>
              <a:rPr lang="en-US" dirty="0">
                <a:solidFill>
                  <a:srgbClr val="000099"/>
                </a:solidFill>
              </a:rPr>
              <a:t>will be as important as rate and term</a:t>
            </a:r>
          </a:p>
          <a:p>
            <a:pPr lvl="1"/>
            <a:r>
              <a:rPr lang="en-US" dirty="0">
                <a:solidFill>
                  <a:srgbClr val="000099"/>
                </a:solidFill>
              </a:rPr>
              <a:t>You don’t want to be depending on a bad airport</a:t>
            </a:r>
          </a:p>
          <a:p>
            <a:pPr marL="0" indent="0">
              <a:buNone/>
            </a:pPr>
            <a:endParaRPr lang="en-US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285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42941" y="1214438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The Good News . . .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0099"/>
                </a:solidFill>
              </a:rPr>
              <a:t>We’ll all get through this</a:t>
            </a:r>
            <a:endParaRPr lang="en-US" sz="3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3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44675"/>
            <a:ext cx="8229600" cy="4281488"/>
          </a:xfrm>
        </p:spPr>
        <p:txBody>
          <a:bodyPr/>
          <a:lstStyle/>
          <a:p>
            <a:pPr lvl="1" eaLnBrk="1" hangingPunct="1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altLang="en-US" sz="3200" dirty="0" smtClean="0">
                <a:solidFill>
                  <a:srgbClr val="000099"/>
                </a:solidFill>
              </a:rPr>
              <a:t>Pricing &amp; costs must be clear and understandable</a:t>
            </a:r>
          </a:p>
          <a:p>
            <a:pPr lvl="1" eaLnBrk="1" hangingPunct="1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altLang="en-US" sz="3200" dirty="0" smtClean="0">
                <a:solidFill>
                  <a:srgbClr val="000099"/>
                </a:solidFill>
              </a:rPr>
              <a:t>Risks fully disclosed</a:t>
            </a:r>
          </a:p>
          <a:p>
            <a:pPr lvl="1" eaLnBrk="1" hangingPunct="1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altLang="en-US" sz="3200" dirty="0" smtClean="0">
                <a:solidFill>
                  <a:srgbClr val="000099"/>
                </a:solidFill>
              </a:rPr>
              <a:t>Nothing hidden or buried in fine print</a:t>
            </a:r>
          </a:p>
          <a:p>
            <a:pPr lvl="1" eaLnBrk="1" hangingPunct="1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altLang="en-US" sz="3200" dirty="0" smtClean="0">
                <a:solidFill>
                  <a:srgbClr val="000099"/>
                </a:solidFill>
              </a:rPr>
              <a:t>Associated relationships fully disclosed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rgbClr val="006666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b="1">
                <a:solidFill>
                  <a:schemeClr val="bg1"/>
                </a:solidFill>
              </a:rPr>
              <a:t>Clear and Concise</a:t>
            </a:r>
          </a:p>
        </p:txBody>
      </p:sp>
    </p:spTree>
    <p:extLst>
      <p:ext uri="{BB962C8B-B14F-4D97-AF65-F5344CB8AC3E}">
        <p14:creationId xmlns:p14="http://schemas.microsoft.com/office/powerpoint/2010/main" val="2439698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b="1">
                <a:solidFill>
                  <a:schemeClr val="bg1"/>
                </a:solidFill>
              </a:rPr>
              <a:t>CFPB Oversight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44675"/>
            <a:ext cx="8229600" cy="4281488"/>
          </a:xfrm>
        </p:spPr>
        <p:txBody>
          <a:bodyPr/>
          <a:lstStyle/>
          <a:p>
            <a:pPr marL="0" indent="0" eaLnBrk="1" hangingPunct="1">
              <a:spcBef>
                <a:spcPts val="1800"/>
              </a:spcBef>
              <a:buNone/>
            </a:pPr>
            <a:r>
              <a:rPr lang="en-US" altLang="en-US" dirty="0" smtClean="0">
                <a:solidFill>
                  <a:srgbClr val="000099"/>
                </a:solidFill>
              </a:rPr>
              <a:t>Any lender engaged in offering financial products to “</a:t>
            </a:r>
            <a:r>
              <a:rPr lang="en-US" altLang="en-US" u="sng" dirty="0" smtClean="0">
                <a:solidFill>
                  <a:srgbClr val="000099"/>
                </a:solidFill>
              </a:rPr>
              <a:t>consumers”</a:t>
            </a:r>
          </a:p>
          <a:p>
            <a:pPr lvl="1" eaLnBrk="1" hangingPunct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99"/>
                </a:solidFill>
              </a:rPr>
              <a:t>Banks</a:t>
            </a:r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99"/>
                </a:solidFill>
              </a:rPr>
              <a:t>Credit Unions</a:t>
            </a:r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99"/>
                </a:solidFill>
              </a:rPr>
              <a:t>Mortgage Banking Companies</a:t>
            </a:r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99"/>
                </a:solidFill>
              </a:rPr>
              <a:t>Finance Companies</a:t>
            </a:r>
          </a:p>
          <a:p>
            <a:pPr marL="0" indent="0" eaLnBrk="1" hangingPunct="1">
              <a:spcBef>
                <a:spcPts val="1800"/>
              </a:spcBef>
              <a:buNone/>
            </a:pPr>
            <a:r>
              <a:rPr lang="en-US" altLang="en-US" dirty="0" smtClean="0">
                <a:solidFill>
                  <a:srgbClr val="000099"/>
                </a:solidFill>
              </a:rPr>
              <a:t>Is subject to CFPB oversight</a:t>
            </a:r>
          </a:p>
        </p:txBody>
      </p:sp>
    </p:spTree>
    <p:extLst>
      <p:ext uri="{BB962C8B-B14F-4D97-AF65-F5344CB8AC3E}">
        <p14:creationId xmlns:p14="http://schemas.microsoft.com/office/powerpoint/2010/main" val="2011679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16113"/>
            <a:ext cx="8686800" cy="4608512"/>
          </a:xfrm>
        </p:spPr>
        <p:txBody>
          <a:bodyPr/>
          <a:lstStyle/>
          <a:p>
            <a:pPr marL="457200" lvl="1" indent="0" algn="ctr" eaLnBrk="1" hangingPunct="1">
              <a:spcBef>
                <a:spcPts val="1200"/>
              </a:spcBef>
              <a:buNone/>
            </a:pPr>
            <a:r>
              <a:rPr lang="en-US" altLang="en-US" sz="3600" dirty="0" smtClean="0">
                <a:solidFill>
                  <a:srgbClr val="000099"/>
                </a:solidFill>
              </a:rPr>
              <a:t>“TRID”</a:t>
            </a:r>
          </a:p>
          <a:p>
            <a:pPr marL="457200" lvl="1" indent="0" algn="ctr" eaLnBrk="1" hangingPunct="1">
              <a:spcBef>
                <a:spcPts val="1200"/>
              </a:spcBef>
              <a:buNone/>
            </a:pPr>
            <a:endParaRPr lang="en-US" altLang="en-US" sz="3600" dirty="0">
              <a:solidFill>
                <a:srgbClr val="006666"/>
              </a:solidFill>
            </a:endParaRPr>
          </a:p>
          <a:p>
            <a:pPr marL="457200" lvl="1" indent="0" algn="ctr" eaLnBrk="1" hangingPunct="1">
              <a:spcBef>
                <a:spcPts val="1200"/>
              </a:spcBef>
              <a:buNone/>
            </a:pPr>
            <a:r>
              <a:rPr lang="en-US" altLang="en-US" sz="3600" dirty="0" smtClean="0">
                <a:solidFill>
                  <a:srgbClr val="000099"/>
                </a:solidFill>
              </a:rPr>
              <a:t>October 3, </a:t>
            </a:r>
            <a:r>
              <a:rPr lang="en-US" altLang="en-US" sz="3600" dirty="0">
                <a:solidFill>
                  <a:srgbClr val="000099"/>
                </a:solidFill>
              </a:rPr>
              <a:t>2015 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b="1">
                <a:solidFill>
                  <a:schemeClr val="bg1"/>
                </a:solidFill>
              </a:rPr>
              <a:t>TILA-RESPA </a:t>
            </a:r>
            <a:br>
              <a:rPr lang="en-US" altLang="en-US" sz="3400" b="1">
                <a:solidFill>
                  <a:schemeClr val="bg1"/>
                </a:solidFill>
              </a:rPr>
            </a:br>
            <a:r>
              <a:rPr lang="en-US" altLang="en-US" sz="3400" b="1">
                <a:solidFill>
                  <a:schemeClr val="bg1"/>
                </a:solidFill>
              </a:rPr>
              <a:t>Integrated Disclosure Rule</a:t>
            </a:r>
            <a:endParaRPr lang="en-US" altLang="en-US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1" y="1738649"/>
            <a:ext cx="10376078" cy="4785978"/>
          </a:xfrm>
        </p:spPr>
        <p:txBody>
          <a:bodyPr/>
          <a:lstStyle/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3200" b="1" dirty="0" smtClean="0">
                <a:solidFill>
                  <a:srgbClr val="000099"/>
                </a:solidFill>
              </a:rPr>
              <a:t>“Consummation Date”: </a:t>
            </a:r>
            <a:r>
              <a:rPr lang="en-US" altLang="en-US" sz="3200" dirty="0">
                <a:solidFill>
                  <a:srgbClr val="000099"/>
                </a:solidFill>
              </a:rPr>
              <a:t>This is the date consumer becomes obligated on the Note. For real estate sales this is known as the Closing Date. </a:t>
            </a:r>
            <a:endParaRPr lang="en-US" altLang="en-US" sz="3200" dirty="0" smtClean="0">
              <a:solidFill>
                <a:srgbClr val="000099"/>
              </a:solidFill>
            </a:endParaRPr>
          </a:p>
          <a:p>
            <a:pPr marL="457200" lvl="1" indent="0" eaLnBrk="1" hangingPunct="1">
              <a:spcBef>
                <a:spcPts val="1200"/>
              </a:spcBef>
              <a:buNone/>
              <a:defRPr/>
            </a:pPr>
            <a:endParaRPr lang="en-US" altLang="en-US" sz="3200" dirty="0">
              <a:solidFill>
                <a:srgbClr val="000099"/>
              </a:solidFill>
            </a:endParaRPr>
          </a:p>
          <a:p>
            <a:pPr lvl="1" eaLnBrk="1" hangingPunct="1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3200" b="1" dirty="0" smtClean="0">
                <a:solidFill>
                  <a:srgbClr val="000099"/>
                </a:solidFill>
              </a:rPr>
              <a:t>“Consumer”: </a:t>
            </a:r>
            <a:r>
              <a:rPr lang="en-US" altLang="en-US" sz="3200" dirty="0">
                <a:solidFill>
                  <a:srgbClr val="000099"/>
                </a:solidFill>
              </a:rPr>
              <a:t>Replaces “Borrower”</a:t>
            </a:r>
            <a:endParaRPr lang="en-US" altLang="en-US" sz="3200" b="1" dirty="0">
              <a:solidFill>
                <a:srgbClr val="000099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b="1" dirty="0" smtClean="0">
                <a:solidFill>
                  <a:schemeClr val="bg1"/>
                </a:solidFill>
              </a:rPr>
              <a:t>New Terms/Definitions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21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44675"/>
            <a:ext cx="10543504" cy="4679950"/>
          </a:xfrm>
        </p:spPr>
        <p:txBody>
          <a:bodyPr/>
          <a:lstStyle/>
          <a:p>
            <a:pPr marL="457200" lvl="1" indent="0" eaLnBrk="1" hangingPunct="1">
              <a:spcBef>
                <a:spcPts val="1200"/>
              </a:spcBef>
              <a:buNone/>
            </a:pPr>
            <a:r>
              <a:rPr lang="en-US" altLang="en-US" dirty="0" smtClean="0">
                <a:solidFill>
                  <a:srgbClr val="000099"/>
                </a:solidFill>
              </a:rPr>
              <a:t>New forms will be used for all applications taken on or after October 3, 2015.</a:t>
            </a:r>
          </a:p>
          <a:p>
            <a:pPr marL="457200" lvl="1" indent="0" eaLnBrk="1" hangingPunct="1">
              <a:spcBef>
                <a:spcPts val="2400"/>
              </a:spcBef>
              <a:buNone/>
            </a:pPr>
            <a:r>
              <a:rPr lang="en-US" altLang="en-US" dirty="0" smtClean="0">
                <a:solidFill>
                  <a:srgbClr val="000099"/>
                </a:solidFill>
              </a:rPr>
              <a:t>All applications taken </a:t>
            </a:r>
            <a:r>
              <a:rPr lang="en-US" altLang="en-US" u="sng" dirty="0" smtClean="0">
                <a:solidFill>
                  <a:srgbClr val="000099"/>
                </a:solidFill>
              </a:rPr>
              <a:t>prior</a:t>
            </a:r>
            <a:r>
              <a:rPr lang="en-US" altLang="en-US" dirty="0" smtClean="0">
                <a:solidFill>
                  <a:srgbClr val="000099"/>
                </a:solidFill>
              </a:rPr>
              <a:t> to October 3, 2015 will be governed by the </a:t>
            </a:r>
            <a:r>
              <a:rPr lang="en-US" altLang="en-US" u="sng" dirty="0" smtClean="0">
                <a:solidFill>
                  <a:srgbClr val="000099"/>
                </a:solidFill>
              </a:rPr>
              <a:t>old rule and documents</a:t>
            </a:r>
            <a:r>
              <a:rPr lang="en-US" altLang="en-US" dirty="0" smtClean="0">
                <a:solidFill>
                  <a:srgbClr val="000099"/>
                </a:solidFill>
              </a:rPr>
              <a:t>.</a:t>
            </a:r>
          </a:p>
          <a:p>
            <a:pPr marL="457200" lvl="1" indent="0" eaLnBrk="1" hangingPunct="1">
              <a:spcBef>
                <a:spcPts val="2400"/>
              </a:spcBef>
              <a:buNone/>
            </a:pPr>
            <a:r>
              <a:rPr lang="en-US" altLang="en-US" dirty="0" smtClean="0">
                <a:solidFill>
                  <a:srgbClr val="000099"/>
                </a:solidFill>
              </a:rPr>
              <a:t>New format for the Loan Estimate and Closing Disclosure makes it easier for the consumer to compare initial information with final terms and costs.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b="1">
                <a:solidFill>
                  <a:schemeClr val="bg1"/>
                </a:solidFill>
              </a:rPr>
              <a:t>CFPB Mandated Changes 2015</a:t>
            </a:r>
            <a:endParaRPr lang="en-US" altLang="en-US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24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TRID DISCLOSURE REGIME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solidFill>
                  <a:srgbClr val="000099"/>
                </a:solidFill>
              </a:rPr>
              <a:t>Required</a:t>
            </a:r>
            <a:r>
              <a:rPr lang="en-US" dirty="0">
                <a:solidFill>
                  <a:srgbClr val="000099"/>
                </a:solidFill>
              </a:rPr>
              <a:t> for all closed-end consumer credit transactions secured by real property.</a:t>
            </a:r>
            <a:br>
              <a:rPr lang="en-US" dirty="0">
                <a:solidFill>
                  <a:srgbClr val="000099"/>
                </a:solidFill>
              </a:rPr>
            </a:br>
            <a:r>
              <a:rPr lang="en-US" dirty="0">
                <a:solidFill>
                  <a:srgbClr val="000099"/>
                </a:solidFill>
              </a:rPr>
              <a:t/>
            </a:r>
            <a:br>
              <a:rPr lang="en-US" dirty="0">
                <a:solidFill>
                  <a:srgbClr val="000099"/>
                </a:solidFill>
              </a:rPr>
            </a:br>
            <a:r>
              <a:rPr lang="en-US" u="sng" dirty="0">
                <a:solidFill>
                  <a:srgbClr val="000099"/>
                </a:solidFill>
              </a:rPr>
              <a:t>Not required </a:t>
            </a:r>
            <a:r>
              <a:rPr lang="en-US" dirty="0">
                <a:solidFill>
                  <a:srgbClr val="000099"/>
                </a:solidFill>
              </a:rPr>
              <a:t>for purchase money, reverse mortgage, HELOC, refinance, 25 acres or less vacant land, mobile home, or timeshare.  </a:t>
            </a:r>
            <a:br>
              <a:rPr lang="en-US" dirty="0">
                <a:solidFill>
                  <a:srgbClr val="000099"/>
                </a:solidFill>
              </a:rPr>
            </a:br>
            <a:r>
              <a:rPr lang="en-US" dirty="0">
                <a:solidFill>
                  <a:srgbClr val="000099"/>
                </a:solidFill>
              </a:rPr>
              <a:t/>
            </a:r>
            <a:br>
              <a:rPr lang="en-US" dirty="0">
                <a:solidFill>
                  <a:srgbClr val="000099"/>
                </a:solidFill>
              </a:rPr>
            </a:br>
            <a:r>
              <a:rPr lang="en-US" u="sng" dirty="0">
                <a:solidFill>
                  <a:srgbClr val="000099"/>
                </a:solidFill>
              </a:rPr>
              <a:t>NOTE</a:t>
            </a:r>
            <a:r>
              <a:rPr lang="en-US" dirty="0">
                <a:solidFill>
                  <a:srgbClr val="000099"/>
                </a:solidFill>
              </a:rPr>
              <a:t>: Creditors who originate less than five loans in a calendar year are exempt.</a:t>
            </a:r>
          </a:p>
        </p:txBody>
      </p:sp>
    </p:spTree>
    <p:extLst>
      <p:ext uri="{BB962C8B-B14F-4D97-AF65-F5344CB8AC3E}">
        <p14:creationId xmlns:p14="http://schemas.microsoft.com/office/powerpoint/2010/main" val="4048239389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1096</Words>
  <Application>Microsoft Office PowerPoint</Application>
  <PresentationFormat>Widescreen</PresentationFormat>
  <Paragraphs>215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Wingdings</vt:lpstr>
      <vt:lpstr>Diseño predeterminado</vt:lpstr>
      <vt:lpstr>Dodd-Frank Update</vt:lpstr>
      <vt:lpstr>Consumer Financial Protection Bureau “CFPB”</vt:lpstr>
      <vt:lpstr>CFPB</vt:lpstr>
      <vt:lpstr>Clear and Concise</vt:lpstr>
      <vt:lpstr>CFPB Oversight</vt:lpstr>
      <vt:lpstr>TILA-RESPA  Integrated Disclosure Rule</vt:lpstr>
      <vt:lpstr>New Terms/Definitions</vt:lpstr>
      <vt:lpstr>CFPB Mandated Changes 2015</vt:lpstr>
      <vt:lpstr>TRID DISCLOSURE REGIME</vt:lpstr>
      <vt:lpstr>All Cash Transactions</vt:lpstr>
      <vt:lpstr>CFPB Mandated Changes 2015</vt:lpstr>
      <vt:lpstr>Restrictions</vt:lpstr>
      <vt:lpstr>CFPB Mandated Changes 2015</vt:lpstr>
      <vt:lpstr>LOAN ESTIMATE  </vt:lpstr>
      <vt:lpstr>LOAN ESTIMATE (cont)</vt:lpstr>
      <vt:lpstr>LOAN ESTIMATE (cont)</vt:lpstr>
      <vt:lpstr>LOAN ESTIMATE (cont)</vt:lpstr>
      <vt:lpstr>LOAN ESTIMATE (cont)</vt:lpstr>
      <vt:lpstr>LOAN CLOSING DISCLOSURE</vt:lpstr>
      <vt:lpstr>LOAN CLOSING DISCLOSURE</vt:lpstr>
      <vt:lpstr>Agent Contact Information</vt:lpstr>
      <vt:lpstr>BORROWER REVIEW PERIOD</vt:lpstr>
      <vt:lpstr>APR</vt:lpstr>
      <vt:lpstr>PowerPoint Presentation</vt:lpstr>
      <vt:lpstr>CFPB Addendum</vt:lpstr>
      <vt:lpstr>CFPB Addendum (wait!, there’s more!)</vt:lpstr>
      <vt:lpstr>Ok, So Now What?</vt:lpstr>
      <vt:lpstr>Lenders</vt:lpstr>
      <vt:lpstr>Settlement Agents</vt:lpstr>
      <vt:lpstr>Licensees</vt:lpstr>
      <vt:lpstr>Licensees (cont.)</vt:lpstr>
      <vt:lpstr>Licensees (cont.)</vt:lpstr>
      <vt:lpstr>The Good News . . 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TILA-RESPA  Integrated Disclosure Rule</dc:title>
  <dc:creator>Eugene Marconi</dc:creator>
  <cp:lastModifiedBy>Lucy Michaud</cp:lastModifiedBy>
  <cp:revision>23</cp:revision>
  <dcterms:created xsi:type="dcterms:W3CDTF">2015-09-18T19:45:07Z</dcterms:created>
  <dcterms:modified xsi:type="dcterms:W3CDTF">2015-10-01T17:08:02Z</dcterms:modified>
</cp:coreProperties>
</file>