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7"/>
  </p:handoutMasterIdLst>
  <p:sldIdLst>
    <p:sldId id="256" r:id="rId2"/>
    <p:sldId id="292" r:id="rId3"/>
    <p:sldId id="261" r:id="rId4"/>
    <p:sldId id="273" r:id="rId5"/>
    <p:sldId id="271" r:id="rId6"/>
    <p:sldId id="281" r:id="rId7"/>
    <p:sldId id="275" r:id="rId8"/>
    <p:sldId id="265" r:id="rId9"/>
    <p:sldId id="304" r:id="rId10"/>
    <p:sldId id="305" r:id="rId11"/>
    <p:sldId id="263" r:id="rId12"/>
    <p:sldId id="274" r:id="rId13"/>
    <p:sldId id="302" r:id="rId14"/>
    <p:sldId id="303" r:id="rId15"/>
    <p:sldId id="283" r:id="rId16"/>
    <p:sldId id="284" r:id="rId17"/>
    <p:sldId id="306" r:id="rId18"/>
    <p:sldId id="286" r:id="rId19"/>
    <p:sldId id="287" r:id="rId20"/>
    <p:sldId id="290" r:id="rId21"/>
    <p:sldId id="276" r:id="rId22"/>
    <p:sldId id="289" r:id="rId23"/>
    <p:sldId id="298" r:id="rId24"/>
    <p:sldId id="299" r:id="rId25"/>
    <p:sldId id="300" r:id="rId26"/>
    <p:sldId id="308" r:id="rId27"/>
    <p:sldId id="309" r:id="rId28"/>
    <p:sldId id="310" r:id="rId29"/>
    <p:sldId id="311" r:id="rId30"/>
    <p:sldId id="312" r:id="rId31"/>
    <p:sldId id="313" r:id="rId32"/>
    <p:sldId id="315" r:id="rId33"/>
    <p:sldId id="264" r:id="rId34"/>
    <p:sldId id="316" r:id="rId35"/>
    <p:sldId id="291" r:id="rId36"/>
  </p:sldIdLst>
  <p:sldSz cx="9144000" cy="6858000" type="screen4x3"/>
  <p:notesSz cx="7077075" cy="93630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33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3936" tIns="46968" rIns="93936" bIns="46968"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4008438" y="0"/>
            <a:ext cx="3067050" cy="468313"/>
          </a:xfrm>
          <a:prstGeom prst="rect">
            <a:avLst/>
          </a:prstGeom>
        </p:spPr>
        <p:txBody>
          <a:bodyPr vert="horz" lIns="93936" tIns="46968" rIns="93936" bIns="46968" rtlCol="0"/>
          <a:lstStyle>
            <a:lvl1pPr algn="r" eaLnBrk="1" hangingPunct="1">
              <a:defRPr sz="1200">
                <a:latin typeface="Arial" charset="0"/>
                <a:cs typeface="Arial" charset="0"/>
              </a:defRPr>
            </a:lvl1pPr>
          </a:lstStyle>
          <a:p>
            <a:pPr>
              <a:defRPr/>
            </a:pPr>
            <a:fld id="{8B5C9514-0EDD-430F-ADC7-6880DE50648D}" type="datetimeFigureOut">
              <a:rPr lang="en-US"/>
              <a:pPr>
                <a:defRPr/>
              </a:pPr>
              <a:t>5/29/2014</a:t>
            </a:fld>
            <a:endParaRPr lang="en-US"/>
          </a:p>
        </p:txBody>
      </p:sp>
      <p:sp>
        <p:nvSpPr>
          <p:cNvPr id="4" name="Footer Placeholder 3"/>
          <p:cNvSpPr>
            <a:spLocks noGrp="1"/>
          </p:cNvSpPr>
          <p:nvPr>
            <p:ph type="ftr" sz="quarter" idx="2"/>
          </p:nvPr>
        </p:nvSpPr>
        <p:spPr>
          <a:xfrm>
            <a:off x="0" y="8893175"/>
            <a:ext cx="3067050" cy="468313"/>
          </a:xfrm>
          <a:prstGeom prst="rect">
            <a:avLst/>
          </a:prstGeom>
        </p:spPr>
        <p:txBody>
          <a:bodyPr vert="horz" lIns="93936" tIns="46968" rIns="93936" bIns="46968" rtlCol="0" anchor="b"/>
          <a:lstStyle>
            <a:lvl1pPr algn="l" eaLnBrk="1" hangingPunct="1">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4008438" y="8893175"/>
            <a:ext cx="3067050" cy="468313"/>
          </a:xfrm>
          <a:prstGeom prst="rect">
            <a:avLst/>
          </a:prstGeom>
        </p:spPr>
        <p:txBody>
          <a:bodyPr vert="horz" wrap="square" lIns="93936" tIns="46968" rIns="93936" bIns="46968" numCol="1" anchor="b" anchorCtr="0" compatLnSpc="1">
            <a:prstTxWarp prst="textNoShape">
              <a:avLst/>
            </a:prstTxWarp>
          </a:bodyPr>
          <a:lstStyle>
            <a:lvl1pPr algn="r" eaLnBrk="1" hangingPunct="1">
              <a:defRPr sz="1200"/>
            </a:lvl1pPr>
          </a:lstStyle>
          <a:p>
            <a:fld id="{54143554-FA5F-4772-B7D1-6D3BEE3D091F}" type="slidenum">
              <a:rPr lang="en-US" altLang="en-US"/>
              <a:pPr/>
              <a:t>‹#›</a:t>
            </a:fld>
            <a:endParaRPr lang="en-US" altLang="en-US"/>
          </a:p>
        </p:txBody>
      </p:sp>
    </p:spTree>
    <p:extLst>
      <p:ext uri="{BB962C8B-B14F-4D97-AF65-F5344CB8AC3E}">
        <p14:creationId xmlns:p14="http://schemas.microsoft.com/office/powerpoint/2010/main" val="219812942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6" name="Rectangle 2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7" name="Rectangle 2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cs typeface="+mn-cs"/>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87599A74-4FD3-4F40-A39A-05CD46E245E6}" type="datetimeFigureOut">
              <a:rPr lang="en-US"/>
              <a:pPr>
                <a:defRPr/>
              </a:pPr>
              <a:t>5/29/2014</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lvl1pPr>
          </a:lstStyle>
          <a:p>
            <a:fld id="{174DAA08-4EFF-4245-80B1-0C63D42DD810}" type="slidenum">
              <a:rPr lang="en-US" altLang="en-US"/>
              <a:pPr/>
              <a:t>‹#›</a:t>
            </a:fld>
            <a:endParaRPr lang="en-US" altLang="en-US"/>
          </a:p>
        </p:txBody>
      </p:sp>
    </p:spTree>
    <p:extLst>
      <p:ext uri="{BB962C8B-B14F-4D97-AF65-F5344CB8AC3E}">
        <p14:creationId xmlns:p14="http://schemas.microsoft.com/office/powerpoint/2010/main" val="42047561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204A901-A911-41A4-B747-A978B7A11F56}" type="datetimeFigureOut">
              <a:rPr lang="en-US"/>
              <a:pPr>
                <a:defRPr/>
              </a:pPr>
              <a:t>5/29/2014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A1583D1-1C89-4725-8C29-D815C219CEF5}" type="slidenum">
              <a:rPr lang="en-US" altLang="en-US"/>
              <a:pPr/>
              <a:t>‹#›</a:t>
            </a:fld>
            <a:endParaRPr lang="en-US" altLang="en-US"/>
          </a:p>
        </p:txBody>
      </p:sp>
    </p:spTree>
    <p:extLst>
      <p:ext uri="{BB962C8B-B14F-4D97-AF65-F5344CB8AC3E}">
        <p14:creationId xmlns:p14="http://schemas.microsoft.com/office/powerpoint/2010/main" val="221010579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6" name="Rectangle 21"/>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7"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cs typeface="+mn-cs"/>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fld id="{0AE03EBA-5A59-47A8-A784-7C5D6E1212F6}" type="slidenum">
              <a:rPr lang="en-US" altLang="en-US"/>
              <a:pPr/>
              <a:t>‹#›</a:t>
            </a:fld>
            <a:endParaRPr lang="en-US" altLang="en-US"/>
          </a:p>
        </p:txBody>
      </p:sp>
      <p:sp>
        <p:nvSpPr>
          <p:cNvPr id="14" name="Date Placeholder 3"/>
          <p:cNvSpPr>
            <a:spLocks noGrp="1"/>
          </p:cNvSpPr>
          <p:nvPr>
            <p:ph type="dt" sz="half" idx="11"/>
          </p:nvPr>
        </p:nvSpPr>
        <p:spPr/>
        <p:txBody>
          <a:bodyPr/>
          <a:lstStyle>
            <a:lvl1pPr>
              <a:defRPr/>
            </a:lvl1pPr>
          </a:lstStyle>
          <a:p>
            <a:pPr>
              <a:defRPr/>
            </a:pPr>
            <a:fld id="{1C9C56E0-8E4E-4C45-B2AC-27869FB8D03B}" type="datetimeFigureOut">
              <a:rPr lang="en-US"/>
              <a:pPr>
                <a:defRPr/>
              </a:pPr>
              <a:t>5/29/2014</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63465623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51F94B6-C61C-4350-B80A-C8AB1F07D517}" type="datetimeFigureOut">
              <a:rPr lang="en-US"/>
              <a:pPr>
                <a:defRPr/>
              </a:pPr>
              <a:t>5/29/2014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fld id="{C8646F02-B232-4231-82F0-F1F096BCB602}" type="slidenum">
              <a:rPr lang="en-US" altLang="en-US"/>
              <a:pPr/>
              <a:t>‹#›</a:t>
            </a:fld>
            <a:endParaRPr lang="en-US" altLang="en-US"/>
          </a:p>
        </p:txBody>
      </p:sp>
    </p:spTree>
    <p:extLst>
      <p:ext uri="{BB962C8B-B14F-4D97-AF65-F5344CB8AC3E}">
        <p14:creationId xmlns:p14="http://schemas.microsoft.com/office/powerpoint/2010/main" val="208500001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6" name="Rectangle 21"/>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7" name="Rectangle 2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8" name="Rectangle 24"/>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9" name="Rectangle 25"/>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cs typeface="+mn-cs"/>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DDC9472F-8282-4F3B-8396-6D3CDD458768}" type="datetimeFigureOut">
              <a:rPr lang="en-US"/>
              <a:pPr>
                <a:defRPr/>
              </a:pPr>
              <a:t>5/29/2014</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lvl1pPr>
          </a:lstStyle>
          <a:p>
            <a:fld id="{026537A7-CBDC-4617-98DB-90C4C72E5E76}" type="slidenum">
              <a:rPr lang="en-US" altLang="en-US"/>
              <a:pPr/>
              <a:t>‹#›</a:t>
            </a:fld>
            <a:endParaRPr lang="en-US" altLang="en-US"/>
          </a:p>
        </p:txBody>
      </p:sp>
    </p:spTree>
    <p:extLst>
      <p:ext uri="{BB962C8B-B14F-4D97-AF65-F5344CB8AC3E}">
        <p14:creationId xmlns:p14="http://schemas.microsoft.com/office/powerpoint/2010/main" val="322816403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5C04E96A-8CE1-42E3-9578-A695D5578538}" type="datetimeFigureOut">
              <a:rPr lang="en-US"/>
              <a:pPr>
                <a:defRPr/>
              </a:pPr>
              <a:t>5/29/2014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583555CE-3065-4A2D-BCBD-C2484D34CD6A}" type="slidenum">
              <a:rPr lang="en-US" altLang="en-US"/>
              <a:pPr/>
              <a:t>‹#›</a:t>
            </a:fld>
            <a:endParaRPr lang="en-US" altLang="en-US"/>
          </a:p>
        </p:txBody>
      </p:sp>
    </p:spTree>
    <p:extLst>
      <p:ext uri="{BB962C8B-B14F-4D97-AF65-F5344CB8AC3E}">
        <p14:creationId xmlns:p14="http://schemas.microsoft.com/office/powerpoint/2010/main" val="274913515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9" name="Rectangle 2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10"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11" name="Rectangle 24"/>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cs typeface="+mn-cs"/>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F11D0316-7FD2-4607-967C-89E3F6F0104F}" type="datetimeFigureOut">
              <a:rPr lang="en-US"/>
              <a:pPr>
                <a:defRPr/>
              </a:pPr>
              <a:t>5/29/2014</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defRPr/>
            </a:lvl1pPr>
          </a:lstStyle>
          <a:p>
            <a:fld id="{7B6B2800-087E-4C81-9DA9-0DAEDD28A5FD}" type="slidenum">
              <a:rPr lang="en-US" altLang="en-US"/>
              <a:pPr/>
              <a:t>‹#›</a:t>
            </a:fld>
            <a:endParaRPr lang="en-US" altLang="en-US"/>
          </a:p>
        </p:txBody>
      </p:sp>
    </p:spTree>
    <p:extLst>
      <p:ext uri="{BB962C8B-B14F-4D97-AF65-F5344CB8AC3E}">
        <p14:creationId xmlns:p14="http://schemas.microsoft.com/office/powerpoint/2010/main" val="246967972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F38F2B12-FF3F-4746-B45A-2763469EE1BB}" type="datetimeFigureOut">
              <a:rPr lang="en-US"/>
              <a:pPr>
                <a:defRPr/>
              </a:pPr>
              <a:t>5/29/2014</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fld id="{2715777F-9F8F-40AF-9645-99EB40901836}" type="slidenum">
              <a:rPr lang="en-US" altLang="en-US"/>
              <a:pPr/>
              <a:t>‹#›</a:t>
            </a:fld>
            <a:endParaRPr lang="en-US" altLang="en-US"/>
          </a:p>
        </p:txBody>
      </p:sp>
    </p:spTree>
    <p:extLst>
      <p:ext uri="{BB962C8B-B14F-4D97-AF65-F5344CB8AC3E}">
        <p14:creationId xmlns:p14="http://schemas.microsoft.com/office/powerpoint/2010/main" val="109980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4"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5"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cs typeface="+mn-cs"/>
            </a:endParaRPr>
          </a:p>
        </p:txBody>
      </p:sp>
      <p:sp>
        <p:nvSpPr>
          <p:cNvPr id="8" name="Date Placeholder 1"/>
          <p:cNvSpPr>
            <a:spLocks noGrp="1"/>
          </p:cNvSpPr>
          <p:nvPr>
            <p:ph type="dt" sz="half" idx="10"/>
          </p:nvPr>
        </p:nvSpPr>
        <p:spPr/>
        <p:txBody>
          <a:bodyPr/>
          <a:lstStyle>
            <a:lvl1pPr>
              <a:defRPr/>
            </a:lvl1pPr>
          </a:lstStyle>
          <a:p>
            <a:pPr>
              <a:defRPr/>
            </a:pPr>
            <a:fld id="{BCF5B6E6-4F47-4B46-ACED-425D2949C808}" type="datetimeFigureOut">
              <a:rPr lang="en-US"/>
              <a:pPr>
                <a:defRPr/>
              </a:pPr>
              <a:t>5/29/2014</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fld id="{A69CF35D-90CC-43EC-8633-587E35DC6190}" type="slidenum">
              <a:rPr lang="en-US" altLang="en-US"/>
              <a:pPr/>
              <a:t>‹#›</a:t>
            </a:fld>
            <a:endParaRPr lang="en-US" altLang="en-US"/>
          </a:p>
        </p:txBody>
      </p:sp>
    </p:spTree>
    <p:extLst>
      <p:ext uri="{BB962C8B-B14F-4D97-AF65-F5344CB8AC3E}">
        <p14:creationId xmlns:p14="http://schemas.microsoft.com/office/powerpoint/2010/main" val="3959824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8" name="Rectangle 23"/>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cs typeface="+mn-cs"/>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fld id="{49FFE890-8BED-412B-93BC-45D0E35B95E7}" type="slidenum">
              <a:rPr lang="en-US" altLang="en-US"/>
              <a:pPr/>
              <a:t>‹#›</a:t>
            </a:fld>
            <a:endParaRPr lang="en-US" altLang="en-US"/>
          </a:p>
        </p:txBody>
      </p:sp>
      <p:sp>
        <p:nvSpPr>
          <p:cNvPr id="17" name="Date Placeholder 4"/>
          <p:cNvSpPr>
            <a:spLocks noGrp="1"/>
          </p:cNvSpPr>
          <p:nvPr>
            <p:ph type="dt" sz="half" idx="11"/>
          </p:nvPr>
        </p:nvSpPr>
        <p:spPr/>
        <p:txBody>
          <a:bodyPr/>
          <a:lstStyle>
            <a:lvl1pPr>
              <a:defRPr/>
            </a:lvl1pPr>
          </a:lstStyle>
          <a:p>
            <a:pPr>
              <a:defRPr/>
            </a:pPr>
            <a:fld id="{1D1F1354-2601-4862-8A3A-DBDDDE4CA30B}" type="datetimeFigureOut">
              <a:rPr lang="en-US"/>
              <a:pPr>
                <a:defRPr/>
              </a:pPr>
              <a:t>5/29/2014</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extLst>
      <p:ext uri="{BB962C8B-B14F-4D97-AF65-F5344CB8AC3E}">
        <p14:creationId xmlns:p14="http://schemas.microsoft.com/office/powerpoint/2010/main" val="64272347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8"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cs typeface="+mn-cs"/>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fld id="{B8ACDBC0-5EE9-45A0-AEE4-1CDCEBF2E2E0}" type="slidenum">
              <a:rPr lang="en-US" altLang="en-US"/>
              <a:pPr/>
              <a:t>‹#›</a:t>
            </a:fld>
            <a:endParaRPr lang="en-US" alt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45D64344-8BF8-41FE-9389-22A03903D4DB}" type="datetimeFigureOut">
              <a:rPr lang="en-US"/>
              <a:pPr>
                <a:defRPr/>
              </a:pPr>
              <a:t>5/29/2014</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extLst>
      <p:ext uri="{BB962C8B-B14F-4D97-AF65-F5344CB8AC3E}">
        <p14:creationId xmlns:p14="http://schemas.microsoft.com/office/powerpoint/2010/main" val="974515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1027"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a:defRPr/>
            </a:pPr>
            <a:fld id="{20ABC14A-7F41-4F2F-B588-DE074AD1850D}" type="datetimeFigureOut">
              <a:rPr lang="en-US"/>
              <a:pPr>
                <a:defRPr/>
              </a:pPr>
              <a:t>5/29/2014</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cs typeface="+mn-cs"/>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a:solidFill>
                  <a:srgbClr val="7B9899"/>
                </a:solidFill>
                <a:latin typeface="Georgia" pitchFamily="18" charset="0"/>
              </a:defRPr>
            </a:lvl1pPr>
          </a:lstStyle>
          <a:p>
            <a:fld id="{2765828E-DD0E-45D9-AABE-5CEAA78CAD5A}" type="slidenum">
              <a:rPr lang="en-US" altLang="en-US"/>
              <a:pPr/>
              <a:t>‹#›</a:t>
            </a:fld>
            <a:endParaRPr lang="en-US" altLang="en-US"/>
          </a:p>
        </p:txBody>
      </p:sp>
      <p:sp>
        <p:nvSpPr>
          <p:cNvPr id="103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19400"/>
            <a:ext cx="6705600" cy="2895600"/>
          </a:xfrm>
        </p:spPr>
        <p:txBody>
          <a:bodyPr>
            <a:normAutofit/>
          </a:bodyPr>
          <a:lstStyle/>
          <a:p>
            <a:pPr eaLnBrk="1" fontAlgn="auto" hangingPunct="1">
              <a:spcAft>
                <a:spcPts val="0"/>
              </a:spcAft>
              <a:buFont typeface="Wingdings 2"/>
              <a:buNone/>
              <a:defRPr/>
            </a:pPr>
            <a:endParaRPr lang="en-US" dirty="0" smtClean="0"/>
          </a:p>
          <a:p>
            <a:pPr eaLnBrk="1" fontAlgn="auto" hangingPunct="1">
              <a:spcAft>
                <a:spcPts val="0"/>
              </a:spcAft>
              <a:buFont typeface="Wingdings 2"/>
              <a:buNone/>
              <a:defRPr/>
            </a:pPr>
            <a:endParaRPr lang="en-US" dirty="0" smtClean="0"/>
          </a:p>
          <a:p>
            <a:pPr eaLnBrk="1" fontAlgn="auto" hangingPunct="1">
              <a:spcAft>
                <a:spcPts val="0"/>
              </a:spcAft>
              <a:buFont typeface="Wingdings 2"/>
              <a:buNone/>
              <a:defRPr/>
            </a:pPr>
            <a:r>
              <a:rPr lang="en-US" dirty="0" smtClean="0">
                <a:solidFill>
                  <a:srgbClr val="0000CC"/>
                </a:solidFill>
              </a:rPr>
              <a:t>John L. Glascock, PhD, SIOR, FRICS, NAIOP</a:t>
            </a:r>
          </a:p>
          <a:p>
            <a:pPr eaLnBrk="1" fontAlgn="auto" hangingPunct="1">
              <a:spcAft>
                <a:spcPts val="0"/>
              </a:spcAft>
              <a:buFont typeface="Wingdings 2"/>
              <a:buNone/>
              <a:defRPr/>
            </a:pPr>
            <a:r>
              <a:rPr lang="en-US" dirty="0" smtClean="0">
                <a:solidFill>
                  <a:srgbClr val="0000CC"/>
                </a:solidFill>
              </a:rPr>
              <a:t>Director, UCONN Center </a:t>
            </a:r>
          </a:p>
          <a:p>
            <a:pPr eaLnBrk="1" fontAlgn="auto" hangingPunct="1">
              <a:spcAft>
                <a:spcPts val="0"/>
              </a:spcAft>
              <a:buFont typeface="Wingdings 2"/>
              <a:buNone/>
              <a:defRPr/>
            </a:pPr>
            <a:r>
              <a:rPr lang="en-US" dirty="0" smtClean="0">
                <a:solidFill>
                  <a:srgbClr val="0000CC"/>
                </a:solidFill>
              </a:rPr>
              <a:t>for Real Estate and Urban studies</a:t>
            </a:r>
          </a:p>
          <a:p>
            <a:pPr eaLnBrk="1" fontAlgn="auto" hangingPunct="1">
              <a:spcAft>
                <a:spcPts val="0"/>
              </a:spcAft>
              <a:buFont typeface="Wingdings 2"/>
              <a:buNone/>
              <a:defRPr/>
            </a:pPr>
            <a:r>
              <a:rPr lang="en-US" dirty="0" smtClean="0">
                <a:solidFill>
                  <a:srgbClr val="0000CC"/>
                </a:solidFill>
              </a:rPr>
              <a:t>University of Connecticut</a:t>
            </a:r>
          </a:p>
          <a:p>
            <a:pPr eaLnBrk="1" fontAlgn="auto" hangingPunct="1">
              <a:spcAft>
                <a:spcPts val="0"/>
              </a:spcAft>
              <a:buFont typeface="Wingdings 2"/>
              <a:buNone/>
              <a:defRPr/>
            </a:pPr>
            <a:endParaRPr lang="en-US" dirty="0" smtClean="0">
              <a:solidFill>
                <a:srgbClr val="0000CC"/>
              </a:solidFill>
            </a:endParaRPr>
          </a:p>
          <a:p>
            <a:pPr eaLnBrk="1" fontAlgn="auto" hangingPunct="1">
              <a:spcAft>
                <a:spcPts val="0"/>
              </a:spcAft>
              <a:buFont typeface="Wingdings 2"/>
              <a:buNone/>
              <a:defRPr/>
            </a:pPr>
            <a:r>
              <a:rPr lang="en-US" dirty="0" smtClean="0">
                <a:solidFill>
                  <a:srgbClr val="0000CC"/>
                </a:solidFill>
              </a:rPr>
              <a:t>8</a:t>
            </a:r>
            <a:r>
              <a:rPr lang="en-US" baseline="30000" dirty="0" smtClean="0">
                <a:solidFill>
                  <a:srgbClr val="0000CC"/>
                </a:solidFill>
              </a:rPr>
              <a:t>th</a:t>
            </a:r>
            <a:r>
              <a:rPr lang="en-US" dirty="0" smtClean="0">
                <a:solidFill>
                  <a:srgbClr val="0000CC"/>
                </a:solidFill>
              </a:rPr>
              <a:t> May 2014</a:t>
            </a:r>
            <a:endParaRPr lang="en-US" dirty="0">
              <a:solidFill>
                <a:srgbClr val="0000CC"/>
              </a:solidFill>
            </a:endParaRPr>
          </a:p>
        </p:txBody>
      </p:sp>
      <p:sp>
        <p:nvSpPr>
          <p:cNvPr id="14339" name="Title 1"/>
          <p:cNvSpPr>
            <a:spLocks noGrp="1"/>
          </p:cNvSpPr>
          <p:nvPr>
            <p:ph type="ctrTitle"/>
          </p:nvPr>
        </p:nvSpPr>
        <p:spPr>
          <a:xfrm>
            <a:off x="685800" y="304800"/>
            <a:ext cx="7772400" cy="2057400"/>
          </a:xfrm>
        </p:spPr>
        <p:txBody>
          <a:bodyPr/>
          <a:lstStyle/>
          <a:p>
            <a:pPr eaLnBrk="1" hangingPunct="1"/>
            <a:r>
              <a:rPr lang="en-US" altLang="en-US" sz="3200" b="1" smtClean="0">
                <a:solidFill>
                  <a:srgbClr val="FF0000"/>
                </a:solidFill>
              </a:rPr>
              <a:t> </a:t>
            </a:r>
            <a:br>
              <a:rPr lang="en-US" altLang="en-US" sz="3200" b="1" smtClean="0">
                <a:solidFill>
                  <a:srgbClr val="FF0000"/>
                </a:solidFill>
              </a:rPr>
            </a:br>
            <a:r>
              <a:rPr lang="en-US" altLang="en-US" sz="2800" b="1" smtClean="0">
                <a:solidFill>
                  <a:srgbClr val="FF0000"/>
                </a:solidFill>
              </a:rPr>
              <a:t>Hartford Area </a:t>
            </a:r>
            <a:br>
              <a:rPr lang="en-US" altLang="en-US" sz="2800" b="1" smtClean="0">
                <a:solidFill>
                  <a:srgbClr val="FF0000"/>
                </a:solidFill>
              </a:rPr>
            </a:br>
            <a:r>
              <a:rPr lang="en-US" altLang="en-US" sz="2800" b="1" smtClean="0">
                <a:solidFill>
                  <a:srgbClr val="FF0000"/>
                </a:solidFill>
              </a:rPr>
              <a:t>Commercial Real Estate Luncheon</a:t>
            </a:r>
            <a:br>
              <a:rPr lang="en-US" altLang="en-US" sz="2800" b="1" smtClean="0">
                <a:solidFill>
                  <a:srgbClr val="FF0000"/>
                </a:solidFill>
              </a:rPr>
            </a:br>
            <a:r>
              <a:rPr lang="en-US" altLang="en-US" sz="1400" b="1" smtClean="0">
                <a:solidFill>
                  <a:srgbClr val="FF0000"/>
                </a:solidFill>
              </a:rPr>
              <a:t/>
            </a:r>
            <a:br>
              <a:rPr lang="en-US" altLang="en-US" sz="1400" b="1" smtClean="0">
                <a:solidFill>
                  <a:srgbClr val="FF0000"/>
                </a:solidFill>
              </a:rPr>
            </a:br>
            <a:r>
              <a:rPr lang="en-US" altLang="en-US" sz="2800" b="1" smtClean="0">
                <a:solidFill>
                  <a:srgbClr val="003300"/>
                </a:solidFill>
              </a:rPr>
              <a:t>A Brief Look at the American Economy:</a:t>
            </a:r>
            <a:br>
              <a:rPr lang="en-US" altLang="en-US" sz="2800" b="1" smtClean="0">
                <a:solidFill>
                  <a:srgbClr val="003300"/>
                </a:solidFill>
              </a:rPr>
            </a:br>
            <a:r>
              <a:rPr lang="en-US" altLang="en-US" sz="2800" b="1" smtClean="0">
                <a:solidFill>
                  <a:srgbClr val="003300"/>
                </a:solidFill>
              </a:rPr>
              <a:t> A Few Issues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b="1" smtClean="0">
                <a:solidFill>
                  <a:srgbClr val="003300"/>
                </a:solidFill>
              </a:rPr>
              <a:t>Quick Summary so far</a:t>
            </a:r>
          </a:p>
        </p:txBody>
      </p:sp>
      <p:sp>
        <p:nvSpPr>
          <p:cNvPr id="23555" name="Content Placeholder 2"/>
          <p:cNvSpPr>
            <a:spLocks noGrp="1"/>
          </p:cNvSpPr>
          <p:nvPr>
            <p:ph sz="quarter" idx="1"/>
          </p:nvPr>
        </p:nvSpPr>
        <p:spPr>
          <a:xfrm>
            <a:off x="301625" y="1527175"/>
            <a:ext cx="8504238" cy="4572000"/>
          </a:xfrm>
        </p:spPr>
        <p:txBody>
          <a:bodyPr/>
          <a:lstStyle/>
          <a:p>
            <a:r>
              <a:rPr lang="en-US" altLang="en-US" sz="2000" b="1" smtClean="0"/>
              <a:t>1. GDP is back, but employment is lagging</a:t>
            </a:r>
          </a:p>
          <a:p>
            <a:endParaRPr lang="en-US" altLang="en-US" sz="2000" b="1" smtClean="0"/>
          </a:p>
          <a:p>
            <a:r>
              <a:rPr lang="en-US" altLang="en-US" sz="2000" b="1" smtClean="0"/>
              <a:t>2. Overall, the USA is holding its own with other world areas—Europe is losing!</a:t>
            </a:r>
          </a:p>
          <a:p>
            <a:endParaRPr lang="en-US" altLang="en-US" sz="2000" b="1" smtClean="0"/>
          </a:p>
          <a:p>
            <a:r>
              <a:rPr lang="en-US" altLang="en-US" sz="2000" b="1" smtClean="0"/>
              <a:t>3. Houses are priced about right—do not expect a housing boom or construction boom</a:t>
            </a:r>
          </a:p>
          <a:p>
            <a:endParaRPr lang="en-US" altLang="en-US" sz="2000" b="1" smtClean="0"/>
          </a:p>
          <a:p>
            <a:r>
              <a:rPr lang="en-US" altLang="en-US" sz="2000" b="1" smtClean="0"/>
              <a:t>4. In a high value-added nation, benefits and management costs will force lower valued workers out of the economy unless some costs are socialized and some leeway in benefits are allowed!  One last story: Columbia! </a:t>
            </a:r>
            <a:r>
              <a:rPr lang="en-US" altLang="en-US" sz="2000" b="1" smtClean="0">
                <a:solidFill>
                  <a:srgbClr val="0070C0"/>
                </a:solidFill>
              </a:rPr>
              <a:t>Tech (any innovation) pushes reorganization.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01625" y="217488"/>
            <a:ext cx="8534400" cy="758825"/>
          </a:xfrm>
        </p:spPr>
        <p:txBody>
          <a:bodyPr/>
          <a:lstStyle/>
          <a:p>
            <a:pPr eaLnBrk="1" hangingPunct="1"/>
            <a:r>
              <a:rPr lang="en-US" altLang="en-US" b="1" smtClean="0">
                <a:solidFill>
                  <a:srgbClr val="C00000"/>
                </a:solidFill>
              </a:rPr>
              <a:t>Notion 1: The L-Effect</a:t>
            </a:r>
          </a:p>
        </p:txBody>
      </p:sp>
      <p:sp>
        <p:nvSpPr>
          <p:cNvPr id="24579" name="Content Placeholder 2"/>
          <p:cNvSpPr>
            <a:spLocks noGrp="1"/>
          </p:cNvSpPr>
          <p:nvPr>
            <p:ph sz="quarter" idx="1"/>
          </p:nvPr>
        </p:nvSpPr>
        <p:spPr>
          <a:xfrm>
            <a:off x="301625" y="1371600"/>
            <a:ext cx="8504238" cy="5105400"/>
          </a:xfrm>
        </p:spPr>
        <p:txBody>
          <a:bodyPr/>
          <a:lstStyle/>
          <a:p>
            <a:pPr eaLnBrk="1" hangingPunct="1"/>
            <a:endParaRPr lang="en-US" altLang="en-US" sz="1700" b="1" smtClean="0">
              <a:solidFill>
                <a:srgbClr val="0000CC"/>
              </a:solidFill>
            </a:endParaRPr>
          </a:p>
          <a:p>
            <a:pPr eaLnBrk="1" hangingPunct="1"/>
            <a:r>
              <a:rPr lang="en-US" altLang="en-US" sz="1700" b="1" smtClean="0">
                <a:solidFill>
                  <a:srgbClr val="0000CC"/>
                </a:solidFill>
              </a:rPr>
              <a:t>The L is the from Seattle to San Diego and then across the South and up to Washington DC, including Maryland</a:t>
            </a:r>
          </a:p>
          <a:p>
            <a:pPr eaLnBrk="1" hangingPunct="1"/>
            <a:endParaRPr lang="en-US" altLang="en-US" sz="1700" b="1" smtClean="0">
              <a:solidFill>
                <a:srgbClr val="0000CC"/>
              </a:solidFill>
            </a:endParaRPr>
          </a:p>
          <a:p>
            <a:pPr eaLnBrk="1" hangingPunct="1"/>
            <a:r>
              <a:rPr lang="en-US" altLang="en-US" sz="1700" b="1" smtClean="0">
                <a:solidFill>
                  <a:srgbClr val="0000CC"/>
                </a:solidFill>
              </a:rPr>
              <a:t>Except for North Dakota, all states NOT in the L have fewer children under 16 that they did in 1960!  Michigan has NO county with more children under 16 than in 1960.</a:t>
            </a:r>
          </a:p>
          <a:p>
            <a:pPr eaLnBrk="1" hangingPunct="1"/>
            <a:endParaRPr lang="en-US" altLang="en-US" sz="1700" b="1" smtClean="0">
              <a:solidFill>
                <a:srgbClr val="0000CC"/>
              </a:solidFill>
            </a:endParaRPr>
          </a:p>
          <a:p>
            <a:pPr eaLnBrk="1" hangingPunct="1"/>
            <a:r>
              <a:rPr lang="en-US" altLang="en-US" sz="1700" b="1" smtClean="0">
                <a:solidFill>
                  <a:srgbClr val="0000CC"/>
                </a:solidFill>
              </a:rPr>
              <a:t>Add to this the coastal effect…</a:t>
            </a:r>
          </a:p>
          <a:p>
            <a:pPr eaLnBrk="1" hangingPunct="1"/>
            <a:endParaRPr lang="en-US" altLang="en-US" sz="1700" b="1" smtClean="0">
              <a:solidFill>
                <a:srgbClr val="0000CC"/>
              </a:solidFill>
            </a:endParaRPr>
          </a:p>
          <a:p>
            <a:pPr eaLnBrk="1" hangingPunct="1"/>
            <a:endParaRPr lang="en-US" altLang="en-US" sz="1700" b="1" smtClean="0">
              <a:solidFill>
                <a:srgbClr val="0000CC"/>
              </a:solidFill>
            </a:endParaRPr>
          </a:p>
          <a:p>
            <a:pPr eaLnBrk="1" hangingPunct="1"/>
            <a:endParaRPr lang="en-US" altLang="en-US" sz="1700" b="1" smtClean="0">
              <a:solidFill>
                <a:srgbClr val="0000CC"/>
              </a:solidFill>
            </a:endParaRPr>
          </a:p>
          <a:p>
            <a:pPr eaLnBrk="1" hangingPunct="1"/>
            <a:endParaRPr lang="en-US" altLang="en-US" sz="1700" b="1" smtClean="0">
              <a:solidFill>
                <a:srgbClr val="0000CC"/>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sz="2800" b="1" smtClean="0">
                <a:solidFill>
                  <a:srgbClr val="0000CC"/>
                </a:solidFill>
              </a:rPr>
              <a:t>67% of all Americans Live 1.5 hours of ‘Coast’</a:t>
            </a:r>
          </a:p>
        </p:txBody>
      </p:sp>
      <p:pic>
        <p:nvPicPr>
          <p:cNvPr id="25603" name="Content Placeholder 3" descr="USA 2_3rd live in brown.gif"/>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204913" y="1527175"/>
            <a:ext cx="6499225" cy="4873625"/>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b="1" smtClean="0">
                <a:solidFill>
                  <a:srgbClr val="FF0000"/>
                </a:solidFill>
              </a:rPr>
              <a:t>L + Coastal effects</a:t>
            </a:r>
          </a:p>
        </p:txBody>
      </p:sp>
      <p:sp>
        <p:nvSpPr>
          <p:cNvPr id="26627" name="Content Placeholder 2"/>
          <p:cNvSpPr>
            <a:spLocks noGrp="1"/>
          </p:cNvSpPr>
          <p:nvPr>
            <p:ph sz="quarter" idx="1"/>
          </p:nvPr>
        </p:nvSpPr>
        <p:spPr>
          <a:xfrm>
            <a:off x="301625" y="1527175"/>
            <a:ext cx="8504238" cy="4572000"/>
          </a:xfrm>
        </p:spPr>
        <p:txBody>
          <a:bodyPr/>
          <a:lstStyle/>
          <a:p>
            <a:r>
              <a:rPr lang="en-US" altLang="en-US" b="1" smtClean="0"/>
              <a:t>States not on the L will decline in economic value-added jobs and in at least relative population</a:t>
            </a:r>
          </a:p>
          <a:p>
            <a:endParaRPr lang="en-US" altLang="en-US" b="1" smtClean="0"/>
          </a:p>
          <a:p>
            <a:r>
              <a:rPr lang="en-US" altLang="en-US" b="1" smtClean="0"/>
              <a:t>States that have low population/fairly homogenous population and a core industry will fair reasonable well—others will suffer declining fortunes:  </a:t>
            </a:r>
            <a:r>
              <a:rPr lang="en-US" altLang="en-US" b="1" smtClean="0">
                <a:solidFill>
                  <a:srgbClr val="7030A0"/>
                </a:solidFill>
              </a:rPr>
              <a:t>Minnesota and the Dakotas are great places to retire to—cost of living and health care and safety.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b="1" smtClean="0">
                <a:solidFill>
                  <a:srgbClr val="7030A0"/>
                </a:solidFill>
              </a:rPr>
              <a:t>More on the L and Coastal Effects</a:t>
            </a:r>
          </a:p>
        </p:txBody>
      </p:sp>
      <p:sp>
        <p:nvSpPr>
          <p:cNvPr id="27651" name="Content Placeholder 2"/>
          <p:cNvSpPr>
            <a:spLocks noGrp="1"/>
          </p:cNvSpPr>
          <p:nvPr>
            <p:ph sz="quarter" idx="1"/>
          </p:nvPr>
        </p:nvSpPr>
        <p:spPr>
          <a:xfrm>
            <a:off x="301625" y="1527175"/>
            <a:ext cx="8504238" cy="4572000"/>
          </a:xfrm>
        </p:spPr>
        <p:txBody>
          <a:bodyPr/>
          <a:lstStyle/>
          <a:p>
            <a:endParaRPr lang="en-US" altLang="en-US" sz="2200" b="1" smtClean="0"/>
          </a:p>
          <a:p>
            <a:r>
              <a:rPr lang="en-US" altLang="en-US" sz="2200" b="1" smtClean="0"/>
              <a:t>Michigan is in a for a long downturn!</a:t>
            </a:r>
          </a:p>
          <a:p>
            <a:endParaRPr lang="en-US" altLang="en-US" sz="2200" b="1" smtClean="0"/>
          </a:p>
          <a:p>
            <a:r>
              <a:rPr lang="en-US" altLang="en-US" sz="2200" b="1" smtClean="0"/>
              <a:t>Ohio/Illinois are suffering:</a:t>
            </a:r>
          </a:p>
          <a:p>
            <a:endParaRPr lang="en-US" altLang="en-US" sz="2200" b="1" smtClean="0"/>
          </a:p>
          <a:p>
            <a:r>
              <a:rPr lang="en-US" altLang="en-US" sz="2200" b="1" smtClean="0"/>
              <a:t>1900 Ohio was a top 3 per capita income state</a:t>
            </a:r>
          </a:p>
          <a:p>
            <a:r>
              <a:rPr lang="en-US" altLang="en-US" sz="2200" b="1" smtClean="0"/>
              <a:t>                             had high value-added jobs</a:t>
            </a:r>
          </a:p>
          <a:p>
            <a:r>
              <a:rPr lang="en-US" altLang="en-US" sz="2200" b="1" smtClean="0"/>
              <a:t>1960  Ohio at the bottom of top 1/3 of states</a:t>
            </a:r>
          </a:p>
          <a:p>
            <a:r>
              <a:rPr lang="en-US" altLang="en-US" sz="2200" b="1" smtClean="0"/>
              <a:t>2010  Ohio in bottom 1/3 of states and falling</a:t>
            </a:r>
          </a:p>
          <a:p>
            <a:r>
              <a:rPr lang="en-US" altLang="en-US" smtClean="0"/>
              <a:t>   </a:t>
            </a:r>
            <a:r>
              <a:rPr lang="en-US" altLang="en-US" sz="1600" smtClean="0"/>
              <a:t>A short note on education—it follows growth and wealth: not the other way around!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b="1" smtClean="0">
                <a:solidFill>
                  <a:srgbClr val="FF0000"/>
                </a:solidFill>
              </a:rPr>
              <a:t>Trends—let me put it together</a:t>
            </a:r>
          </a:p>
        </p:txBody>
      </p:sp>
      <p:sp>
        <p:nvSpPr>
          <p:cNvPr id="28675" name="Content Placeholder 2"/>
          <p:cNvSpPr>
            <a:spLocks noGrp="1"/>
          </p:cNvSpPr>
          <p:nvPr>
            <p:ph sz="quarter" idx="1"/>
          </p:nvPr>
        </p:nvSpPr>
        <p:spPr>
          <a:xfrm>
            <a:off x="301625" y="1527175"/>
            <a:ext cx="8504238" cy="4572000"/>
          </a:xfrm>
        </p:spPr>
        <p:txBody>
          <a:bodyPr/>
          <a:lstStyle/>
          <a:p>
            <a:r>
              <a:rPr lang="en-US" altLang="en-US" b="1" smtClean="0">
                <a:solidFill>
                  <a:srgbClr val="0000CC"/>
                </a:solidFill>
              </a:rPr>
              <a:t>Commercial in non-core metro areas will be very weak—</a:t>
            </a:r>
            <a:r>
              <a:rPr lang="en-US" altLang="en-US" sz="2000" b="1" smtClean="0">
                <a:solidFill>
                  <a:srgbClr val="0000CC"/>
                </a:solidFill>
              </a:rPr>
              <a:t>except distribution</a:t>
            </a:r>
          </a:p>
          <a:p>
            <a:endParaRPr lang="en-US" altLang="en-US" b="1" smtClean="0">
              <a:solidFill>
                <a:srgbClr val="0000CC"/>
              </a:solidFill>
            </a:endParaRPr>
          </a:p>
          <a:p>
            <a:r>
              <a:rPr lang="en-US" altLang="en-US" b="1" smtClean="0">
                <a:solidFill>
                  <a:srgbClr val="0000CC"/>
                </a:solidFill>
              </a:rPr>
              <a:t>The L-States will do reasonable well in commercial and residential</a:t>
            </a:r>
          </a:p>
          <a:p>
            <a:endParaRPr lang="en-US" altLang="en-US" b="1" smtClean="0">
              <a:solidFill>
                <a:srgbClr val="0000CC"/>
              </a:solidFill>
            </a:endParaRPr>
          </a:p>
          <a:p>
            <a:r>
              <a:rPr lang="en-US" altLang="en-US" b="1" smtClean="0">
                <a:solidFill>
                  <a:srgbClr val="0000CC"/>
                </a:solidFill>
              </a:rPr>
              <a:t>We have a whole set of secondary, non-growth cities that will essentially tread water: Cincinnati, Memphis, Hartford, Cleveland, Indianapolis, Chicago!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b="1" smtClean="0">
                <a:solidFill>
                  <a:srgbClr val="C00000"/>
                </a:solidFill>
              </a:rPr>
              <a:t>Notion 2: States are Risk</a:t>
            </a:r>
          </a:p>
        </p:txBody>
      </p:sp>
      <p:sp>
        <p:nvSpPr>
          <p:cNvPr id="29699" name="Content Placeholder 2"/>
          <p:cNvSpPr>
            <a:spLocks noGrp="1"/>
          </p:cNvSpPr>
          <p:nvPr>
            <p:ph sz="quarter" idx="1"/>
          </p:nvPr>
        </p:nvSpPr>
        <p:spPr>
          <a:xfrm>
            <a:off x="301625" y="1527175"/>
            <a:ext cx="8504238" cy="4721225"/>
          </a:xfrm>
        </p:spPr>
        <p:txBody>
          <a:bodyPr/>
          <a:lstStyle/>
          <a:p>
            <a:r>
              <a:rPr lang="en-US" altLang="en-US" sz="2000" b="1" smtClean="0">
                <a:solidFill>
                  <a:srgbClr val="0000CC"/>
                </a:solidFill>
              </a:rPr>
              <a:t>Historically, CT, NY, MA, NJ and California (especially sine the 1960s) have done well.</a:t>
            </a:r>
          </a:p>
          <a:p>
            <a:endParaRPr lang="en-US" altLang="en-US" sz="2000" b="1" smtClean="0">
              <a:solidFill>
                <a:srgbClr val="0000CC"/>
              </a:solidFill>
            </a:endParaRPr>
          </a:p>
          <a:p>
            <a:r>
              <a:rPr lang="en-US" altLang="en-US" sz="2000" b="1" smtClean="0">
                <a:solidFill>
                  <a:srgbClr val="0000CC"/>
                </a:solidFill>
              </a:rPr>
              <a:t>BUT, these states are at risk:</a:t>
            </a:r>
          </a:p>
          <a:p>
            <a:endParaRPr lang="en-US" altLang="en-US" sz="2000" b="1" smtClean="0">
              <a:solidFill>
                <a:srgbClr val="0000CC"/>
              </a:solidFill>
            </a:endParaRPr>
          </a:p>
          <a:p>
            <a:r>
              <a:rPr lang="en-US" altLang="en-US" sz="2000" b="1" smtClean="0">
                <a:solidFill>
                  <a:srgbClr val="0000CC"/>
                </a:solidFill>
              </a:rPr>
              <a:t>CA first</a:t>
            </a:r>
          </a:p>
          <a:p>
            <a:r>
              <a:rPr lang="en-US" altLang="en-US" sz="2000" b="1" smtClean="0">
                <a:solidFill>
                  <a:srgbClr val="0000CC"/>
                </a:solidFill>
              </a:rPr>
              <a:t>1. California looks like the USA—some of the highest income counties and some of the lowest</a:t>
            </a:r>
          </a:p>
          <a:p>
            <a:r>
              <a:rPr lang="en-US" altLang="en-US" sz="2000" b="1" smtClean="0">
                <a:solidFill>
                  <a:srgbClr val="0000CC"/>
                </a:solidFill>
              </a:rPr>
              <a:t>2. CA is losing population and core jobs- Toyota headquarters is now in TEXAS</a:t>
            </a:r>
          </a:p>
          <a:p>
            <a:r>
              <a:rPr lang="en-US" altLang="en-US" sz="2000" b="1" smtClean="0">
                <a:solidFill>
                  <a:srgbClr val="0000CC"/>
                </a:solidFill>
              </a:rPr>
              <a:t>3. The basic Tech boom is over</a:t>
            </a:r>
          </a:p>
          <a:p>
            <a:r>
              <a:rPr lang="en-US" altLang="en-US" sz="2000" b="1" smtClean="0">
                <a:solidFill>
                  <a:srgbClr val="0000CC"/>
                </a:solidFill>
              </a:rPr>
              <a:t>4. High pensions and a unionized education labor force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solidFill>
                  <a:srgbClr val="0000CC"/>
                </a:solidFill>
              </a:rPr>
              <a:t>CT wins because NY loses!</a:t>
            </a:r>
          </a:p>
        </p:txBody>
      </p:sp>
      <p:sp>
        <p:nvSpPr>
          <p:cNvPr id="30723" name="Content Placeholder 2"/>
          <p:cNvSpPr>
            <a:spLocks noGrp="1"/>
          </p:cNvSpPr>
          <p:nvPr>
            <p:ph sz="quarter" idx="1"/>
          </p:nvPr>
        </p:nvSpPr>
        <p:spPr>
          <a:xfrm>
            <a:off x="301625" y="1527175"/>
            <a:ext cx="8504238" cy="4572000"/>
          </a:xfrm>
        </p:spPr>
        <p:txBody>
          <a:bodyPr/>
          <a:lstStyle/>
          <a:p>
            <a:r>
              <a:rPr lang="en-US" altLang="en-US" sz="2400" b="1" smtClean="0"/>
              <a:t>Historically CT was a high value-added technology leader and a </a:t>
            </a:r>
            <a:r>
              <a:rPr lang="en-US" altLang="en-US" sz="2400" b="1" u="sng" smtClean="0"/>
              <a:t>low cost</a:t>
            </a:r>
            <a:r>
              <a:rPr lang="en-US" altLang="en-US" sz="2400" b="1" smtClean="0"/>
              <a:t> neighbor of New York.</a:t>
            </a:r>
          </a:p>
          <a:p>
            <a:endParaRPr lang="en-US" altLang="en-US" sz="2400" b="1" smtClean="0"/>
          </a:p>
          <a:p>
            <a:r>
              <a:rPr lang="en-US" altLang="en-US" sz="2400" b="1" smtClean="0"/>
              <a:t>From Pratt to GE, CT is losing core value-added jobs. Electric Boat is here—but will be reduced in size of labor force again…</a:t>
            </a:r>
          </a:p>
          <a:p>
            <a:endParaRPr lang="en-US" altLang="en-US" sz="2400" b="1" smtClean="0"/>
          </a:p>
          <a:p>
            <a:r>
              <a:rPr lang="en-US" altLang="en-US" sz="2400" b="1" smtClean="0"/>
              <a:t>Since the 1980’s, CT won due to NY’s loss: finance, venture capital, pension advising, etc.</a:t>
            </a:r>
          </a:p>
          <a:p>
            <a:endParaRPr lang="en-US" altLang="en-US" sz="2400" b="1" smtClean="0"/>
          </a:p>
          <a:p>
            <a:r>
              <a:rPr lang="en-US" altLang="en-US" sz="2400" b="1" smtClean="0"/>
              <a:t>Expect to see continued job losses!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b="1" smtClean="0">
                <a:solidFill>
                  <a:srgbClr val="0000CC"/>
                </a:solidFill>
              </a:rPr>
              <a:t>Core real productive industries</a:t>
            </a:r>
          </a:p>
        </p:txBody>
      </p:sp>
      <p:sp>
        <p:nvSpPr>
          <p:cNvPr id="31747" name="Content Placeholder 2"/>
          <p:cNvSpPr>
            <a:spLocks noGrp="1"/>
          </p:cNvSpPr>
          <p:nvPr>
            <p:ph sz="quarter" idx="1"/>
          </p:nvPr>
        </p:nvSpPr>
        <p:spPr>
          <a:xfrm>
            <a:off x="301625" y="1295400"/>
            <a:ext cx="8504238" cy="5181600"/>
          </a:xfrm>
        </p:spPr>
        <p:txBody>
          <a:bodyPr/>
          <a:lstStyle/>
          <a:p>
            <a:r>
              <a:rPr lang="en-US" altLang="en-US" sz="2200" b="1" smtClean="0">
                <a:solidFill>
                  <a:srgbClr val="003300"/>
                </a:solidFill>
              </a:rPr>
              <a:t>Production farming   92 of every 100 in 1776</a:t>
            </a:r>
          </a:p>
          <a:p>
            <a:r>
              <a:rPr lang="en-US" altLang="en-US" sz="2200" b="1" smtClean="0">
                <a:solidFill>
                  <a:srgbClr val="003300"/>
                </a:solidFill>
              </a:rPr>
              <a:t>                TODAY about 1! Food is good and a bargain</a:t>
            </a:r>
          </a:p>
          <a:p>
            <a:endParaRPr lang="en-US" altLang="en-US" sz="1200" b="1" smtClean="0">
              <a:solidFill>
                <a:srgbClr val="003300"/>
              </a:solidFill>
            </a:endParaRPr>
          </a:p>
          <a:p>
            <a:r>
              <a:rPr lang="en-US" altLang="en-US" sz="2200" b="1" smtClean="0">
                <a:solidFill>
                  <a:srgbClr val="003300"/>
                </a:solidFill>
              </a:rPr>
              <a:t>Trains/ Trucking and air Transport</a:t>
            </a:r>
          </a:p>
          <a:p>
            <a:r>
              <a:rPr lang="en-US" altLang="en-US" sz="2200" b="1" smtClean="0">
                <a:solidFill>
                  <a:srgbClr val="003300"/>
                </a:solidFill>
              </a:rPr>
              <a:t>                 the country is covered with rail/roads/airways</a:t>
            </a:r>
          </a:p>
          <a:p>
            <a:r>
              <a:rPr lang="en-US" altLang="en-US" sz="2200" b="1" smtClean="0">
                <a:solidFill>
                  <a:srgbClr val="003300"/>
                </a:solidFill>
              </a:rPr>
              <a:t>                 prices are dirt cheap with overnight delivery</a:t>
            </a:r>
          </a:p>
          <a:p>
            <a:r>
              <a:rPr lang="en-US" altLang="en-US" sz="2200" b="1" smtClean="0">
                <a:solidFill>
                  <a:srgbClr val="003300"/>
                </a:solidFill>
              </a:rPr>
              <a:t>                  </a:t>
            </a:r>
            <a:r>
              <a:rPr lang="en-US" altLang="en-US" sz="2200" b="1" smtClean="0">
                <a:solidFill>
                  <a:srgbClr val="CC3300"/>
                </a:solidFill>
              </a:rPr>
              <a:t>{</a:t>
            </a:r>
            <a:r>
              <a:rPr lang="en-US" altLang="en-US" sz="1800" b="1" smtClean="0">
                <a:solidFill>
                  <a:srgbClr val="CC3300"/>
                </a:solidFill>
              </a:rPr>
              <a:t>but it took Jimmy Carter’s deregulation effort!</a:t>
            </a:r>
            <a:r>
              <a:rPr lang="en-US" altLang="en-US" sz="2200" b="1" smtClean="0">
                <a:solidFill>
                  <a:srgbClr val="CC3300"/>
                </a:solidFill>
              </a:rPr>
              <a:t>}</a:t>
            </a:r>
          </a:p>
          <a:p>
            <a:endParaRPr lang="en-US" altLang="en-US" sz="1200" b="1" smtClean="0">
              <a:solidFill>
                <a:srgbClr val="003300"/>
              </a:solidFill>
            </a:endParaRPr>
          </a:p>
          <a:p>
            <a:r>
              <a:rPr lang="en-US" altLang="en-US" sz="2200" b="1" smtClean="0">
                <a:solidFill>
                  <a:srgbClr val="003300"/>
                </a:solidFill>
              </a:rPr>
              <a:t>Airlines for people too—thanks Jimmy!</a:t>
            </a:r>
          </a:p>
          <a:p>
            <a:endParaRPr lang="en-US" altLang="en-US" sz="1200" b="1" smtClean="0">
              <a:solidFill>
                <a:srgbClr val="003300"/>
              </a:solidFill>
            </a:endParaRPr>
          </a:p>
          <a:p>
            <a:r>
              <a:rPr lang="en-US" altLang="en-US" sz="2200" b="1" smtClean="0">
                <a:solidFill>
                  <a:srgbClr val="003300"/>
                </a:solidFill>
              </a:rPr>
              <a:t>Autos until about 1960: after that the Co’s and Unions took the gains</a:t>
            </a:r>
            <a:r>
              <a:rPr lang="en-US" altLang="en-US" sz="1800" b="1" smtClean="0">
                <a:solidFill>
                  <a:srgbClr val="CC3300"/>
                </a:solidFill>
              </a:rPr>
              <a:t> (society lost—that’s why foreign co’s won!)</a:t>
            </a:r>
          </a:p>
          <a:p>
            <a:endParaRPr lang="en-US" altLang="en-US" sz="1200" b="1" smtClean="0">
              <a:solidFill>
                <a:srgbClr val="CC3300"/>
              </a:solidFill>
            </a:endParaRPr>
          </a:p>
          <a:p>
            <a:r>
              <a:rPr lang="en-US" altLang="en-US" sz="2200" b="1" smtClean="0">
                <a:solidFill>
                  <a:srgbClr val="003300"/>
                </a:solidFill>
              </a:rPr>
              <a:t>Communications/Media/Computering</a:t>
            </a:r>
          </a:p>
          <a:p>
            <a:r>
              <a:rPr lang="en-US" altLang="en-US" sz="1800" b="1" smtClean="0">
                <a:solidFill>
                  <a:srgbClr val="003300"/>
                </a:solidFill>
              </a:rPr>
              <a:t>                     The web is replacing paper/vendors/and travel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z="2800" b="1" smtClean="0">
                <a:solidFill>
                  <a:srgbClr val="C00000"/>
                </a:solidFill>
              </a:rPr>
              <a:t>What Industries are Holding the USA Back?</a:t>
            </a:r>
          </a:p>
        </p:txBody>
      </p:sp>
      <p:sp>
        <p:nvSpPr>
          <p:cNvPr id="32771" name="Content Placeholder 2"/>
          <p:cNvSpPr>
            <a:spLocks noGrp="1"/>
          </p:cNvSpPr>
          <p:nvPr>
            <p:ph sz="quarter" idx="1"/>
          </p:nvPr>
        </p:nvSpPr>
        <p:spPr>
          <a:xfrm>
            <a:off x="301625" y="1527175"/>
            <a:ext cx="8504238" cy="4721225"/>
          </a:xfrm>
        </p:spPr>
        <p:txBody>
          <a:bodyPr/>
          <a:lstStyle/>
          <a:p>
            <a:endParaRPr lang="en-US" altLang="en-US" sz="2400" b="1" smtClean="0">
              <a:solidFill>
                <a:srgbClr val="0000CC"/>
              </a:solidFill>
            </a:endParaRPr>
          </a:p>
          <a:p>
            <a:r>
              <a:rPr lang="en-US" altLang="en-US" sz="2400" b="1" smtClean="0">
                <a:solidFill>
                  <a:srgbClr val="0000CC"/>
                </a:solidFill>
              </a:rPr>
              <a:t>1. Health Services  </a:t>
            </a:r>
            <a:r>
              <a:rPr lang="en-US" altLang="en-US" sz="1800" b="1" smtClean="0">
                <a:solidFill>
                  <a:srgbClr val="C00000"/>
                </a:solidFill>
              </a:rPr>
              <a:t>(I do not call it health care—it isn’t!)</a:t>
            </a:r>
          </a:p>
          <a:p>
            <a:endParaRPr lang="en-US" altLang="en-US" sz="1800" b="1" smtClean="0">
              <a:solidFill>
                <a:srgbClr val="C00000"/>
              </a:solidFill>
            </a:endParaRPr>
          </a:p>
          <a:p>
            <a:r>
              <a:rPr lang="en-US" altLang="en-US" sz="2400" b="1" smtClean="0">
                <a:solidFill>
                  <a:srgbClr val="0000CC"/>
                </a:solidFill>
              </a:rPr>
              <a:t>2. Educational services </a:t>
            </a:r>
            <a:r>
              <a:rPr lang="en-US" altLang="en-US" sz="1800" b="1" smtClean="0">
                <a:solidFill>
                  <a:srgbClr val="003300"/>
                </a:solidFill>
              </a:rPr>
              <a:t>(especially Higher Education)</a:t>
            </a:r>
          </a:p>
          <a:p>
            <a:endParaRPr lang="en-US" altLang="en-US" sz="2400" b="1" smtClean="0">
              <a:solidFill>
                <a:srgbClr val="0000CC"/>
              </a:solidFill>
            </a:endParaRPr>
          </a:p>
          <a:p>
            <a:r>
              <a:rPr lang="en-US" altLang="en-US" sz="2400" b="1" smtClean="0">
                <a:solidFill>
                  <a:srgbClr val="0000CC"/>
                </a:solidFill>
              </a:rPr>
              <a:t>Private Colleges graduate about 60%</a:t>
            </a:r>
          </a:p>
          <a:p>
            <a:r>
              <a:rPr lang="en-US" altLang="en-US" sz="2400" b="1" smtClean="0">
                <a:solidFill>
                  <a:srgbClr val="0000CC"/>
                </a:solidFill>
              </a:rPr>
              <a:t>State Colleges graduate about 30%</a:t>
            </a:r>
          </a:p>
          <a:p>
            <a:r>
              <a:rPr lang="en-US" altLang="en-US" sz="2400" b="1" smtClean="0">
                <a:solidFill>
                  <a:srgbClr val="0000CC"/>
                </a:solidFill>
              </a:rPr>
              <a:t>OVERALL—ABOUT 48%  the UK is ABOUT 82%</a:t>
            </a:r>
          </a:p>
          <a:p>
            <a:r>
              <a:rPr lang="en-US" altLang="en-US" sz="2400" b="1" smtClean="0">
                <a:solidFill>
                  <a:srgbClr val="FF0000"/>
                </a:solidFill>
              </a:rPr>
              <a:t>What industry produces a failure rate of 52% and then charges more every year! </a:t>
            </a:r>
            <a:r>
              <a:rPr lang="en-US" altLang="en-US" sz="2400" b="1" smtClean="0">
                <a:solidFill>
                  <a:srgbClr val="003300"/>
                </a:solidFill>
              </a:rPr>
              <a:t>Currently the USA system is about filtering: not education!</a:t>
            </a:r>
          </a:p>
          <a:p>
            <a:endParaRPr lang="en-US" altLang="en-US" sz="2400" b="1" smtClean="0">
              <a:solidFill>
                <a:srgbClr val="0000CC"/>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b="1" smtClean="0">
                <a:solidFill>
                  <a:srgbClr val="003300"/>
                </a:solidFill>
              </a:rPr>
              <a:t>Overview</a:t>
            </a:r>
          </a:p>
        </p:txBody>
      </p:sp>
      <p:sp>
        <p:nvSpPr>
          <p:cNvPr id="15363" name="Content Placeholder 2"/>
          <p:cNvSpPr>
            <a:spLocks noGrp="1"/>
          </p:cNvSpPr>
          <p:nvPr>
            <p:ph sz="quarter" idx="1"/>
          </p:nvPr>
        </p:nvSpPr>
        <p:spPr>
          <a:xfrm>
            <a:off x="301625" y="1527175"/>
            <a:ext cx="8504238" cy="4572000"/>
          </a:xfrm>
        </p:spPr>
        <p:txBody>
          <a:bodyPr/>
          <a:lstStyle/>
          <a:p>
            <a:endParaRPr lang="en-US" altLang="en-US" smtClean="0"/>
          </a:p>
          <a:p>
            <a:r>
              <a:rPr lang="en-US" altLang="en-US" b="1" smtClean="0">
                <a:solidFill>
                  <a:srgbClr val="0000CC"/>
                </a:solidFill>
              </a:rPr>
              <a:t>1. I’ll give us a few points to think about</a:t>
            </a:r>
          </a:p>
          <a:p>
            <a:r>
              <a:rPr lang="en-US" altLang="en-US" b="1" smtClean="0">
                <a:solidFill>
                  <a:srgbClr val="0000CC"/>
                </a:solidFill>
              </a:rPr>
              <a:t>2. Then 2 books and 2 ideas </a:t>
            </a:r>
          </a:p>
          <a:p>
            <a:pPr lvl="1"/>
            <a:r>
              <a:rPr lang="en-US" altLang="en-US" b="1" smtClean="0">
                <a:solidFill>
                  <a:srgbClr val="0000CC"/>
                </a:solidFill>
              </a:rPr>
              <a:t>            The New Geography of Jobs</a:t>
            </a:r>
          </a:p>
          <a:p>
            <a:pPr lvl="1"/>
            <a:r>
              <a:rPr lang="en-US" altLang="en-US" b="1" smtClean="0">
                <a:solidFill>
                  <a:srgbClr val="0000CC"/>
                </a:solidFill>
              </a:rPr>
              <a:t>            Capital</a:t>
            </a:r>
          </a:p>
          <a:p>
            <a:pPr lvl="1"/>
            <a:r>
              <a:rPr lang="en-US" altLang="en-US" b="1" smtClean="0">
                <a:solidFill>
                  <a:srgbClr val="0000CC"/>
                </a:solidFill>
              </a:rPr>
              <a:t>        The L-Effect</a:t>
            </a:r>
          </a:p>
          <a:p>
            <a:pPr lvl="1"/>
            <a:r>
              <a:rPr lang="en-US" altLang="en-US" b="1" smtClean="0">
                <a:solidFill>
                  <a:srgbClr val="0000CC"/>
                </a:solidFill>
              </a:rPr>
              <a:t>         States at Risk!</a:t>
            </a:r>
          </a:p>
          <a:p>
            <a:r>
              <a:rPr lang="en-US" altLang="en-US" b="1" smtClean="0">
                <a:solidFill>
                  <a:srgbClr val="0000CC"/>
                </a:solidFill>
              </a:rPr>
              <a:t>3. Finally a few conclusions</a:t>
            </a:r>
          </a:p>
          <a:p>
            <a:r>
              <a:rPr lang="en-US" altLang="en-US" b="1" smtClean="0">
                <a:solidFill>
                  <a:srgbClr val="0000CC"/>
                </a:solidFill>
              </a:rPr>
              <a:t>4. QUESTIONS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z="2800" b="1" smtClean="0">
                <a:solidFill>
                  <a:srgbClr val="C00000"/>
                </a:solidFill>
              </a:rPr>
              <a:t>Spending and Educational Efficiency!</a:t>
            </a:r>
          </a:p>
        </p:txBody>
      </p:sp>
      <p:pic>
        <p:nvPicPr>
          <p:cNvPr id="33795"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915988" y="1447800"/>
            <a:ext cx="7064375" cy="48768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tLang="en-US" sz="2800" b="1" smtClean="0">
                <a:solidFill>
                  <a:srgbClr val="C00000"/>
                </a:solidFill>
              </a:rPr>
              <a:t>WOW! Health Care Costs</a:t>
            </a:r>
          </a:p>
        </p:txBody>
      </p:sp>
      <p:pic>
        <p:nvPicPr>
          <p:cNvPr id="34819" name="Content Placeholder 3" descr="US health care costs.jpg"/>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676400" y="1905000"/>
            <a:ext cx="6421438" cy="4284663"/>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b="1" smtClean="0">
                <a:solidFill>
                  <a:srgbClr val="C00000"/>
                </a:solidFill>
              </a:rPr>
              <a:t>Heath Care Costs</a:t>
            </a:r>
          </a:p>
        </p:txBody>
      </p:sp>
      <p:pic>
        <p:nvPicPr>
          <p:cNvPr id="35843"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266950" y="1527175"/>
            <a:ext cx="4873625" cy="4873625"/>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solidFill>
                  <a:srgbClr val="0000CC"/>
                </a:solidFill>
              </a:rPr>
              <a:t>Ulcers and Knee Surgery</a:t>
            </a:r>
          </a:p>
        </p:txBody>
      </p:sp>
      <p:sp>
        <p:nvSpPr>
          <p:cNvPr id="36867" name="Content Placeholder 2"/>
          <p:cNvSpPr>
            <a:spLocks noGrp="1"/>
          </p:cNvSpPr>
          <p:nvPr>
            <p:ph sz="quarter" idx="1"/>
          </p:nvPr>
        </p:nvSpPr>
        <p:spPr>
          <a:xfrm>
            <a:off x="301625" y="1527175"/>
            <a:ext cx="8504238" cy="4572000"/>
          </a:xfrm>
        </p:spPr>
        <p:txBody>
          <a:bodyPr/>
          <a:lstStyle/>
          <a:p>
            <a:endParaRPr lang="en-US" altLang="en-US" sz="2400" b="1" smtClean="0">
              <a:solidFill>
                <a:srgbClr val="C00000"/>
              </a:solidFill>
            </a:endParaRPr>
          </a:p>
          <a:p>
            <a:r>
              <a:rPr lang="en-US" altLang="en-US" sz="2400" b="1" smtClean="0">
                <a:solidFill>
                  <a:srgbClr val="C00000"/>
                </a:solidFill>
              </a:rPr>
              <a:t>They are caused by bugs (1958 data)! 92%</a:t>
            </a:r>
          </a:p>
          <a:p>
            <a:r>
              <a:rPr lang="en-US" altLang="en-US" sz="2400" b="1" smtClean="0">
                <a:solidFill>
                  <a:srgbClr val="C00000"/>
                </a:solidFill>
              </a:rPr>
              <a:t>              But we did not quit using surgery until 1988</a:t>
            </a:r>
          </a:p>
          <a:p>
            <a:endParaRPr lang="en-US" altLang="en-US" sz="2400" b="1" smtClean="0">
              <a:solidFill>
                <a:srgbClr val="C00000"/>
              </a:solidFill>
            </a:endParaRPr>
          </a:p>
          <a:p>
            <a:endParaRPr lang="en-US" altLang="en-US" sz="2400" b="1" smtClean="0">
              <a:solidFill>
                <a:srgbClr val="C00000"/>
              </a:solidFill>
            </a:endParaRPr>
          </a:p>
          <a:p>
            <a:r>
              <a:rPr lang="en-US" altLang="en-US" sz="2400" b="1" smtClean="0">
                <a:solidFill>
                  <a:srgbClr val="C00000"/>
                </a:solidFill>
              </a:rPr>
              <a:t>Knee Surgery: Over half do not work!</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b="1" smtClean="0">
                <a:solidFill>
                  <a:srgbClr val="C00000"/>
                </a:solidFill>
              </a:rPr>
              <a:t>Prostate Cancer!</a:t>
            </a:r>
          </a:p>
        </p:txBody>
      </p:sp>
      <p:sp>
        <p:nvSpPr>
          <p:cNvPr id="37891" name="Content Placeholder 2"/>
          <p:cNvSpPr>
            <a:spLocks noGrp="1"/>
          </p:cNvSpPr>
          <p:nvPr>
            <p:ph sz="quarter" idx="1"/>
          </p:nvPr>
        </p:nvSpPr>
        <p:spPr>
          <a:xfrm>
            <a:off x="301625" y="1527175"/>
            <a:ext cx="8504238" cy="4572000"/>
          </a:xfrm>
        </p:spPr>
        <p:txBody>
          <a:bodyPr/>
          <a:lstStyle/>
          <a:p>
            <a:r>
              <a:rPr lang="en-US" altLang="en-US" sz="2400" b="1" smtClean="0">
                <a:solidFill>
                  <a:srgbClr val="0000CC"/>
                </a:solidFill>
              </a:rPr>
              <a:t>P 56 Welch</a:t>
            </a:r>
          </a:p>
          <a:p>
            <a:endParaRPr lang="en-US" altLang="en-US" sz="2400" b="1" smtClean="0">
              <a:solidFill>
                <a:srgbClr val="0000CC"/>
              </a:solidFill>
            </a:endParaRPr>
          </a:p>
          <a:p>
            <a:r>
              <a:rPr lang="en-US" altLang="en-US" sz="2400" b="1" smtClean="0">
                <a:solidFill>
                  <a:srgbClr val="0000CC"/>
                </a:solidFill>
              </a:rPr>
              <a:t>New diagnoses DO NOT Lead to more lives saved.</a:t>
            </a:r>
          </a:p>
          <a:p>
            <a:r>
              <a:rPr lang="en-US" altLang="en-US" sz="2400" b="1" smtClean="0">
                <a:solidFill>
                  <a:srgbClr val="0000CC"/>
                </a:solidFill>
              </a:rPr>
              <a:t>  Thus unnecessary procedures and side effects.</a:t>
            </a:r>
          </a:p>
          <a:p>
            <a:r>
              <a:rPr lang="en-US" altLang="en-US" sz="2400" b="1" smtClean="0">
                <a:solidFill>
                  <a:srgbClr val="0000CC"/>
                </a:solidFill>
              </a:rPr>
              <a:t>     </a:t>
            </a:r>
          </a:p>
          <a:p>
            <a:r>
              <a:rPr lang="en-US" altLang="en-US" sz="2400" b="1" smtClean="0">
                <a:solidFill>
                  <a:srgbClr val="0000CC"/>
                </a:solidFill>
              </a:rPr>
              <a:t>Finally, </a:t>
            </a:r>
          </a:p>
          <a:p>
            <a:r>
              <a:rPr lang="en-US" altLang="en-US" sz="2400" b="1" smtClean="0">
                <a:solidFill>
                  <a:srgbClr val="0000CC"/>
                </a:solidFill>
              </a:rPr>
              <a:t>           we know in general: do not get prostate test!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b="1" smtClean="0">
                <a:solidFill>
                  <a:srgbClr val="C00000"/>
                </a:solidFill>
              </a:rPr>
              <a:t>Cholesterol!</a:t>
            </a:r>
          </a:p>
        </p:txBody>
      </p:sp>
      <p:sp>
        <p:nvSpPr>
          <p:cNvPr id="38915" name="Content Placeholder 2"/>
          <p:cNvSpPr>
            <a:spLocks noGrp="1"/>
          </p:cNvSpPr>
          <p:nvPr>
            <p:ph sz="quarter" idx="1"/>
          </p:nvPr>
        </p:nvSpPr>
        <p:spPr>
          <a:xfrm>
            <a:off x="301625" y="1527175"/>
            <a:ext cx="8613775" cy="4797425"/>
          </a:xfrm>
        </p:spPr>
        <p:txBody>
          <a:bodyPr/>
          <a:lstStyle/>
          <a:p>
            <a:r>
              <a:rPr lang="en-US" altLang="en-US" sz="2400" b="1" smtClean="0">
                <a:solidFill>
                  <a:srgbClr val="0000CC"/>
                </a:solidFill>
              </a:rPr>
              <a:t>1. The test that showed that Cholesterol works—</a:t>
            </a:r>
          </a:p>
          <a:p>
            <a:r>
              <a:rPr lang="en-US" altLang="en-US" sz="2400" b="1" smtClean="0">
                <a:solidFill>
                  <a:srgbClr val="0000CC"/>
                </a:solidFill>
              </a:rPr>
              <a:t>       A. Did not check for inflammation</a:t>
            </a:r>
          </a:p>
          <a:p>
            <a:r>
              <a:rPr lang="en-US" altLang="en-US" sz="2400" b="1" smtClean="0">
                <a:solidFill>
                  <a:srgbClr val="0000CC"/>
                </a:solidFill>
              </a:rPr>
              <a:t>       B. A re-review showed that only WHITE men under the age of 40 who had heart problems experienced any gains!...wait...what?</a:t>
            </a:r>
          </a:p>
          <a:p>
            <a:r>
              <a:rPr lang="en-US" altLang="en-US" sz="2400" b="1" smtClean="0">
                <a:solidFill>
                  <a:srgbClr val="0000CC"/>
                </a:solidFill>
              </a:rPr>
              <a:t>       C. Under-estimated side effects of the drug</a:t>
            </a:r>
          </a:p>
          <a:p>
            <a:endParaRPr lang="en-US" altLang="en-US" sz="2400" b="1" smtClean="0">
              <a:solidFill>
                <a:srgbClr val="0000CC"/>
              </a:solidFill>
            </a:endParaRPr>
          </a:p>
          <a:p>
            <a:r>
              <a:rPr lang="en-US" altLang="en-US" sz="2400" b="1" smtClean="0">
                <a:solidFill>
                  <a:srgbClr val="0000CC"/>
                </a:solidFill>
              </a:rPr>
              <a:t>2.  Half of all heart issues (stroke/attack) are people who have low cholesterol…C seems to be a non-factor except in special cases (then really important). Yet the profession is calling for more satins: Why? Let me read you a passage.</a:t>
            </a:r>
          </a:p>
          <a:p>
            <a:endParaRPr lang="en-US" alt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z="2000" b="1" smtClean="0">
                <a:solidFill>
                  <a:srgbClr val="C00000"/>
                </a:solidFill>
              </a:rPr>
              <a:t>TWO quick BOOKS-read one, use the other as door stop!</a:t>
            </a:r>
          </a:p>
        </p:txBody>
      </p:sp>
      <p:sp>
        <p:nvSpPr>
          <p:cNvPr id="39939" name="Content Placeholder 2"/>
          <p:cNvSpPr>
            <a:spLocks noGrp="1"/>
          </p:cNvSpPr>
          <p:nvPr>
            <p:ph sz="quarter" idx="1"/>
          </p:nvPr>
        </p:nvSpPr>
        <p:spPr>
          <a:xfrm>
            <a:off x="301625" y="1527175"/>
            <a:ext cx="8504238" cy="4572000"/>
          </a:xfrm>
        </p:spPr>
        <p:txBody>
          <a:bodyPr/>
          <a:lstStyle/>
          <a:p>
            <a:r>
              <a:rPr lang="en-US" altLang="en-US" sz="2400" b="1" smtClean="0"/>
              <a:t>The New Geography of Jobs by Moretti</a:t>
            </a:r>
          </a:p>
          <a:p>
            <a:r>
              <a:rPr lang="en-US" altLang="en-US" sz="2400" b="1" smtClean="0"/>
              <a:t>             fantastic—read it twice</a:t>
            </a:r>
          </a:p>
          <a:p>
            <a:endParaRPr lang="en-US" altLang="en-US" sz="2400" b="1" smtClean="0"/>
          </a:p>
          <a:p>
            <a:r>
              <a:rPr lang="en-US" altLang="en-US" sz="2400" b="1" smtClean="0"/>
              <a:t>Capital by Piketty</a:t>
            </a:r>
          </a:p>
          <a:p>
            <a:r>
              <a:rPr lang="en-US" altLang="en-US" sz="2400" b="1" smtClean="0"/>
              <a:t>              </a:t>
            </a:r>
            <a:r>
              <a:rPr lang="en-US" altLang="en-US" sz="1800" b="1" smtClean="0">
                <a:solidFill>
                  <a:srgbClr val="7030A0"/>
                </a:solidFill>
              </a:rPr>
              <a:t>I thought that I’d be the first to tell you—this is bad…ok really bad!  But the </a:t>
            </a:r>
            <a:r>
              <a:rPr lang="en-US" altLang="en-US" sz="1800" b="1" i="1" smtClean="0">
                <a:solidFill>
                  <a:srgbClr val="7030A0"/>
                </a:solidFill>
              </a:rPr>
              <a:t>Economist</a:t>
            </a:r>
            <a:r>
              <a:rPr lang="en-US" altLang="en-US" sz="1800" b="1" smtClean="0">
                <a:solidFill>
                  <a:srgbClr val="7030A0"/>
                </a:solidFill>
              </a:rPr>
              <a:t> (I got mine last night) on page 67 of the May 3</a:t>
            </a:r>
            <a:r>
              <a:rPr lang="en-US" altLang="en-US" sz="1800" b="1" baseline="30000" smtClean="0">
                <a:solidFill>
                  <a:srgbClr val="7030A0"/>
                </a:solidFill>
              </a:rPr>
              <a:t>rd</a:t>
            </a:r>
            <a:r>
              <a:rPr lang="en-US" altLang="en-US" sz="1800" b="1" smtClean="0">
                <a:solidFill>
                  <a:srgbClr val="7030A0"/>
                </a:solidFill>
              </a:rPr>
              <a:t> 2014 issue tells you.  Piketty is a French (closet) Marxist who cannot get over that the USA won and the French did not! </a:t>
            </a:r>
          </a:p>
          <a:p>
            <a:endParaRPr lang="en-US" altLang="en-US" sz="1800" b="1" smtClean="0">
              <a:solidFill>
                <a:srgbClr val="7030A0"/>
              </a:solidFill>
            </a:endParaRPr>
          </a:p>
          <a:p>
            <a:r>
              <a:rPr lang="en-US" altLang="en-US" sz="1800" b="1" smtClean="0">
                <a:solidFill>
                  <a:srgbClr val="7030A0"/>
                </a:solidFill>
              </a:rPr>
              <a:t>… more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b="1" smtClean="0">
                <a:solidFill>
                  <a:srgbClr val="C00000"/>
                </a:solidFill>
              </a:rPr>
              <a:t>Capital</a:t>
            </a:r>
          </a:p>
        </p:txBody>
      </p:sp>
      <p:sp>
        <p:nvSpPr>
          <p:cNvPr id="40963" name="Content Placeholder 2"/>
          <p:cNvSpPr>
            <a:spLocks noGrp="1"/>
          </p:cNvSpPr>
          <p:nvPr>
            <p:ph sz="quarter" idx="1"/>
          </p:nvPr>
        </p:nvSpPr>
        <p:spPr>
          <a:xfrm>
            <a:off x="301625" y="1527175"/>
            <a:ext cx="8504238" cy="4572000"/>
          </a:xfrm>
        </p:spPr>
        <p:txBody>
          <a:bodyPr/>
          <a:lstStyle/>
          <a:p>
            <a:r>
              <a:rPr lang="en-US" altLang="en-US" sz="2400" b="1" smtClean="0">
                <a:solidFill>
                  <a:srgbClr val="0000CC"/>
                </a:solidFill>
              </a:rPr>
              <a:t>The book is supposedly about why the 1% are there and why it will eventually kill society as we know it!</a:t>
            </a:r>
          </a:p>
          <a:p>
            <a:endParaRPr lang="en-US" altLang="en-US" sz="2400" b="1" smtClean="0">
              <a:solidFill>
                <a:srgbClr val="0000CC"/>
              </a:solidFill>
            </a:endParaRPr>
          </a:p>
          <a:p>
            <a:r>
              <a:rPr lang="en-US" altLang="en-US" sz="2400" b="1" smtClean="0">
                <a:solidFill>
                  <a:srgbClr val="0000CC"/>
                </a:solidFill>
              </a:rPr>
              <a:t>Piketty’s view is a simple 2 actor model:</a:t>
            </a:r>
          </a:p>
          <a:p>
            <a:r>
              <a:rPr lang="en-US" altLang="en-US" sz="2400" b="1" smtClean="0">
                <a:solidFill>
                  <a:srgbClr val="0000CC"/>
                </a:solidFill>
              </a:rPr>
              <a:t>             capital (seed, land, machinery)  workers</a:t>
            </a:r>
          </a:p>
          <a:p>
            <a:r>
              <a:rPr lang="en-US" altLang="en-US" sz="2400" b="1" smtClean="0">
                <a:solidFill>
                  <a:srgbClr val="0000CC"/>
                </a:solidFill>
              </a:rPr>
              <a:t>   if r the rate of return on capital is greater than g the growth rate of the economy—then labor must get a smaller share of the pie ad eventually (well just as Marx said) either rebel or be driven to poverty.</a:t>
            </a:r>
          </a:p>
          <a:p>
            <a:endParaRPr lang="en-US" altLang="en-US" smtClean="0"/>
          </a:p>
          <a:p>
            <a:endParaRPr lang="en-US" alt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z="2400" b="1" smtClean="0">
                <a:solidFill>
                  <a:srgbClr val="C00000"/>
                </a:solidFill>
              </a:rPr>
              <a:t>My Story—amateur economist: I see the world as:</a:t>
            </a:r>
          </a:p>
        </p:txBody>
      </p:sp>
      <p:sp>
        <p:nvSpPr>
          <p:cNvPr id="41987" name="Content Placeholder 2"/>
          <p:cNvSpPr>
            <a:spLocks noGrp="1"/>
          </p:cNvSpPr>
          <p:nvPr>
            <p:ph sz="quarter" idx="1"/>
          </p:nvPr>
        </p:nvSpPr>
        <p:spPr>
          <a:xfrm>
            <a:off x="301625" y="1447800"/>
            <a:ext cx="8504238" cy="4800600"/>
          </a:xfrm>
        </p:spPr>
        <p:txBody>
          <a:bodyPr/>
          <a:lstStyle/>
          <a:p>
            <a:r>
              <a:rPr lang="en-US" altLang="en-US" sz="2000" b="1" smtClean="0"/>
              <a:t>Workers, managers, entrepreneurs, capital holders and government</a:t>
            </a:r>
          </a:p>
          <a:p>
            <a:endParaRPr lang="en-US" altLang="en-US" sz="2000" b="1" smtClean="0"/>
          </a:p>
          <a:p>
            <a:r>
              <a:rPr lang="en-US" altLang="en-US" sz="2000" b="1" smtClean="0"/>
              <a:t>The key is who builds wealth and who are the 1%</a:t>
            </a:r>
          </a:p>
          <a:p>
            <a:r>
              <a:rPr lang="en-US" altLang="en-US" sz="2000" b="1" smtClean="0"/>
              <a:t>Piketty says it is the capital holders</a:t>
            </a:r>
          </a:p>
          <a:p>
            <a:r>
              <a:rPr lang="en-US" altLang="en-US" sz="2000" b="1" smtClean="0"/>
              <a:t>My research suggests that in the USA, is it is entrepreneurs (and E-Managers) and Professional managers!</a:t>
            </a:r>
          </a:p>
          <a:p>
            <a:endParaRPr lang="en-US" altLang="en-US" sz="2000" b="1" smtClean="0"/>
          </a:p>
          <a:p>
            <a:r>
              <a:rPr lang="en-US" altLang="en-US" sz="2000" b="1" smtClean="0"/>
              <a:t>In my world the 1% folks actually created g. In Piketty’s world g seems to come from nowhere! And seems to be over.  If we do not motivate the entrepreneurs, he will be right.  So if we were to listen to him, he would turn out right. If we ignore him, he will be wrong. The good news is that we usually ignore the Europeans and especially the French.</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z="3200" b="1" smtClean="0">
                <a:solidFill>
                  <a:srgbClr val="C00000"/>
                </a:solidFill>
              </a:rPr>
              <a:t>A final Thought</a:t>
            </a:r>
          </a:p>
        </p:txBody>
      </p:sp>
      <p:sp>
        <p:nvSpPr>
          <p:cNvPr id="43011" name="Content Placeholder 2"/>
          <p:cNvSpPr>
            <a:spLocks noGrp="1"/>
          </p:cNvSpPr>
          <p:nvPr>
            <p:ph sz="quarter" idx="1"/>
          </p:nvPr>
        </p:nvSpPr>
        <p:spPr>
          <a:xfrm>
            <a:off x="301625" y="1527175"/>
            <a:ext cx="8504238" cy="4572000"/>
          </a:xfrm>
        </p:spPr>
        <p:txBody>
          <a:bodyPr/>
          <a:lstStyle/>
          <a:p>
            <a:r>
              <a:rPr lang="en-US" altLang="en-US" sz="2400" b="1" smtClean="0"/>
              <a:t>Growth seems to come from entrepreneurs and clustering of industry.</a:t>
            </a:r>
          </a:p>
          <a:p>
            <a:endParaRPr lang="en-US" altLang="en-US" sz="2400" b="1" smtClean="0"/>
          </a:p>
          <a:p>
            <a:r>
              <a:rPr lang="en-US" altLang="en-US" sz="2400" b="1" smtClean="0"/>
              <a:t>Wealth and real gains do not seem to come from stocks after they are public. Thus, why allow capital gains taxes to skew income? By the way, capital gains income is the most skewing part of the American system—that is government driven not market driven.  A ten year hold for capital gains would serve risk sharing and avoid games to lower income taxes.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1625" y="152400"/>
            <a:ext cx="8534400" cy="990600"/>
          </a:xfrm>
        </p:spPr>
        <p:txBody>
          <a:bodyPr/>
          <a:lstStyle/>
          <a:p>
            <a:pPr eaLnBrk="1" hangingPunct="1"/>
            <a:r>
              <a:rPr lang="en-US" altLang="en-US" sz="2800" b="1" smtClean="0">
                <a:solidFill>
                  <a:srgbClr val="0000CC"/>
                </a:solidFill>
              </a:rPr>
              <a:t>REAL GDP is at New RECORD: </a:t>
            </a:r>
            <a:r>
              <a:rPr lang="en-US" altLang="en-US" sz="2800" b="1" smtClean="0">
                <a:solidFill>
                  <a:srgbClr val="FF0000"/>
                </a:solidFill>
              </a:rPr>
              <a:t>But Jobs</a:t>
            </a:r>
            <a:r>
              <a:rPr lang="en-US" altLang="en-US" sz="2800" b="1" smtClean="0">
                <a:solidFill>
                  <a:srgbClr val="0000CC"/>
                </a:solidFill>
              </a:rPr>
              <a:t>?</a:t>
            </a:r>
          </a:p>
        </p:txBody>
      </p:sp>
      <p:pic>
        <p:nvPicPr>
          <p:cNvPr id="16387" name="Content Placeholder 3" descr="DOM GDP.png"/>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865188" y="1646238"/>
            <a:ext cx="7289800" cy="4373562"/>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z="2800" b="1" smtClean="0">
                <a:solidFill>
                  <a:srgbClr val="C00000"/>
                </a:solidFill>
              </a:rPr>
              <a:t>Distribution of income</a:t>
            </a:r>
          </a:p>
        </p:txBody>
      </p:sp>
      <p:pic>
        <p:nvPicPr>
          <p:cNvPr id="44035"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590800" y="1600200"/>
            <a:ext cx="4191000" cy="44958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z="2400" b="1" smtClean="0">
                <a:solidFill>
                  <a:srgbClr val="C00000"/>
                </a:solidFill>
              </a:rPr>
              <a:t>Data on Serial Correlation of Family Firms</a:t>
            </a:r>
          </a:p>
        </p:txBody>
      </p:sp>
      <p:sp>
        <p:nvSpPr>
          <p:cNvPr id="45059" name="Content Placeholder 2"/>
          <p:cNvSpPr>
            <a:spLocks noGrp="1"/>
          </p:cNvSpPr>
          <p:nvPr>
            <p:ph sz="quarter" idx="1"/>
          </p:nvPr>
        </p:nvSpPr>
        <p:spPr>
          <a:xfrm>
            <a:off x="301625" y="1527175"/>
            <a:ext cx="8504238" cy="4873625"/>
          </a:xfrm>
        </p:spPr>
        <p:txBody>
          <a:bodyPr/>
          <a:lstStyle/>
          <a:p>
            <a:r>
              <a:rPr lang="en-US" altLang="en-US" sz="2000" b="1" smtClean="0"/>
              <a:t>5.5 million family firms in the USA</a:t>
            </a:r>
          </a:p>
          <a:p>
            <a:r>
              <a:rPr lang="en-US" altLang="en-US" sz="2000" b="1" smtClean="0"/>
              <a:t>57% of USA GDP</a:t>
            </a:r>
          </a:p>
          <a:p>
            <a:r>
              <a:rPr lang="en-US" altLang="en-US" sz="2000" b="1" smtClean="0"/>
              <a:t>Employ 63% of the workers</a:t>
            </a:r>
          </a:p>
          <a:p>
            <a:endParaRPr lang="en-US" altLang="en-US" sz="2000" b="1" smtClean="0"/>
          </a:p>
          <a:p>
            <a:r>
              <a:rPr lang="en-US" altLang="en-US" sz="2000" b="1" smtClean="0"/>
              <a:t>35% of the S&amp;P 500 </a:t>
            </a:r>
            <a:r>
              <a:rPr lang="en-US" altLang="en-US" sz="1600" b="1" smtClean="0"/>
              <a:t>(businessweek, 2006)</a:t>
            </a:r>
          </a:p>
          <a:p>
            <a:endParaRPr lang="en-US" altLang="en-US" sz="2000" b="1" smtClean="0"/>
          </a:p>
          <a:p>
            <a:endParaRPr lang="en-US" altLang="en-US" sz="2000" b="1" smtClean="0"/>
          </a:p>
          <a:p>
            <a:r>
              <a:rPr lang="en-US" altLang="en-US" sz="2000" b="1" smtClean="0"/>
              <a:t>40% pass to second generation</a:t>
            </a:r>
          </a:p>
          <a:p>
            <a:r>
              <a:rPr lang="en-US" altLang="en-US" sz="2000" b="1" smtClean="0"/>
              <a:t>13% pass to third generation</a:t>
            </a:r>
          </a:p>
          <a:p>
            <a:r>
              <a:rPr lang="en-US" altLang="en-US" sz="2000" b="1" smtClean="0"/>
              <a:t>3 % pass to the 4</a:t>
            </a:r>
            <a:r>
              <a:rPr lang="en-US" altLang="en-US" sz="2000" b="1" baseline="30000" smtClean="0"/>
              <a:t>th</a:t>
            </a:r>
            <a:r>
              <a:rPr lang="en-US" altLang="en-US" sz="2000" b="1" smtClean="0"/>
              <a:t> generation </a:t>
            </a:r>
            <a:r>
              <a:rPr lang="en-US" altLang="en-US" sz="1600" b="1" smtClean="0"/>
              <a:t>(Ali, Chen and Radharishnan, 2007, Jo of Accounting and Economics)</a:t>
            </a:r>
          </a:p>
          <a:p>
            <a:endParaRPr lang="en-US" altLang="en-US" sz="1600" b="1" smtClean="0"/>
          </a:p>
          <a:p>
            <a:r>
              <a:rPr lang="en-US" altLang="en-US" sz="1600" b="1" smtClean="0"/>
              <a:t>By the way, family run firms are associated with greater liquidity and valuation rates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z="2800" b="1" smtClean="0">
                <a:solidFill>
                  <a:srgbClr val="C00000"/>
                </a:solidFill>
              </a:rPr>
              <a:t>Women 68-72 to 01-09</a:t>
            </a:r>
          </a:p>
        </p:txBody>
      </p:sp>
      <p:pic>
        <p:nvPicPr>
          <p:cNvPr id="46083"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881188" y="1527175"/>
            <a:ext cx="5608637" cy="4797425"/>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altLang="en-US" b="1" smtClean="0">
                <a:solidFill>
                  <a:srgbClr val="0000CC"/>
                </a:solidFill>
              </a:rPr>
              <a:t>Thank You –Questions?</a:t>
            </a:r>
          </a:p>
        </p:txBody>
      </p:sp>
      <p:pic>
        <p:nvPicPr>
          <p:cNvPr id="47107" name="Content Placeholder 5" descr="agree with me.jpg"/>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81000" y="2667000"/>
            <a:ext cx="8067675" cy="25146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48131" name="Content Placeholder 2"/>
          <p:cNvSpPr>
            <a:spLocks noGrp="1"/>
          </p:cNvSpPr>
          <p:nvPr>
            <p:ph sz="quarter" idx="1"/>
          </p:nvPr>
        </p:nvSpPr>
        <p:spPr>
          <a:xfrm>
            <a:off x="301625" y="1527175"/>
            <a:ext cx="8504238" cy="4572000"/>
          </a:xfrm>
        </p:spPr>
        <p:txBody>
          <a:bodyPr/>
          <a:lstStyle/>
          <a:p>
            <a:endParaRPr lang="en-US" altLang="en-US"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smtClean="0">
                <a:solidFill>
                  <a:srgbClr val="0000CC"/>
                </a:solidFill>
              </a:rPr>
              <a:t>Books to Read</a:t>
            </a:r>
          </a:p>
        </p:txBody>
      </p:sp>
      <p:sp>
        <p:nvSpPr>
          <p:cNvPr id="49155" name="Content Placeholder 2"/>
          <p:cNvSpPr>
            <a:spLocks noGrp="1"/>
          </p:cNvSpPr>
          <p:nvPr>
            <p:ph sz="quarter" idx="1"/>
          </p:nvPr>
        </p:nvSpPr>
        <p:spPr>
          <a:xfrm>
            <a:off x="301625" y="1527175"/>
            <a:ext cx="8504238" cy="4797425"/>
          </a:xfrm>
        </p:spPr>
        <p:txBody>
          <a:bodyPr/>
          <a:lstStyle/>
          <a:p>
            <a:r>
              <a:rPr lang="en-US" altLang="en-US" sz="1800" b="1" smtClean="0"/>
              <a:t>Crash Course, Paul Ingrassia, 2010</a:t>
            </a:r>
          </a:p>
          <a:p>
            <a:endParaRPr lang="en-US" altLang="en-US" sz="1800" b="1" smtClean="0"/>
          </a:p>
          <a:p>
            <a:r>
              <a:rPr lang="en-US" altLang="en-US" sz="1800" b="1" smtClean="0"/>
              <a:t>How We Do Harm, Otis Webb Brawley, 2011</a:t>
            </a:r>
          </a:p>
          <a:p>
            <a:endParaRPr lang="en-US" altLang="en-US" sz="1800" b="1" smtClean="0"/>
          </a:p>
          <a:p>
            <a:r>
              <a:rPr lang="en-US" altLang="en-US" sz="1800" b="1" smtClean="0"/>
              <a:t>Bad Science, Ben Goldacre, 2009</a:t>
            </a:r>
          </a:p>
          <a:p>
            <a:endParaRPr lang="en-US" altLang="en-US" sz="1800" b="1" smtClean="0"/>
          </a:p>
          <a:p>
            <a:r>
              <a:rPr lang="en-US" altLang="en-US" sz="1800" b="1" smtClean="0">
                <a:solidFill>
                  <a:srgbClr val="003300"/>
                </a:solidFill>
              </a:rPr>
              <a:t>The Global Achievement GAP, 2008, Tony Wagner</a:t>
            </a:r>
          </a:p>
          <a:p>
            <a:endParaRPr lang="en-US" altLang="en-US" sz="1800" b="1" smtClean="0"/>
          </a:p>
          <a:p>
            <a:r>
              <a:rPr lang="en-US" altLang="en-US" sz="1800" b="1" smtClean="0"/>
              <a:t>Checklist Manifesto, Atul Gawande, 2009</a:t>
            </a:r>
          </a:p>
          <a:p>
            <a:endParaRPr lang="en-US" altLang="en-US" sz="1800" b="1" smtClean="0"/>
          </a:p>
          <a:p>
            <a:r>
              <a:rPr lang="en-US" altLang="en-US" sz="1800" b="1" smtClean="0"/>
              <a:t>Catastrophic Care, David Goldhill, 2013</a:t>
            </a:r>
          </a:p>
          <a:p>
            <a:endParaRPr lang="en-US" altLang="en-US" sz="1800" b="1" smtClean="0"/>
          </a:p>
          <a:p>
            <a:r>
              <a:rPr lang="en-US" altLang="en-US" sz="1800" b="1" smtClean="0"/>
              <a:t>Over-diagnosed: Making People Sick in the Pursuit of Health</a:t>
            </a:r>
          </a:p>
          <a:p>
            <a:r>
              <a:rPr lang="en-US" altLang="en-US" sz="1800" b="1" smtClean="0"/>
              <a:t>Dr. H. Gilbert Welch, 2011</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b="1" smtClean="0">
                <a:solidFill>
                  <a:srgbClr val="0000CC"/>
                </a:solidFill>
              </a:rPr>
              <a:t>USA Holding Its Own!</a:t>
            </a:r>
          </a:p>
        </p:txBody>
      </p:sp>
      <p:pic>
        <p:nvPicPr>
          <p:cNvPr id="17411" name="Content Placeholder 3" descr="world-share-of-gdp.png"/>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092325" y="1527175"/>
            <a:ext cx="4999038" cy="4797425"/>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sz="3200" b="1" smtClean="0">
                <a:solidFill>
                  <a:srgbClr val="0000CC"/>
                </a:solidFill>
              </a:rPr>
              <a:t>House Prices to INCOME—about right!</a:t>
            </a:r>
          </a:p>
        </p:txBody>
      </p:sp>
      <p:pic>
        <p:nvPicPr>
          <p:cNvPr id="18435" name="Content Placeholder 3" descr="ratio_house Prices to Median Y.png"/>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384300" y="1752600"/>
            <a:ext cx="6329363" cy="43434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z="2800" b="1" smtClean="0">
                <a:solidFill>
                  <a:srgbClr val="FF0000"/>
                </a:solidFill>
              </a:rPr>
              <a:t>Who are driving the UE rate?</a:t>
            </a:r>
          </a:p>
        </p:txBody>
      </p:sp>
      <p:sp>
        <p:nvSpPr>
          <p:cNvPr id="19459" name="Content Placeholder 2"/>
          <p:cNvSpPr>
            <a:spLocks noGrp="1"/>
          </p:cNvSpPr>
          <p:nvPr>
            <p:ph sz="quarter" idx="1"/>
          </p:nvPr>
        </p:nvSpPr>
        <p:spPr>
          <a:xfrm>
            <a:off x="301625" y="1527175"/>
            <a:ext cx="8504238" cy="4572000"/>
          </a:xfrm>
        </p:spPr>
        <p:txBody>
          <a:bodyPr/>
          <a:lstStyle/>
          <a:p>
            <a:endParaRPr lang="en-US" altLang="en-US" smtClean="0"/>
          </a:p>
          <a:p>
            <a:r>
              <a:rPr lang="en-US" altLang="en-US" b="1" smtClean="0">
                <a:solidFill>
                  <a:srgbClr val="0000CC"/>
                </a:solidFill>
              </a:rPr>
              <a:t>1. The young—especially men under 28</a:t>
            </a:r>
          </a:p>
          <a:p>
            <a:endParaRPr lang="en-US" altLang="en-US" b="1" smtClean="0">
              <a:solidFill>
                <a:srgbClr val="0000CC"/>
              </a:solidFill>
            </a:endParaRPr>
          </a:p>
          <a:p>
            <a:r>
              <a:rPr lang="en-US" altLang="en-US" b="1" smtClean="0">
                <a:solidFill>
                  <a:srgbClr val="0000CC"/>
                </a:solidFill>
              </a:rPr>
              <a:t>2. The relatively un-skilled?</a:t>
            </a:r>
          </a:p>
          <a:p>
            <a:endParaRPr lang="en-US" altLang="en-US" b="1" smtClean="0">
              <a:solidFill>
                <a:srgbClr val="0000CC"/>
              </a:solidFill>
            </a:endParaRPr>
          </a:p>
          <a:p>
            <a:r>
              <a:rPr lang="en-US" altLang="en-US" b="1" smtClean="0">
                <a:solidFill>
                  <a:srgbClr val="0000CC"/>
                </a:solidFill>
              </a:rPr>
              <a:t> </a:t>
            </a:r>
            <a:r>
              <a:rPr lang="en-US" altLang="en-US" sz="2400" b="1" smtClean="0">
                <a:solidFill>
                  <a:srgbClr val="C00000"/>
                </a:solidFill>
              </a:rPr>
              <a:t> In many ways, it is not unskilled—it is filtered out! And, government rule driven.</a:t>
            </a:r>
          </a:p>
          <a:p>
            <a:r>
              <a:rPr lang="en-US" altLang="en-US" sz="2000" b="1" smtClean="0">
                <a:solidFill>
                  <a:srgbClr val="003300"/>
                </a:solidFill>
              </a:rPr>
              <a:t>At UCONN, we can no longer hire a secretary who does not have a college degree.  This is social sorting, not market solutions.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smtClean="0">
                <a:solidFill>
                  <a:srgbClr val="0000CC"/>
                </a:solidFill>
              </a:rPr>
              <a:t>It’s the YOUNG-Undegreed!</a:t>
            </a:r>
          </a:p>
        </p:txBody>
      </p:sp>
      <p:pic>
        <p:nvPicPr>
          <p:cNvPr id="20483" name="Content Placeholder 3" descr="workforce participation.jpg"/>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01625" y="1927225"/>
            <a:ext cx="8712200" cy="3863975"/>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01625" y="228600"/>
            <a:ext cx="8534400" cy="914400"/>
          </a:xfrm>
        </p:spPr>
        <p:txBody>
          <a:bodyPr/>
          <a:lstStyle/>
          <a:p>
            <a:pPr eaLnBrk="1" hangingPunct="1"/>
            <a:r>
              <a:rPr lang="en-US" altLang="en-US" sz="2800" b="1" smtClean="0">
                <a:solidFill>
                  <a:srgbClr val="0000CC"/>
                </a:solidFill>
              </a:rPr>
              <a:t>The Great Recession Hurt </a:t>
            </a:r>
            <a:br>
              <a:rPr lang="en-US" altLang="en-US" sz="2800" b="1" smtClean="0">
                <a:solidFill>
                  <a:srgbClr val="0000CC"/>
                </a:solidFill>
              </a:rPr>
            </a:br>
            <a:r>
              <a:rPr lang="en-US" altLang="en-US" sz="2800" b="1" smtClean="0">
                <a:solidFill>
                  <a:srgbClr val="0000CC"/>
                </a:solidFill>
              </a:rPr>
              <a:t>the </a:t>
            </a:r>
            <a:r>
              <a:rPr lang="en-US" altLang="en-US" sz="2800" b="1" i="1" smtClean="0">
                <a:solidFill>
                  <a:srgbClr val="003300"/>
                </a:solidFill>
              </a:rPr>
              <a:t>Low Waged Worker</a:t>
            </a:r>
            <a:r>
              <a:rPr lang="en-US" altLang="en-US" sz="2800" b="1" smtClean="0">
                <a:solidFill>
                  <a:srgbClr val="0000CC"/>
                </a:solidFill>
              </a:rPr>
              <a:t> Worst Of All</a:t>
            </a:r>
          </a:p>
        </p:txBody>
      </p:sp>
      <p:pic>
        <p:nvPicPr>
          <p:cNvPr id="21507" name="Content Placeholder 3" descr="ue by income group.jpg"/>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344738" y="1481138"/>
            <a:ext cx="4824412" cy="4614862"/>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z="2800" b="1" smtClean="0">
                <a:solidFill>
                  <a:srgbClr val="C00000"/>
                </a:solidFill>
              </a:rPr>
              <a:t>Why are low paid jobs BAD for industry?</a:t>
            </a:r>
          </a:p>
        </p:txBody>
      </p:sp>
      <p:sp>
        <p:nvSpPr>
          <p:cNvPr id="22531" name="Content Placeholder 2"/>
          <p:cNvSpPr>
            <a:spLocks noGrp="1"/>
          </p:cNvSpPr>
          <p:nvPr>
            <p:ph sz="quarter" idx="1"/>
          </p:nvPr>
        </p:nvSpPr>
        <p:spPr>
          <a:xfrm>
            <a:off x="301625" y="1447800"/>
            <a:ext cx="8504238" cy="4651375"/>
          </a:xfrm>
        </p:spPr>
        <p:txBody>
          <a:bodyPr/>
          <a:lstStyle/>
          <a:p>
            <a:r>
              <a:rPr lang="en-US" altLang="en-US" sz="2000" b="1" smtClean="0">
                <a:solidFill>
                  <a:srgbClr val="0000CC"/>
                </a:solidFill>
              </a:rPr>
              <a:t>1. Low paid jobs are usually low valued-added</a:t>
            </a:r>
          </a:p>
          <a:p>
            <a:r>
              <a:rPr lang="en-US" altLang="en-US" sz="2000" b="1" smtClean="0">
                <a:solidFill>
                  <a:srgbClr val="0000CC"/>
                </a:solidFill>
              </a:rPr>
              <a:t>                    secondary workers at Dollar Tree</a:t>
            </a:r>
          </a:p>
          <a:p>
            <a:r>
              <a:rPr lang="en-US" altLang="en-US" sz="2000" b="1" smtClean="0">
                <a:solidFill>
                  <a:srgbClr val="0000CC"/>
                </a:solidFill>
              </a:rPr>
              <a:t>                     server at McDonald’s</a:t>
            </a:r>
          </a:p>
          <a:p>
            <a:r>
              <a:rPr lang="en-US" altLang="en-US" sz="2000" b="1" smtClean="0">
                <a:solidFill>
                  <a:srgbClr val="0000CC"/>
                </a:solidFill>
              </a:rPr>
              <a:t>                      stocker/greeter at Wal-Mart</a:t>
            </a:r>
          </a:p>
          <a:p>
            <a:endParaRPr lang="en-US" altLang="en-US" sz="2000" b="1" smtClean="0">
              <a:solidFill>
                <a:srgbClr val="0000CC"/>
              </a:solidFill>
            </a:endParaRPr>
          </a:p>
          <a:p>
            <a:r>
              <a:rPr lang="en-US" altLang="en-US" sz="2000" b="1" smtClean="0">
                <a:solidFill>
                  <a:srgbClr val="0000CC"/>
                </a:solidFill>
              </a:rPr>
              <a:t>2. Federal/state laws make it difficult to cover costs for such a worker—take a 40 hour week and $8 per hour: wages are $16,640,  BUT health care costs would be $20,000! That’s $17.62 per hour. Or if we do part-time and no benefits, it’s $8. If we force employers to pay higher wages and benefits: we will create a permanent unemployed class of workers.</a:t>
            </a:r>
          </a:p>
          <a:p>
            <a:endParaRPr lang="en-US" altLang="en-US" sz="2000" b="1" smtClean="0">
              <a:solidFill>
                <a:srgbClr val="0000CC"/>
              </a:solidFill>
            </a:endParaRPr>
          </a:p>
          <a:p>
            <a:r>
              <a:rPr lang="en-US" altLang="en-US" sz="2000" b="1" smtClean="0">
                <a:solidFill>
                  <a:srgbClr val="0000CC"/>
                </a:solidFill>
              </a:rPr>
              <a:t>3. Management and control costs are higher</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497</TotalTime>
  <Words>1731</Words>
  <Application>Microsoft Office PowerPoint</Application>
  <PresentationFormat>On-screen Show (4:3)</PresentationFormat>
  <Paragraphs>205</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Georgia</vt:lpstr>
      <vt:lpstr>Wingdings 2</vt:lpstr>
      <vt:lpstr>Wingdings</vt:lpstr>
      <vt:lpstr>Calibri</vt:lpstr>
      <vt:lpstr>Civic</vt:lpstr>
      <vt:lpstr>  Hartford Area  Commercial Real Estate Luncheon  A Brief Look at the American Economy:  A Few Issues </vt:lpstr>
      <vt:lpstr>Overview</vt:lpstr>
      <vt:lpstr>REAL GDP is at New RECORD: But Jobs?</vt:lpstr>
      <vt:lpstr>USA Holding Its Own!</vt:lpstr>
      <vt:lpstr>House Prices to INCOME—about right!</vt:lpstr>
      <vt:lpstr>Who are driving the UE rate?</vt:lpstr>
      <vt:lpstr>It’s the YOUNG-Undegreed!</vt:lpstr>
      <vt:lpstr>The Great Recession Hurt  the Low Waged Worker Worst Of All</vt:lpstr>
      <vt:lpstr>Why are low paid jobs BAD for industry?</vt:lpstr>
      <vt:lpstr>Quick Summary so far</vt:lpstr>
      <vt:lpstr>Notion 1: The L-Effect</vt:lpstr>
      <vt:lpstr>67% of all Americans Live 1.5 hours of ‘Coast’</vt:lpstr>
      <vt:lpstr>L + Coastal effects</vt:lpstr>
      <vt:lpstr>More on the L and Coastal Effects</vt:lpstr>
      <vt:lpstr>Trends—let me put it together</vt:lpstr>
      <vt:lpstr>Notion 2: States are Risk</vt:lpstr>
      <vt:lpstr>CT wins because NY loses!</vt:lpstr>
      <vt:lpstr>Core real productive industries</vt:lpstr>
      <vt:lpstr>What Industries are Holding the USA Back?</vt:lpstr>
      <vt:lpstr>Spending and Educational Efficiency!</vt:lpstr>
      <vt:lpstr>WOW! Health Care Costs</vt:lpstr>
      <vt:lpstr>Heath Care Costs</vt:lpstr>
      <vt:lpstr>Ulcers and Knee Surgery</vt:lpstr>
      <vt:lpstr>Prostate Cancer!</vt:lpstr>
      <vt:lpstr>Cholesterol!</vt:lpstr>
      <vt:lpstr>TWO quick BOOKS-read one, use the other as door stop!</vt:lpstr>
      <vt:lpstr>Capital</vt:lpstr>
      <vt:lpstr>My Story—amateur economist: I see the world as:</vt:lpstr>
      <vt:lpstr>A final Thought</vt:lpstr>
      <vt:lpstr>Distribution of income</vt:lpstr>
      <vt:lpstr>Data on Serial Correlation of Family Firms</vt:lpstr>
      <vt:lpstr>Women 68-72 to 01-09</vt:lpstr>
      <vt:lpstr>Thank You –Questions?</vt:lpstr>
      <vt:lpstr>PowerPoint Presentation</vt:lpstr>
      <vt:lpstr>Books to Read</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Lunch Greater Hew Haven  Association of Realtors</dc:title>
  <dc:creator>johng</dc:creator>
  <cp:lastModifiedBy>Setup</cp:lastModifiedBy>
  <cp:revision>110</cp:revision>
  <dcterms:created xsi:type="dcterms:W3CDTF">2014-01-14T13:51:30Z</dcterms:created>
  <dcterms:modified xsi:type="dcterms:W3CDTF">2014-05-29T16:48:23Z</dcterms:modified>
</cp:coreProperties>
</file>