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7" r:id="rId3"/>
    <p:sldId id="283" r:id="rId4"/>
    <p:sldId id="257" r:id="rId5"/>
    <p:sldId id="258" r:id="rId6"/>
    <p:sldId id="264" r:id="rId7"/>
    <p:sldId id="268" r:id="rId8"/>
    <p:sldId id="274" r:id="rId9"/>
    <p:sldId id="285" r:id="rId10"/>
    <p:sldId id="284" r:id="rId11"/>
    <p:sldId id="265" r:id="rId12"/>
    <p:sldId id="269" r:id="rId13"/>
    <p:sldId id="275" r:id="rId14"/>
    <p:sldId id="263" r:id="rId15"/>
    <p:sldId id="260" r:id="rId16"/>
    <p:sldId id="266" r:id="rId17"/>
    <p:sldId id="276" r:id="rId18"/>
    <p:sldId id="262" r:id="rId19"/>
    <p:sldId id="279" r:id="rId20"/>
    <p:sldId id="261" r:id="rId21"/>
    <p:sldId id="270" r:id="rId22"/>
    <p:sldId id="271" r:id="rId23"/>
    <p:sldId id="273" r:id="rId24"/>
    <p:sldId id="281" r:id="rId25"/>
    <p:sldId id="259" r:id="rId26"/>
    <p:sldId id="277" r:id="rId27"/>
    <p:sldId id="278" r:id="rId28"/>
    <p:sldId id="272" r:id="rId29"/>
    <p:sldId id="282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AB200-EB4C-42E9-AF32-501983FA11EA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AADB-F414-4F43-B0DE-BB66D4525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AADB-F414-4F43-B0DE-BB66D4525E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070478-A04D-408A-99C5-7FBB0DF45BC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C9DD49-D752-473D-BF68-FBA84BD06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52800"/>
            <a:ext cx="7315200" cy="26670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John L. Glascock, PhD, SIOR, FRICS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Center For Real Estate and 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Urban Studies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University of Connecticut</a:t>
            </a:r>
          </a:p>
          <a:p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Peter </a:t>
            </a:r>
            <a:r>
              <a:rPr lang="en-US" sz="2200" b="1" dirty="0" err="1" smtClean="0">
                <a:solidFill>
                  <a:srgbClr val="0070C0"/>
                </a:solidFill>
              </a:rPr>
              <a:t>Gioia</a:t>
            </a:r>
            <a:r>
              <a:rPr lang="en-US" sz="2200" b="1" dirty="0" smtClean="0">
                <a:solidFill>
                  <a:srgbClr val="0070C0"/>
                </a:solidFill>
              </a:rPr>
              <a:t>, CBIA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UCONN Commercial Conference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9 May 2013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Debt not held By FED, etc…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7" name="Content Placeholder 6" descr="public-debt-gdp Klugman view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750343"/>
            <a:ext cx="5333999" cy="42771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China headed toward Wasteful Crash!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unbalanced-china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69587" y="1527174"/>
            <a:ext cx="6973003" cy="4721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Bank Debt to Finance Investment in China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Estimate is that about 40-60% 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                                                  will never be repaid!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Dalian China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Building on right has been empty for about 10 years!</a:t>
            </a:r>
          </a:p>
          <a:p>
            <a:endParaRPr lang="en-US" b="1" dirty="0" smtClean="0"/>
          </a:p>
          <a:p>
            <a:r>
              <a:rPr lang="en-US" b="1" dirty="0" smtClean="0"/>
              <a:t>Many developments in China will never pay off—</a:t>
            </a:r>
            <a:r>
              <a:rPr lang="en-US" b="1" dirty="0" err="1" smtClean="0"/>
              <a:t>gov’t</a:t>
            </a:r>
            <a:r>
              <a:rPr lang="en-US" b="1" dirty="0" smtClean="0"/>
              <a:t> sponsored.</a:t>
            </a:r>
            <a:endParaRPr lang="en-US" b="1" dirty="0"/>
          </a:p>
        </p:txBody>
      </p:sp>
      <p:pic>
        <p:nvPicPr>
          <p:cNvPr id="7" name="Picture 7" descr="DSCF567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323" y="1371600"/>
            <a:ext cx="3511154" cy="468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USA Beats China—energy use!</a:t>
            </a: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7" name="Content Placeholder 6" descr="energy usage us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0901" y="1542006"/>
            <a:ext cx="3594099" cy="4172994"/>
          </a:xfrm>
        </p:spPr>
      </p:pic>
      <p:pic>
        <p:nvPicPr>
          <p:cNvPr id="8" name="Content Placeholder 7" descr="China power and gdp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07066" y="2649778"/>
            <a:ext cx="4232134" cy="2227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USA Doing Well—EU Downturn is NOT NEW!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world-share-of-gdp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71660" y="1527175"/>
            <a:ext cx="476416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Europe is Killing Their Respective Economies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711452"/>
            <a:ext cx="5573578" cy="4384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Lets turn to the USA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Too few people working</a:t>
            </a:r>
          </a:p>
          <a:p>
            <a:endParaRPr lang="en-US" b="1" dirty="0" smtClean="0"/>
          </a:p>
          <a:p>
            <a:r>
              <a:rPr lang="en-US" b="1" dirty="0" smtClean="0"/>
              <a:t>The key is productivity </a:t>
            </a:r>
          </a:p>
          <a:p>
            <a:endParaRPr lang="en-US" b="1" dirty="0" smtClean="0"/>
          </a:p>
          <a:p>
            <a:r>
              <a:rPr lang="en-US" b="1" dirty="0" smtClean="0"/>
              <a:t>           Get rid of poor jobs</a:t>
            </a:r>
          </a:p>
          <a:p>
            <a:r>
              <a:rPr lang="en-US" b="1" dirty="0" smtClean="0"/>
              <a:t>           Increase share of high value-added jobs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400" b="1" dirty="0" smtClean="0">
                <a:solidFill>
                  <a:srgbClr val="003300"/>
                </a:solidFill>
              </a:rPr>
              <a:t>Remember agriculture!  And the UK late 1800’s</a:t>
            </a:r>
            <a:endParaRPr lang="en-US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People are NOT working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labor participation rate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07837" y="1527175"/>
            <a:ext cx="609181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Women are NOT working NOW!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women part rate US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5194" y="1616075"/>
            <a:ext cx="7277100" cy="439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Why the Recovery is SOOO Slow!</a:t>
            </a: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4" name="Content Placeholder 3" descr="Who caused the Recessio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676400"/>
            <a:ext cx="3632750" cy="4413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00CC"/>
                </a:solidFill>
              </a:rPr>
              <a:t>Labor Participation—too few young Working </a:t>
            </a:r>
            <a:br>
              <a:rPr lang="en-US" sz="2700" b="1" dirty="0" smtClean="0">
                <a:solidFill>
                  <a:srgbClr val="0000CC"/>
                </a:solidFill>
              </a:rPr>
            </a:br>
            <a:r>
              <a:rPr lang="en-US" sz="2700" b="1" dirty="0" smtClean="0">
                <a:solidFill>
                  <a:srgbClr val="0000CC"/>
                </a:solidFill>
              </a:rPr>
              <a:t>and too many elderly working!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workforce participatio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1927225"/>
            <a:ext cx="8504238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Economy </a:t>
            </a:r>
            <a:r>
              <a:rPr lang="en-US" b="1" dirty="0" err="1" smtClean="0">
                <a:solidFill>
                  <a:srgbClr val="0000CC"/>
                </a:solidFill>
              </a:rPr>
              <a:t>tooo</a:t>
            </a:r>
            <a:r>
              <a:rPr lang="en-US" b="1" dirty="0" smtClean="0">
                <a:solidFill>
                  <a:srgbClr val="0000CC"/>
                </a:solidFill>
              </a:rPr>
              <a:t> smooth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C:\Users\Johng\Desktop\Really Good E slides\GDP growth rate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39759"/>
            <a:ext cx="6731665" cy="433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WOW! Did you Know?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u="sng" dirty="0" smtClean="0"/>
              <a:t>The Age of Austerity</a:t>
            </a:r>
            <a:r>
              <a:rPr lang="en-US" dirty="0" smtClean="0"/>
              <a:t>, Thomas Edsall, 2012</a:t>
            </a:r>
          </a:p>
          <a:p>
            <a:endParaRPr lang="en-US" dirty="0" smtClean="0"/>
          </a:p>
          <a:p>
            <a:r>
              <a:rPr lang="en-US" b="1" dirty="0" smtClean="0"/>
              <a:t>The deficit would be zero in 2009 if not for 5 items:</a:t>
            </a:r>
          </a:p>
          <a:p>
            <a:r>
              <a:rPr lang="en-US" b="1" dirty="0" smtClean="0"/>
              <a:t>1. Economic Downturn</a:t>
            </a:r>
          </a:p>
          <a:p>
            <a:r>
              <a:rPr lang="en-US" b="1" dirty="0" smtClean="0"/>
              <a:t>2. BUSH Tax cuts</a:t>
            </a:r>
          </a:p>
          <a:p>
            <a:r>
              <a:rPr lang="en-US" b="1" dirty="0" smtClean="0"/>
              <a:t>3. Wars in Iraq and Afghanistan</a:t>
            </a:r>
          </a:p>
          <a:p>
            <a:r>
              <a:rPr lang="en-US" b="1" dirty="0" smtClean="0"/>
              <a:t>4. Recovery Measures</a:t>
            </a:r>
          </a:p>
          <a:p>
            <a:r>
              <a:rPr lang="en-US" b="1" dirty="0" smtClean="0"/>
              <a:t>5. TARP, Fannie/Freddie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Economic Recovery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0510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This time </a:t>
            </a:r>
          </a:p>
          <a:p>
            <a:r>
              <a:rPr lang="en-US" b="1" dirty="0" smtClean="0"/>
              <a:t>      is different</a:t>
            </a:r>
            <a:endParaRPr lang="en-US" b="1" dirty="0"/>
          </a:p>
        </p:txBody>
      </p:sp>
      <p:pic>
        <p:nvPicPr>
          <p:cNvPr id="7" name="Picture 2" descr="D:\UCONN_work\Data\recesion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334" y="2133600"/>
            <a:ext cx="5343866" cy="3614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Jobs NOT just GDP </a:t>
            </a:r>
            <a:r>
              <a:rPr lang="en-US" sz="2400" i="1" dirty="0" smtClean="0">
                <a:solidFill>
                  <a:srgbClr val="C00000"/>
                </a:solidFill>
              </a:rPr>
              <a:t>is</a:t>
            </a:r>
            <a:r>
              <a:rPr lang="en-US" sz="2400" dirty="0" smtClean="0">
                <a:solidFill>
                  <a:srgbClr val="C00000"/>
                </a:solidFill>
              </a:rPr>
              <a:t> Different this time!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percent-change employmen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30140" y="1527175"/>
            <a:ext cx="7199460" cy="4670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CT Doing Well, but Not Outstanding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gdp by state growth rates 2000_06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82927" y="1527175"/>
            <a:ext cx="694163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Hartford NOT doing well!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rankings1-thumb-475x426-38801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91556" y="1784349"/>
            <a:ext cx="4871244" cy="436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Percent w/o Health Insurance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peole wo health in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527175"/>
            <a:ext cx="4572000" cy="4811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Final Thoughts—Questions?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7" name="Content Placeholder 6" descr="House price history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049539"/>
            <a:ext cx="4266176" cy="3513061"/>
          </a:xfrm>
        </p:spPr>
      </p:pic>
      <p:pic>
        <p:nvPicPr>
          <p:cNvPr id="6" name="Content Placeholder 5" descr="inflation ahea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44653" y="2416968"/>
            <a:ext cx="3918347" cy="2612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More Details Shiller Index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case-shiller-aug-1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04396" y="1527175"/>
            <a:ext cx="649869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Thanks to Great Friends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Catic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Cornerstone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Konover Properties and family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Main Sign Fro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Russia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7" name="Content Placeholder 6" descr="DSCF01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5348" y="1371600"/>
            <a:ext cx="3511154" cy="4681538"/>
          </a:xfrm>
        </p:spPr>
      </p:pic>
      <p:pic>
        <p:nvPicPr>
          <p:cNvPr id="8" name="Content Placeholder 7" descr="DSCF013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ECONOMY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</a:rPr>
              <a:t>China </a:t>
            </a:r>
            <a:r>
              <a:rPr lang="en-US" sz="2200" b="1" dirty="0" err="1" smtClean="0">
                <a:solidFill>
                  <a:srgbClr val="0000CC"/>
                </a:solidFill>
              </a:rPr>
              <a:t>vs</a:t>
            </a:r>
            <a:r>
              <a:rPr lang="en-US" sz="2200" b="1" dirty="0" smtClean="0">
                <a:solidFill>
                  <a:srgbClr val="0000CC"/>
                </a:solidFill>
              </a:rPr>
              <a:t> USA—we do not lose unless we stop playing!</a:t>
            </a:r>
          </a:p>
          <a:p>
            <a:endParaRPr lang="en-US" sz="2200" b="1" dirty="0" smtClean="0">
              <a:solidFill>
                <a:srgbClr val="0000CC"/>
              </a:solidFill>
            </a:endParaRPr>
          </a:p>
          <a:p>
            <a:r>
              <a:rPr lang="en-US" sz="2200" b="1" dirty="0" smtClean="0">
                <a:solidFill>
                  <a:srgbClr val="0000CC"/>
                </a:solidFill>
              </a:rPr>
              <a:t>Europe </a:t>
            </a:r>
            <a:r>
              <a:rPr lang="en-US" sz="2200" b="1" i="1" dirty="0" smtClean="0">
                <a:solidFill>
                  <a:srgbClr val="0000CC"/>
                </a:solidFill>
              </a:rPr>
              <a:t>has</a:t>
            </a:r>
            <a:r>
              <a:rPr lang="en-US" sz="2200" b="1" dirty="0" smtClean="0">
                <a:solidFill>
                  <a:srgbClr val="0000CC"/>
                </a:solidFill>
              </a:rPr>
              <a:t> stopped playing…maybe Japan too.</a:t>
            </a:r>
          </a:p>
          <a:p>
            <a:endParaRPr lang="en-US" sz="2200" b="1" dirty="0" smtClean="0">
              <a:solidFill>
                <a:srgbClr val="0000CC"/>
              </a:solidFill>
            </a:endParaRPr>
          </a:p>
          <a:p>
            <a:r>
              <a:rPr lang="en-US" sz="2200" b="1" dirty="0" smtClean="0">
                <a:solidFill>
                  <a:srgbClr val="0000CC"/>
                </a:solidFill>
              </a:rPr>
              <a:t>Our job is to destroy and then re-create jobs</a:t>
            </a:r>
          </a:p>
          <a:p>
            <a:endParaRPr lang="en-US" sz="2200" b="1" dirty="0" smtClean="0">
              <a:solidFill>
                <a:srgbClr val="0000CC"/>
              </a:solidFill>
            </a:endParaRPr>
          </a:p>
          <a:p>
            <a:r>
              <a:rPr lang="en-US" sz="2200" b="1" dirty="0" smtClean="0">
                <a:solidFill>
                  <a:srgbClr val="0000CC"/>
                </a:solidFill>
              </a:rPr>
              <a:t>Harford – Not doing too well!</a:t>
            </a:r>
          </a:p>
          <a:p>
            <a:endParaRPr lang="en-US" sz="2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China versus USA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chinagdppop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1" y="1527174"/>
            <a:ext cx="5486400" cy="4815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Per Capital GDP: USA, Japan &amp; China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China japan USA GDP 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1473" y="1485975"/>
            <a:ext cx="5776127" cy="461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China Debt about the Same as USA!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Johng\Desktop\Really Good E slides\debt-champion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815" y="1527174"/>
            <a:ext cx="5684195" cy="472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Everyone has debt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051048" cy="4681728"/>
          </a:xfrm>
        </p:spPr>
        <p:txBody>
          <a:bodyPr/>
          <a:lstStyle/>
          <a:p>
            <a:r>
              <a:rPr lang="en-US" b="1" dirty="0" smtClean="0"/>
              <a:t>USA is about the same as Germany</a:t>
            </a:r>
          </a:p>
          <a:p>
            <a:endParaRPr lang="en-US" b="1" dirty="0" smtClean="0"/>
          </a:p>
          <a:p>
            <a:r>
              <a:rPr lang="en-US" b="1" dirty="0" smtClean="0"/>
              <a:t>UK must higher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China weaker position</a:t>
            </a:r>
            <a:endParaRPr lang="en-US" b="1" dirty="0"/>
          </a:p>
        </p:txBody>
      </p:sp>
      <p:pic>
        <p:nvPicPr>
          <p:cNvPr id="7" name="Picture 2" descr="D:\UCONN_work\Data\world debt_UK to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25175"/>
            <a:ext cx="4953000" cy="337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Debt to GDP, </a:t>
            </a:r>
            <a:r>
              <a:rPr lang="en-US" b="1" dirty="0" smtClean="0">
                <a:solidFill>
                  <a:srgbClr val="0000CC"/>
                </a:solidFill>
              </a:rPr>
              <a:t>but…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7" name="Content Placeholder 6" descr="debt to gdp 1800_200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76643" y="1527175"/>
            <a:ext cx="515420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157</TotalTime>
  <Words>374</Words>
  <Application>Microsoft Office PowerPoint</Application>
  <PresentationFormat>On-screen Show (4:3)</PresentationFormat>
  <Paragraphs>117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UCONN Commercial Conference 9 May 2013</vt:lpstr>
      <vt:lpstr>Why the Recovery is SOOO Slow!</vt:lpstr>
      <vt:lpstr>Thanks to Great Friends</vt:lpstr>
      <vt:lpstr>The ECONOMY</vt:lpstr>
      <vt:lpstr>China versus USA</vt:lpstr>
      <vt:lpstr>Per Capital GDP: USA, Japan &amp; China</vt:lpstr>
      <vt:lpstr>China Debt about the Same as USA!</vt:lpstr>
      <vt:lpstr>Everyone has debt</vt:lpstr>
      <vt:lpstr>Debt to GDP, but…</vt:lpstr>
      <vt:lpstr>Debt not held By FED, etc…</vt:lpstr>
      <vt:lpstr>China headed toward Wasteful Crash!</vt:lpstr>
      <vt:lpstr>Bank Debt to Finance Investment in China</vt:lpstr>
      <vt:lpstr>Dalian China</vt:lpstr>
      <vt:lpstr>USA Beats China—energy use!</vt:lpstr>
      <vt:lpstr>USA Doing Well—EU Downturn is NOT NEW!</vt:lpstr>
      <vt:lpstr>Europe is Killing Their Respective Economies</vt:lpstr>
      <vt:lpstr>Lets turn to the USA</vt:lpstr>
      <vt:lpstr>People are NOT working</vt:lpstr>
      <vt:lpstr>Women are NOT working NOW!</vt:lpstr>
      <vt:lpstr>Labor Participation—too few young Working  and too many elderly working! </vt:lpstr>
      <vt:lpstr>Economy tooo smooth</vt:lpstr>
      <vt:lpstr>WOW! Did you Know?</vt:lpstr>
      <vt:lpstr>The Economic Recovery</vt:lpstr>
      <vt:lpstr>Jobs NOT just GDP is Different this time!</vt:lpstr>
      <vt:lpstr>CT Doing Well, but Not Outstanding</vt:lpstr>
      <vt:lpstr>Hartford NOT doing well!</vt:lpstr>
      <vt:lpstr>Percent w/o Health Insurance</vt:lpstr>
      <vt:lpstr>Final Thoughts—Questions?</vt:lpstr>
      <vt:lpstr>More Details Shiller Index</vt:lpstr>
      <vt:lpstr>Russia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UCONN Commercial Conference 9 May 2013</dc:title>
  <dc:creator>johng</dc:creator>
  <cp:lastModifiedBy> </cp:lastModifiedBy>
  <cp:revision>28</cp:revision>
  <dcterms:created xsi:type="dcterms:W3CDTF">2013-05-09T12:16:25Z</dcterms:created>
  <dcterms:modified xsi:type="dcterms:W3CDTF">2013-05-16T17:37:22Z</dcterms:modified>
</cp:coreProperties>
</file>