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4"/>
  </p:notesMasterIdLst>
  <p:sldIdLst>
    <p:sldId id="257" r:id="rId2"/>
    <p:sldId id="278" r:id="rId3"/>
    <p:sldId id="262" r:id="rId4"/>
    <p:sldId id="264" r:id="rId5"/>
    <p:sldId id="263" r:id="rId6"/>
    <p:sldId id="265" r:id="rId7"/>
    <p:sldId id="267" r:id="rId8"/>
    <p:sldId id="268" r:id="rId9"/>
    <p:sldId id="272" r:id="rId10"/>
    <p:sldId id="261" r:id="rId11"/>
    <p:sldId id="279" r:id="rId12"/>
    <p:sldId id="28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31BBA-418C-4AE5-A3F6-1512E30AC561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CF5E7-BFD8-4ABA-81B3-6C4AC88894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2621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134DD1-A835-4733-80FC-33661DB3D691}" type="slidenum">
              <a:rPr lang="en-US"/>
              <a:pPr/>
              <a:t>1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134DD1-A835-4733-80FC-33661DB3D691}" type="slidenum">
              <a:rPr lang="en-US"/>
              <a:pPr/>
              <a:t>10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134DD1-A835-4733-80FC-33661DB3D691}" type="slidenum">
              <a:rPr lang="en-US"/>
              <a:pPr/>
              <a:t>11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134DD1-A835-4733-80FC-33661DB3D691}" type="slidenum">
              <a:rPr lang="en-US"/>
              <a:pPr/>
              <a:t>12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134DD1-A835-4733-80FC-33661DB3D691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134DD1-A835-4733-80FC-33661DB3D691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134DD1-A835-4733-80FC-33661DB3D691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134DD1-A835-4733-80FC-33661DB3D691}" type="slidenum">
              <a:rPr lang="en-US"/>
              <a:pPr/>
              <a:t>5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134DD1-A835-4733-80FC-33661DB3D691}" type="slidenum">
              <a:rPr lang="en-US"/>
              <a:pPr/>
              <a:t>6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>
            <a:normAutofit lnSpcReduction="10000"/>
          </a:bodyPr>
          <a:lstStyle/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134DD1-A835-4733-80FC-33661DB3D691}" type="slidenum">
              <a:rPr lang="en-US"/>
              <a:pPr/>
              <a:t>7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134DD1-A835-4733-80FC-33661DB3D691}" type="slidenum">
              <a:rPr lang="en-US"/>
              <a:pPr/>
              <a:t>8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>
            <a:normAutofit/>
          </a:bodyPr>
          <a:lstStyle/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134DD1-A835-4733-80FC-33661DB3D691}" type="slidenum">
              <a:rPr lang="en-US"/>
              <a:pPr/>
              <a:t>9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BD0A-C6C8-4240-B583-A8F2F81EF983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CC96-9CC5-403C-8D4E-4CDB7FDAF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BD0A-C6C8-4240-B583-A8F2F81EF983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CC96-9CC5-403C-8D4E-4CDB7FDAF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BD0A-C6C8-4240-B583-A8F2F81EF983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CC96-9CC5-403C-8D4E-4CDB7FDAF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BD0A-C6C8-4240-B583-A8F2F81EF983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CC96-9CC5-403C-8D4E-4CDB7FDAF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BD0A-C6C8-4240-B583-A8F2F81EF983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CC96-9CC5-403C-8D4E-4CDB7FDAF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BD0A-C6C8-4240-B583-A8F2F81EF983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CC96-9CC5-403C-8D4E-4CDB7FDAF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BD0A-C6C8-4240-B583-A8F2F81EF983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CC96-9CC5-403C-8D4E-4CDB7FDAF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BD0A-C6C8-4240-B583-A8F2F81EF983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CC96-9CC5-403C-8D4E-4CDB7FDAF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BD0A-C6C8-4240-B583-A8F2F81EF983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CC96-9CC5-403C-8D4E-4CDB7FDAF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BD0A-C6C8-4240-B583-A8F2F81EF983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CC96-9CC5-403C-8D4E-4CDB7FDAF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BD0A-C6C8-4240-B583-A8F2F81EF983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EFACC96-9CC5-403C-8D4E-4CDB7FDAFD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02BD0A-C6C8-4240-B583-A8F2F81EF983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FACC96-9CC5-403C-8D4E-4CDB7FDAFDC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52400" y="838200"/>
            <a:ext cx="8732837" cy="419100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i="1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i="1" dirty="0" smtClean="0">
                <a:solidFill>
                  <a:schemeClr val="tx1"/>
                </a:solidFill>
                <a:latin typeface="Arial" charset="0"/>
              </a:rPr>
              <a:t>Connecticut’s </a:t>
            </a:r>
            <a:br>
              <a:rPr lang="en-US" i="1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i="1" dirty="0" smtClean="0">
                <a:solidFill>
                  <a:schemeClr val="tx1"/>
                </a:solidFill>
                <a:latin typeface="Arial" charset="0"/>
              </a:rPr>
              <a:t>Retail Real Estate</a:t>
            </a:r>
            <a:br>
              <a:rPr lang="en-US" i="1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i="1" dirty="0" smtClean="0">
                <a:solidFill>
                  <a:schemeClr val="tx1"/>
                </a:solidFill>
                <a:latin typeface="Arial" charset="0"/>
              </a:rPr>
              <a:t>Scene</a:t>
            </a:r>
            <a:br>
              <a:rPr lang="en-US" i="1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i="1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i="1" dirty="0" smtClean="0">
                <a:solidFill>
                  <a:schemeClr val="tx1"/>
                </a:solidFill>
                <a:latin typeface="Arial" charset="0"/>
              </a:rPr>
            </a:br>
            <a:endParaRPr lang="en-US" sz="3100" i="1" dirty="0">
              <a:solidFill>
                <a:schemeClr val="tx1"/>
              </a:solidFill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" y="4800600"/>
            <a:ext cx="8305800" cy="1430337"/>
          </a:xfrm>
          <a:noFill/>
          <a:ln/>
        </p:spPr>
        <p:txBody>
          <a:bodyPr>
            <a:normAutofit fontScale="92500" lnSpcReduction="20000"/>
          </a:bodyPr>
          <a:lstStyle/>
          <a:p>
            <a:pPr algn="ctr">
              <a:lnSpc>
                <a:spcPct val="70000"/>
              </a:lnSpc>
            </a:pPr>
            <a:r>
              <a:rPr lang="en-US" sz="2400" dirty="0" smtClean="0"/>
              <a:t>R. Michael Goman</a:t>
            </a:r>
          </a:p>
          <a:p>
            <a:pPr algn="ctr">
              <a:lnSpc>
                <a:spcPct val="70000"/>
              </a:lnSpc>
            </a:pPr>
            <a:r>
              <a:rPr lang="en-US" sz="1900" dirty="0" smtClean="0"/>
              <a:t>Acting Co-Director</a:t>
            </a:r>
          </a:p>
          <a:p>
            <a:pPr algn="ctr">
              <a:lnSpc>
                <a:spcPct val="70000"/>
              </a:lnSpc>
            </a:pPr>
            <a:r>
              <a:rPr lang="en-US" sz="1900" dirty="0" smtClean="0"/>
              <a:t>Center for Real Estate</a:t>
            </a:r>
          </a:p>
          <a:p>
            <a:pPr algn="ctr">
              <a:lnSpc>
                <a:spcPct val="70000"/>
              </a:lnSpc>
            </a:pPr>
            <a:r>
              <a:rPr lang="en-US" sz="1900" dirty="0" smtClean="0"/>
              <a:t>University of Connecticut</a:t>
            </a:r>
          </a:p>
          <a:p>
            <a:pPr algn="ctr">
              <a:lnSpc>
                <a:spcPct val="70000"/>
              </a:lnSpc>
            </a:pPr>
            <a:endParaRPr lang="en-US" sz="2400" dirty="0" smtClean="0"/>
          </a:p>
          <a:p>
            <a:pPr algn="ctr">
              <a:lnSpc>
                <a:spcPct val="70000"/>
              </a:lnSpc>
            </a:pPr>
            <a:r>
              <a:rPr lang="en-US" sz="1900" dirty="0" smtClean="0"/>
              <a:t>November 2010 </a:t>
            </a:r>
            <a:endParaRPr lang="en-US" sz="1900" dirty="0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28600" y="3505200"/>
            <a:ext cx="8915400" cy="822325"/>
          </a:xfrm>
          <a:prstGeom prst="rect">
            <a:avLst/>
          </a:prstGeom>
          <a:noFill/>
          <a:ln w="25400" cap="rnd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endParaRPr lang="en-US" sz="2400" b="1" i="1">
              <a:solidFill>
                <a:srgbClr val="000066"/>
              </a:solidFill>
            </a:endParaRPr>
          </a:p>
          <a:p>
            <a:pPr algn="r" eaLnBrk="0" hangingPunct="0"/>
            <a:endParaRPr lang="en-US" sz="2400" b="1" i="1">
              <a:solidFill>
                <a:schemeClr val="bg1"/>
              </a:solidFill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762000" y="26670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5400000" algn="ctr" rotWithShape="0">
              <a:schemeClr val="bg1"/>
            </a:outerShdw>
          </a:effectLst>
        </p:spPr>
        <p:txBody>
          <a:bodyPr/>
          <a:lstStyle/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endParaRPr lang="en-US" sz="32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lbertus Extra Bold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20663" y="838200"/>
            <a:ext cx="8732837" cy="4343400"/>
          </a:xfrm>
        </p:spPr>
        <p:txBody>
          <a:bodyPr anchor="t">
            <a:normAutofit/>
          </a:bodyPr>
          <a:lstStyle/>
          <a:p>
            <a:pPr algn="l"/>
            <a:r>
              <a:rPr lang="en-US" sz="2800" i="1" dirty="0" smtClean="0">
                <a:solidFill>
                  <a:schemeClr val="tx1"/>
                </a:solidFill>
                <a:latin typeface="Arial" charset="0"/>
              </a:rPr>
              <a:t>Connecticut’s Retail Real Estate Scene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endParaRPr lang="en-US" sz="2800" i="1" dirty="0">
              <a:solidFill>
                <a:schemeClr val="tx1"/>
              </a:solidFill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" y="6172200"/>
            <a:ext cx="2971800" cy="363537"/>
          </a:xfrm>
          <a:noFill/>
          <a:ln/>
        </p:spPr>
        <p:txBody>
          <a:bodyPr>
            <a:normAutofit lnSpcReduction="10000"/>
          </a:bodyPr>
          <a:lstStyle/>
          <a:p>
            <a:pPr algn="l">
              <a:lnSpc>
                <a:spcPct val="70000"/>
              </a:lnSpc>
            </a:pPr>
            <a:r>
              <a:rPr lang="en-US" sz="2400" dirty="0" smtClean="0"/>
              <a:t>November 2010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28600" y="3505200"/>
            <a:ext cx="8915400" cy="822325"/>
          </a:xfrm>
          <a:prstGeom prst="rect">
            <a:avLst/>
          </a:prstGeom>
          <a:noFill/>
          <a:ln w="25400" cap="rnd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endParaRPr lang="en-US" sz="2400" b="1" i="1">
              <a:solidFill>
                <a:srgbClr val="000066"/>
              </a:solidFill>
            </a:endParaRPr>
          </a:p>
          <a:p>
            <a:pPr algn="r" eaLnBrk="0" hangingPunct="0"/>
            <a:endParaRPr lang="en-US" sz="2400" b="1" i="1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752600"/>
            <a:ext cx="838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Summary - Challenges:</a:t>
            </a:r>
          </a:p>
          <a:p>
            <a:endParaRPr lang="en-US" sz="2800" u="sng" dirty="0" smtClean="0"/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CT’s demographics: a flat market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Continuing vacancies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Low demand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Tenant concessions, shorter terms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Projection: long, slow recovery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20663" y="838200"/>
            <a:ext cx="8732837" cy="4343400"/>
          </a:xfrm>
        </p:spPr>
        <p:txBody>
          <a:bodyPr anchor="t">
            <a:normAutofit/>
          </a:bodyPr>
          <a:lstStyle/>
          <a:p>
            <a:pPr algn="l"/>
            <a:r>
              <a:rPr lang="en-US" sz="2800" i="1" dirty="0" smtClean="0">
                <a:solidFill>
                  <a:schemeClr val="tx1"/>
                </a:solidFill>
                <a:latin typeface="Arial" charset="0"/>
              </a:rPr>
              <a:t>Connecticut’s Retail Real Estate Scene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endParaRPr lang="en-US" sz="2800" i="1" dirty="0">
              <a:solidFill>
                <a:schemeClr val="tx1"/>
              </a:solidFill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" y="6172200"/>
            <a:ext cx="2971800" cy="363537"/>
          </a:xfrm>
          <a:noFill/>
          <a:ln/>
        </p:spPr>
        <p:txBody>
          <a:bodyPr>
            <a:normAutofit/>
          </a:bodyPr>
          <a:lstStyle/>
          <a:p>
            <a:pPr algn="l">
              <a:lnSpc>
                <a:spcPct val="70000"/>
              </a:lnSpc>
            </a:pPr>
            <a:r>
              <a:rPr lang="en-US" sz="2400" dirty="0" smtClean="0"/>
              <a:t>November 2010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28600" y="3505200"/>
            <a:ext cx="8915400" cy="822325"/>
          </a:xfrm>
          <a:prstGeom prst="rect">
            <a:avLst/>
          </a:prstGeom>
          <a:noFill/>
          <a:ln w="25400" cap="rnd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endParaRPr lang="en-US" sz="2400" b="1" i="1">
              <a:solidFill>
                <a:srgbClr val="000066"/>
              </a:solidFill>
            </a:endParaRPr>
          </a:p>
          <a:p>
            <a:pPr algn="r" eaLnBrk="0" hangingPunct="0"/>
            <a:endParaRPr lang="en-US" sz="2400" b="1" i="1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752600"/>
            <a:ext cx="8382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Summary – Opportunity:</a:t>
            </a:r>
          </a:p>
          <a:p>
            <a:endParaRPr lang="en-US" sz="2800" u="sng" dirty="0" smtClean="0"/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 Not much new development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 smtClean="0"/>
              <a:t>High barriers to entry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 Fundamentals: Leasing, management, marketing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 Demographics: CT’s solid, stable markets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 smtClean="0"/>
              <a:t>Sales productivity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 smtClean="0"/>
              <a:t>Redevelopment opportunities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52400" y="838200"/>
            <a:ext cx="8732837" cy="419100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i="1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i="1" dirty="0" smtClean="0">
                <a:solidFill>
                  <a:schemeClr val="tx1"/>
                </a:solidFill>
                <a:latin typeface="Arial" charset="0"/>
              </a:rPr>
              <a:t>Connecticut’s </a:t>
            </a:r>
            <a:br>
              <a:rPr lang="en-US" i="1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i="1" dirty="0" smtClean="0">
                <a:solidFill>
                  <a:schemeClr val="tx1"/>
                </a:solidFill>
                <a:latin typeface="Arial" charset="0"/>
              </a:rPr>
              <a:t>Retail Real Estate</a:t>
            </a:r>
            <a:br>
              <a:rPr lang="en-US" i="1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i="1" dirty="0" smtClean="0">
                <a:solidFill>
                  <a:schemeClr val="tx1"/>
                </a:solidFill>
                <a:latin typeface="Arial" charset="0"/>
              </a:rPr>
              <a:t>Scene</a:t>
            </a:r>
            <a:br>
              <a:rPr lang="en-US" i="1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i="1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i="1" dirty="0" smtClean="0">
                <a:solidFill>
                  <a:schemeClr val="tx1"/>
                </a:solidFill>
                <a:latin typeface="Arial" charset="0"/>
              </a:rPr>
            </a:br>
            <a:endParaRPr lang="en-US" sz="3100" i="1" dirty="0">
              <a:solidFill>
                <a:schemeClr val="tx1"/>
              </a:solidFill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" y="4800600"/>
            <a:ext cx="8305800" cy="1430337"/>
          </a:xfrm>
          <a:noFill/>
          <a:ln/>
        </p:spPr>
        <p:txBody>
          <a:bodyPr>
            <a:normAutofit fontScale="92500" lnSpcReduction="20000"/>
          </a:bodyPr>
          <a:lstStyle/>
          <a:p>
            <a:pPr algn="ctr">
              <a:lnSpc>
                <a:spcPct val="70000"/>
              </a:lnSpc>
            </a:pPr>
            <a:r>
              <a:rPr lang="en-US" sz="2400" dirty="0" smtClean="0"/>
              <a:t>R. Michael Goman</a:t>
            </a:r>
          </a:p>
          <a:p>
            <a:pPr algn="ctr">
              <a:lnSpc>
                <a:spcPct val="70000"/>
              </a:lnSpc>
            </a:pPr>
            <a:r>
              <a:rPr lang="en-US" sz="1900" dirty="0" smtClean="0"/>
              <a:t>Acting Co-Director</a:t>
            </a:r>
          </a:p>
          <a:p>
            <a:pPr algn="ctr">
              <a:lnSpc>
                <a:spcPct val="70000"/>
              </a:lnSpc>
            </a:pPr>
            <a:r>
              <a:rPr lang="en-US" sz="1900" dirty="0" smtClean="0"/>
              <a:t>Center for Real Estate</a:t>
            </a:r>
          </a:p>
          <a:p>
            <a:pPr algn="ctr">
              <a:lnSpc>
                <a:spcPct val="70000"/>
              </a:lnSpc>
            </a:pPr>
            <a:r>
              <a:rPr lang="en-US" sz="1900" dirty="0" smtClean="0"/>
              <a:t>University of Connecticut</a:t>
            </a:r>
          </a:p>
          <a:p>
            <a:pPr algn="ctr">
              <a:lnSpc>
                <a:spcPct val="70000"/>
              </a:lnSpc>
            </a:pPr>
            <a:endParaRPr lang="en-US" sz="2400" dirty="0" smtClean="0"/>
          </a:p>
          <a:p>
            <a:pPr algn="ctr">
              <a:lnSpc>
                <a:spcPct val="70000"/>
              </a:lnSpc>
            </a:pPr>
            <a:r>
              <a:rPr lang="en-US" sz="1900" dirty="0" smtClean="0"/>
              <a:t>November 2010 </a:t>
            </a:r>
            <a:endParaRPr lang="en-US" sz="1900" dirty="0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28600" y="3505200"/>
            <a:ext cx="8915400" cy="822325"/>
          </a:xfrm>
          <a:prstGeom prst="rect">
            <a:avLst/>
          </a:prstGeom>
          <a:noFill/>
          <a:ln w="25400" cap="rnd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endParaRPr lang="en-US" sz="2400" b="1" i="1">
              <a:solidFill>
                <a:srgbClr val="000066"/>
              </a:solidFill>
            </a:endParaRPr>
          </a:p>
          <a:p>
            <a:pPr algn="r" eaLnBrk="0" hangingPunct="0"/>
            <a:endParaRPr lang="en-US" sz="2400" b="1" i="1">
              <a:solidFill>
                <a:schemeClr val="bg1"/>
              </a:solidFill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762000" y="26670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5400000" algn="ctr" rotWithShape="0">
              <a:schemeClr val="bg1"/>
            </a:outerShdw>
          </a:effectLst>
        </p:spPr>
        <p:txBody>
          <a:bodyPr/>
          <a:lstStyle/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endParaRPr lang="en-US" sz="32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lbertus Extra Bold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28600" y="304800"/>
            <a:ext cx="8732837" cy="4876800"/>
          </a:xfrm>
        </p:spPr>
        <p:txBody>
          <a:bodyPr>
            <a:normAutofit/>
          </a:bodyPr>
          <a:lstStyle/>
          <a:p>
            <a:r>
              <a:rPr lang="en-US" i="1" dirty="0" smtClean="0">
                <a:solidFill>
                  <a:schemeClr val="tx1"/>
                </a:solidFill>
              </a:rPr>
              <a:t>RR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" y="6172200"/>
            <a:ext cx="2971800" cy="363537"/>
          </a:xfrm>
          <a:noFill/>
          <a:ln/>
        </p:spPr>
        <p:txBody>
          <a:bodyPr>
            <a:normAutofit/>
          </a:bodyPr>
          <a:lstStyle/>
          <a:p>
            <a:pPr algn="l">
              <a:lnSpc>
                <a:spcPct val="70000"/>
              </a:lnSpc>
            </a:pPr>
            <a:r>
              <a:rPr lang="en-US" sz="2400" dirty="0" smtClean="0"/>
              <a:t>November 2010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28600" y="3505200"/>
            <a:ext cx="8915400" cy="822325"/>
          </a:xfrm>
          <a:prstGeom prst="rect">
            <a:avLst/>
          </a:prstGeom>
          <a:noFill/>
          <a:ln w="25400" cap="rnd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endParaRPr lang="en-US" sz="2400" b="1" i="1">
              <a:solidFill>
                <a:srgbClr val="000066"/>
              </a:solidFill>
            </a:endParaRPr>
          </a:p>
          <a:p>
            <a:pPr algn="r" eaLnBrk="0" hangingPunct="0"/>
            <a:endParaRPr lang="en-US" sz="2400" b="1" i="1">
              <a:solidFill>
                <a:schemeClr val="bg1"/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28600" y="1295400"/>
          <a:ext cx="8686800" cy="4419600"/>
        </p:xfrm>
        <a:graphic>
          <a:graphicData uri="http://schemas.openxmlformats.org/presentationml/2006/ole">
            <p:oleObj spid="_x0000_s18435" name="Acrobat Document" r:id="rId4" imgW="6171429" imgH="3772427" progId="AcroExch.Document.7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6858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Scope of Retail in CT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20663" y="838200"/>
            <a:ext cx="8732837" cy="4343400"/>
          </a:xfrm>
        </p:spPr>
        <p:txBody>
          <a:bodyPr anchor="t">
            <a:normAutofit/>
          </a:bodyPr>
          <a:lstStyle/>
          <a:p>
            <a:pPr algn="l"/>
            <a:r>
              <a:rPr lang="en-US" sz="2800" i="1" dirty="0" smtClean="0">
                <a:solidFill>
                  <a:schemeClr val="tx1"/>
                </a:solidFill>
                <a:latin typeface="Arial" charset="0"/>
              </a:rPr>
              <a:t>Connecticut’s Retail Real Estate Scene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endParaRPr lang="en-US" sz="2800" i="1" dirty="0">
              <a:solidFill>
                <a:schemeClr val="tx1"/>
              </a:solidFill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" y="6172200"/>
            <a:ext cx="2971800" cy="363537"/>
          </a:xfrm>
          <a:noFill/>
          <a:ln/>
        </p:spPr>
        <p:txBody>
          <a:bodyPr>
            <a:normAutofit/>
          </a:bodyPr>
          <a:lstStyle/>
          <a:p>
            <a:pPr algn="l">
              <a:lnSpc>
                <a:spcPct val="70000"/>
              </a:lnSpc>
            </a:pPr>
            <a:r>
              <a:rPr lang="en-US" sz="2400" dirty="0" smtClean="0"/>
              <a:t>November 2010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28600" y="3505200"/>
            <a:ext cx="8915400" cy="822325"/>
          </a:xfrm>
          <a:prstGeom prst="rect">
            <a:avLst/>
          </a:prstGeom>
          <a:noFill/>
          <a:ln w="25400" cap="rnd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endParaRPr lang="en-US" sz="2400" b="1" i="1">
              <a:solidFill>
                <a:srgbClr val="000066"/>
              </a:solidFill>
            </a:endParaRPr>
          </a:p>
          <a:p>
            <a:pPr algn="r" eaLnBrk="0" hangingPunct="0"/>
            <a:endParaRPr lang="en-US" sz="2400" b="1" i="1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752600"/>
            <a:ext cx="8153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Retail</a:t>
            </a:r>
            <a:r>
              <a:rPr lang="en-US" sz="2800" dirty="0" smtClean="0"/>
              <a:t>:</a:t>
            </a:r>
          </a:p>
          <a:p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Consumer confidence: remains low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Sales: remain mixed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Women’s apparel at ‘04/’05 levels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Shoppers returning: +3.7% to June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Back to school – mixed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Holidays ’10 – cautious optimism</a:t>
            </a:r>
          </a:p>
          <a:p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20663" y="838200"/>
            <a:ext cx="8732837" cy="4343400"/>
          </a:xfrm>
        </p:spPr>
        <p:txBody>
          <a:bodyPr anchor="t">
            <a:normAutofit/>
          </a:bodyPr>
          <a:lstStyle/>
          <a:p>
            <a:pPr algn="l"/>
            <a:r>
              <a:rPr lang="en-US" sz="2800" i="1" dirty="0" smtClean="0">
                <a:solidFill>
                  <a:schemeClr val="tx1"/>
                </a:solidFill>
                <a:latin typeface="Arial" charset="0"/>
              </a:rPr>
              <a:t>Connecticut’s Retail Real Estate Scene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endParaRPr lang="en-US" sz="2800" i="1" dirty="0">
              <a:solidFill>
                <a:schemeClr val="tx1"/>
              </a:solidFill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" y="6172200"/>
            <a:ext cx="2971800" cy="363537"/>
          </a:xfrm>
          <a:noFill/>
          <a:ln/>
        </p:spPr>
        <p:txBody>
          <a:bodyPr>
            <a:normAutofit/>
          </a:bodyPr>
          <a:lstStyle/>
          <a:p>
            <a:pPr algn="l">
              <a:lnSpc>
                <a:spcPct val="70000"/>
              </a:lnSpc>
            </a:pPr>
            <a:r>
              <a:rPr lang="en-US" sz="2400" dirty="0" smtClean="0"/>
              <a:t>November 2010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28600" y="3505200"/>
            <a:ext cx="8915400" cy="822325"/>
          </a:xfrm>
          <a:prstGeom prst="rect">
            <a:avLst/>
          </a:prstGeom>
          <a:noFill/>
          <a:ln w="25400" cap="rnd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endParaRPr lang="en-US" sz="2400" b="1" i="1">
              <a:solidFill>
                <a:srgbClr val="000066"/>
              </a:solidFill>
            </a:endParaRPr>
          </a:p>
          <a:p>
            <a:pPr algn="r" eaLnBrk="0" hangingPunct="0"/>
            <a:endParaRPr lang="en-US" sz="2400" b="1" i="1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1752600"/>
            <a:ext cx="8001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Retail</a:t>
            </a:r>
            <a:r>
              <a:rPr lang="en-US" sz="2800" dirty="0" smtClean="0"/>
              <a:t>: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Hourglass effect:  Luxury &amp; Discount categories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Reduced inventories: markdowns dropping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Less focus on cutting expenses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Anticipating top-line growth, again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Newer store concepts being expanded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20663" y="838200"/>
            <a:ext cx="8732837" cy="4343400"/>
          </a:xfrm>
        </p:spPr>
        <p:txBody>
          <a:bodyPr anchor="t">
            <a:normAutofit/>
          </a:bodyPr>
          <a:lstStyle/>
          <a:p>
            <a:pPr algn="l"/>
            <a:r>
              <a:rPr lang="en-US" sz="2800" i="1" dirty="0" smtClean="0">
                <a:solidFill>
                  <a:schemeClr val="tx1"/>
                </a:solidFill>
                <a:latin typeface="Arial" charset="0"/>
              </a:rPr>
              <a:t>Connecticut’s Retail Real Estate Scene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endParaRPr lang="en-US" sz="2800" i="1" dirty="0">
              <a:solidFill>
                <a:schemeClr val="tx1"/>
              </a:solidFill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" y="6172200"/>
            <a:ext cx="2971800" cy="363537"/>
          </a:xfrm>
          <a:noFill/>
          <a:ln/>
        </p:spPr>
        <p:txBody>
          <a:bodyPr>
            <a:normAutofit/>
          </a:bodyPr>
          <a:lstStyle/>
          <a:p>
            <a:pPr algn="l">
              <a:lnSpc>
                <a:spcPct val="70000"/>
              </a:lnSpc>
            </a:pPr>
            <a:r>
              <a:rPr lang="en-US" sz="2400" dirty="0" smtClean="0"/>
              <a:t>November 2010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28600" y="3505200"/>
            <a:ext cx="8915400" cy="822325"/>
          </a:xfrm>
          <a:prstGeom prst="rect">
            <a:avLst/>
          </a:prstGeom>
          <a:noFill/>
          <a:ln w="25400" cap="rnd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endParaRPr lang="en-US" sz="2400" b="1" i="1">
              <a:solidFill>
                <a:srgbClr val="000066"/>
              </a:solidFill>
            </a:endParaRPr>
          </a:p>
          <a:p>
            <a:pPr algn="r" eaLnBrk="0" hangingPunct="0"/>
            <a:endParaRPr lang="en-US" sz="2400" b="1" i="1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371601"/>
            <a:ext cx="83058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Retail</a:t>
            </a:r>
            <a:r>
              <a:rPr lang="en-US" sz="2400" dirty="0" smtClean="0"/>
              <a:t>: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Overall vacancy – September – 7.4%</a:t>
            </a:r>
          </a:p>
          <a:p>
            <a:pPr>
              <a:buFont typeface="Arial" pitchFamily="34" charset="0"/>
              <a:buChar char="•"/>
            </a:pPr>
            <a:r>
              <a:rPr lang="en-US" sz="2400" u="sng" dirty="0" smtClean="0"/>
              <a:t>Slight</a:t>
            </a:r>
            <a:r>
              <a:rPr lang="en-US" sz="2400" dirty="0" smtClean="0"/>
              <a:t> improvement – Malls/Neighborhood centers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Quoted asking rates continue to be down – 4.28% since Q3-09: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$16.14 Q3-09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$15.57 Q1-10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$15.38 Q2-10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$15.18 Q3-10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Expanding retailers: PC Richards, Ulta3, rue 21, Sonic, Checkers, HHGregg, Tractor Supply, Lumber Liq., SYMS, dollar formats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Market opportunities: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gain better positioning – EMS, Costco, Target;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smaller/local retailers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20663" y="838200"/>
            <a:ext cx="8732837" cy="4343400"/>
          </a:xfrm>
        </p:spPr>
        <p:txBody>
          <a:bodyPr anchor="t">
            <a:normAutofit/>
          </a:bodyPr>
          <a:lstStyle/>
          <a:p>
            <a:pPr algn="l"/>
            <a:r>
              <a:rPr lang="en-US" sz="2800" i="1" dirty="0" smtClean="0">
                <a:solidFill>
                  <a:schemeClr val="tx1"/>
                </a:solidFill>
                <a:latin typeface="Arial" charset="0"/>
              </a:rPr>
              <a:t>Connecticut’s Retail Real Estate Scene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endParaRPr lang="en-US" sz="2800" i="1" dirty="0">
              <a:solidFill>
                <a:schemeClr val="tx1"/>
              </a:solidFill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" y="6172200"/>
            <a:ext cx="2971800" cy="363537"/>
          </a:xfrm>
          <a:noFill/>
          <a:ln/>
        </p:spPr>
        <p:txBody>
          <a:bodyPr>
            <a:normAutofit/>
          </a:bodyPr>
          <a:lstStyle/>
          <a:p>
            <a:pPr algn="l">
              <a:lnSpc>
                <a:spcPct val="70000"/>
              </a:lnSpc>
            </a:pPr>
            <a:r>
              <a:rPr lang="en-US" sz="2400" dirty="0" smtClean="0"/>
              <a:t>November 2010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28600" y="3505200"/>
            <a:ext cx="8915400" cy="822325"/>
          </a:xfrm>
          <a:prstGeom prst="rect">
            <a:avLst/>
          </a:prstGeom>
          <a:noFill/>
          <a:ln w="25400" cap="rnd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endParaRPr lang="en-US" sz="2400" b="1" i="1">
              <a:solidFill>
                <a:srgbClr val="000066"/>
              </a:solidFill>
            </a:endParaRPr>
          </a:p>
          <a:p>
            <a:pPr algn="r" eaLnBrk="0" hangingPunct="0"/>
            <a:endParaRPr lang="en-US" sz="2400" b="1" i="1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828800"/>
            <a:ext cx="8001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Retail</a:t>
            </a:r>
            <a:r>
              <a:rPr lang="en-US" sz="2800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Investment/sales activity: lots of buyers, few sellers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A properties getting good cap rates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C properties being sold at deep discounts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B properties not moving: Bid/ask mismatch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Further fallout expected: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Operating defaults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Maturity defaults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Construction loans</a:t>
            </a:r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20663" y="838200"/>
            <a:ext cx="8732837" cy="4343400"/>
          </a:xfrm>
        </p:spPr>
        <p:txBody>
          <a:bodyPr anchor="t">
            <a:normAutofit/>
          </a:bodyPr>
          <a:lstStyle/>
          <a:p>
            <a:pPr algn="l"/>
            <a:r>
              <a:rPr lang="en-US" sz="2800" i="1" dirty="0" smtClean="0">
                <a:solidFill>
                  <a:schemeClr val="tx1"/>
                </a:solidFill>
                <a:latin typeface="Arial" charset="0"/>
              </a:rPr>
              <a:t>Connecticut’s Retail Real Estate Scene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endParaRPr lang="en-US" sz="2800" i="1" dirty="0">
              <a:solidFill>
                <a:schemeClr val="tx1"/>
              </a:solidFill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" y="6172200"/>
            <a:ext cx="2971800" cy="363537"/>
          </a:xfrm>
          <a:noFill/>
          <a:ln/>
        </p:spPr>
        <p:txBody>
          <a:bodyPr>
            <a:normAutofit/>
          </a:bodyPr>
          <a:lstStyle/>
          <a:p>
            <a:pPr algn="l">
              <a:lnSpc>
                <a:spcPct val="70000"/>
              </a:lnSpc>
            </a:pPr>
            <a:r>
              <a:rPr lang="en-US" sz="2400" dirty="0" smtClean="0"/>
              <a:t>November 2010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28600" y="3505200"/>
            <a:ext cx="8915400" cy="822325"/>
          </a:xfrm>
          <a:prstGeom prst="rect">
            <a:avLst/>
          </a:prstGeom>
          <a:noFill/>
          <a:ln w="25400" cap="rnd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endParaRPr lang="en-US" sz="2400" b="1" i="1">
              <a:solidFill>
                <a:srgbClr val="000066"/>
              </a:solidFill>
            </a:endParaRPr>
          </a:p>
          <a:p>
            <a:pPr algn="r" eaLnBrk="0" hangingPunct="0"/>
            <a:endParaRPr lang="en-US" sz="2400" b="1" i="1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447800"/>
            <a:ext cx="8229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Retail - Factors to Watch: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Absorption: &lt; new development, &gt; adaptive re-use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Development - &lt;1% LY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Fundamental changes in consumer behavior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Aging Boomers: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 smtClean="0"/>
              <a:t>time focus: travel, learning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 smtClean="0"/>
              <a:t>Spending focus: comfort, health/fitness, hobbies, investments, retirement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Priority of time = convenience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CT’s shifting demographics</a:t>
            </a:r>
          </a:p>
          <a:p>
            <a:pPr lvl="1">
              <a:buFont typeface="Arial" pitchFamily="34" charset="0"/>
              <a:buChar char="•"/>
            </a:pP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20663" y="838200"/>
            <a:ext cx="8732837" cy="4343400"/>
          </a:xfrm>
        </p:spPr>
        <p:txBody>
          <a:bodyPr anchor="t">
            <a:normAutofit/>
          </a:bodyPr>
          <a:lstStyle/>
          <a:p>
            <a:pPr algn="l"/>
            <a:r>
              <a:rPr lang="en-US" sz="2800" i="1" dirty="0" smtClean="0">
                <a:solidFill>
                  <a:schemeClr val="tx1"/>
                </a:solidFill>
                <a:latin typeface="Arial" charset="0"/>
              </a:rPr>
              <a:t>Connecticut’s Retail Real Estate Scene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endParaRPr lang="en-US" sz="2800" i="1" dirty="0">
              <a:solidFill>
                <a:schemeClr val="tx1"/>
              </a:solidFill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" y="6172200"/>
            <a:ext cx="2971800" cy="363537"/>
          </a:xfrm>
          <a:noFill/>
          <a:ln/>
        </p:spPr>
        <p:txBody>
          <a:bodyPr>
            <a:normAutofit/>
          </a:bodyPr>
          <a:lstStyle/>
          <a:p>
            <a:pPr algn="l">
              <a:lnSpc>
                <a:spcPct val="70000"/>
              </a:lnSpc>
            </a:pPr>
            <a:r>
              <a:rPr lang="en-US" sz="2400" dirty="0" smtClean="0"/>
              <a:t>November 2010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28600" y="3505200"/>
            <a:ext cx="8915400" cy="822325"/>
          </a:xfrm>
          <a:prstGeom prst="rect">
            <a:avLst/>
          </a:prstGeom>
          <a:noFill/>
          <a:ln w="25400" cap="rnd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endParaRPr lang="en-US" sz="2400" b="1" i="1">
              <a:solidFill>
                <a:srgbClr val="000066"/>
              </a:solidFill>
            </a:endParaRPr>
          </a:p>
          <a:p>
            <a:pPr algn="r" eaLnBrk="0" hangingPunct="0"/>
            <a:endParaRPr lang="en-US" sz="2400" b="1" i="1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905000"/>
            <a:ext cx="7848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Retail - Factors to Watch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2800" dirty="0" smtClean="0"/>
              <a:t>Less “indulgence” spending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Internet retail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Convergence of retail &amp; bricks &amp; mortar channels</a:t>
            </a:r>
          </a:p>
          <a:p>
            <a:pPr>
              <a:buFont typeface="Arial" pitchFamily="34" charset="0"/>
              <a:buChar char="•"/>
            </a:pPr>
            <a:r>
              <a:rPr lang="en-US" sz="2800" u="sng" dirty="0" smtClean="0"/>
              <a:t>Consumer confidence &amp; spending</a:t>
            </a:r>
            <a:r>
              <a:rPr lang="en-US" sz="2800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Unemployment, housing prices, lost wealth, low wage increases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Government policies/political turmoil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20663" y="838200"/>
            <a:ext cx="8732837" cy="4343400"/>
          </a:xfrm>
        </p:spPr>
        <p:txBody>
          <a:bodyPr anchor="t">
            <a:normAutofit/>
          </a:bodyPr>
          <a:lstStyle/>
          <a:p>
            <a:pPr algn="l"/>
            <a:r>
              <a:rPr lang="en-US" sz="2800" i="1" dirty="0" smtClean="0">
                <a:solidFill>
                  <a:schemeClr val="tx1"/>
                </a:solidFill>
                <a:latin typeface="Arial" charset="0"/>
              </a:rPr>
              <a:t>Connecticut’s Retail Real Estate Scene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endParaRPr lang="en-US" sz="2800" i="1" dirty="0">
              <a:solidFill>
                <a:schemeClr val="tx1"/>
              </a:solidFill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" y="6172200"/>
            <a:ext cx="2971800" cy="363537"/>
          </a:xfrm>
          <a:noFill/>
          <a:ln/>
        </p:spPr>
        <p:txBody>
          <a:bodyPr>
            <a:normAutofit lnSpcReduction="10000"/>
          </a:bodyPr>
          <a:lstStyle/>
          <a:p>
            <a:pPr algn="l">
              <a:lnSpc>
                <a:spcPct val="70000"/>
              </a:lnSpc>
            </a:pPr>
            <a:r>
              <a:rPr lang="en-US" sz="2400" dirty="0" smtClean="0"/>
              <a:t>November 2010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28600" y="3505200"/>
            <a:ext cx="8915400" cy="822325"/>
          </a:xfrm>
          <a:prstGeom prst="rect">
            <a:avLst/>
          </a:prstGeom>
          <a:noFill/>
          <a:ln w="25400" cap="rnd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endParaRPr lang="en-US" sz="2400" b="1" i="1">
              <a:solidFill>
                <a:srgbClr val="000066"/>
              </a:solidFill>
            </a:endParaRPr>
          </a:p>
          <a:p>
            <a:pPr algn="r" eaLnBrk="0" hangingPunct="0"/>
            <a:endParaRPr lang="en-US" sz="2400" b="1" i="1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600200"/>
            <a:ext cx="80010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Industry Issues: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New government regulations/policies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Cap &amp; Trade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IASB/FASB changes re: real estate leases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V.A.T.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Green: GBC Retail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Streamlined Sales Tax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CRE Act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3729</TotalTime>
  <Words>480</Words>
  <Application>Microsoft Office PowerPoint</Application>
  <PresentationFormat>On-screen Show (4:3)</PresentationFormat>
  <Paragraphs>122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Flow</vt:lpstr>
      <vt:lpstr>Acrobat Document</vt:lpstr>
      <vt:lpstr> Connecticut’s  Retail Real Estate Scene  </vt:lpstr>
      <vt:lpstr>RR</vt:lpstr>
      <vt:lpstr>Connecticut’s Retail Real Estate Scene </vt:lpstr>
      <vt:lpstr>Connecticut’s Retail Real Estate Scene </vt:lpstr>
      <vt:lpstr>Connecticut’s Retail Real Estate Scene </vt:lpstr>
      <vt:lpstr>Connecticut’s Retail Real Estate Scene </vt:lpstr>
      <vt:lpstr>Connecticut’s Retail Real Estate Scene </vt:lpstr>
      <vt:lpstr>Connecticut’s Retail Real Estate Scene </vt:lpstr>
      <vt:lpstr>Connecticut’s Retail Real Estate Scene </vt:lpstr>
      <vt:lpstr>Connecticut’s Retail Real Estate Scene </vt:lpstr>
      <vt:lpstr>Connecticut’s Retail Real Estate Scene </vt:lpstr>
      <vt:lpstr> Connecticut’s  Retail Real Estate Scene 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M Goman</dc:creator>
  <cp:lastModifiedBy>Setup</cp:lastModifiedBy>
  <cp:revision>348</cp:revision>
  <dcterms:created xsi:type="dcterms:W3CDTF">2010-09-06T11:26:07Z</dcterms:created>
  <dcterms:modified xsi:type="dcterms:W3CDTF">2010-11-18T13:41:05Z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horSkypeName">
    <vt:lpwstr>rmgoman</vt:lpwstr>
  </property>
</Properties>
</file>