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5.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heme/themeOverride6.xml" ContentType="application/vnd.openxmlformats-officedocument.themeOverride+xml"/>
  <Override PartName="/ppt/notesSlides/notesSlide44.xml" ContentType="application/vnd.openxmlformats-officedocument.presentationml.notesSlide+xml"/>
  <Override PartName="/ppt/theme/themeOverride7.xml" ContentType="application/vnd.openxmlformats-officedocument.themeOverride+xml"/>
  <Override PartName="/ppt/notesSlides/notesSlide45.xml" ContentType="application/vnd.openxmlformats-officedocument.presentationml.notesSlide+xml"/>
  <Override PartName="/ppt/theme/themeOverride8.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Override9.xml" ContentType="application/vnd.openxmlformats-officedocument.themeOverride+xml"/>
  <Override PartName="/ppt/notesSlides/notesSlide51.xml" ContentType="application/vnd.openxmlformats-officedocument.presentationml.notesSlide+xml"/>
  <Override PartName="/ppt/theme/themeOverride10.xml" ContentType="application/vnd.openxmlformats-officedocument.themeOverride+xml"/>
  <Override PartName="/ppt/notesSlides/notesSlide52.xml" ContentType="application/vnd.openxmlformats-officedocument.presentationml.notesSlide+xml"/>
  <Override PartName="/ppt/theme/themeOverride11.xml" ContentType="application/vnd.openxmlformats-officedocument.themeOverride+xml"/>
  <Override PartName="/ppt/notesSlides/notesSlide53.xml" ContentType="application/vnd.openxmlformats-officedocument.presentationml.notesSlide+xml"/>
  <Override PartName="/ppt/theme/themeOverride12.xml" ContentType="application/vnd.openxmlformats-officedocument.themeOverride+xml"/>
  <Override PartName="/ppt/notesSlides/notesSlide54.xml" ContentType="application/vnd.openxmlformats-officedocument.presentationml.notesSlide+xml"/>
  <Override PartName="/ppt/theme/themeOverride13.xml" ContentType="application/vnd.openxmlformats-officedocument.themeOverride+xml"/>
  <Override PartName="/ppt/notesSlides/notesSlide55.xml" ContentType="application/vnd.openxmlformats-officedocument.presentationml.notesSlide+xml"/>
  <Override PartName="/ppt/theme/themeOverride14.xml" ContentType="application/vnd.openxmlformats-officedocument.themeOverride+xml"/>
  <Override PartName="/ppt/notesSlides/notesSlide56.xml" ContentType="application/vnd.openxmlformats-officedocument.presentationml.notesSlide+xml"/>
  <Override PartName="/ppt/theme/themeOverride15.xml" ContentType="application/vnd.openxmlformats-officedocument.themeOverride+xml"/>
  <Override PartName="/ppt/notesSlides/notesSlide57.xml" ContentType="application/vnd.openxmlformats-officedocument.presentationml.notesSlide+xml"/>
  <Override PartName="/ppt/theme/themeOverride16.xml" ContentType="application/vnd.openxmlformats-officedocument.themeOverride+xml"/>
  <Override PartName="/ppt/notesSlides/notesSlide58.xml" ContentType="application/vnd.openxmlformats-officedocument.presentationml.notesSlide+xml"/>
  <Override PartName="/ppt/theme/themeOverride17.xml" ContentType="application/vnd.openxmlformats-officedocument.themeOverride+xml"/>
  <Override PartName="/ppt/notesSlides/notesSlide59.xml" ContentType="application/vnd.openxmlformats-officedocument.presentationml.notesSlide+xml"/>
  <Override PartName="/ppt/theme/themeOverride18.xml" ContentType="application/vnd.openxmlformats-officedocument.themeOverride+xml"/>
  <Override PartName="/ppt/notesSlides/notesSlide60.xml" ContentType="application/vnd.openxmlformats-officedocument.presentationml.notesSlide+xml"/>
  <Override PartName="/ppt/theme/themeOverride19.xml" ContentType="application/vnd.openxmlformats-officedocument.themeOverride+xml"/>
  <Override PartName="/ppt/notesSlides/notesSlide61.xml" ContentType="application/vnd.openxmlformats-officedocument.presentationml.notesSlide+xml"/>
  <Override PartName="/ppt/theme/themeOverride20.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heme/themeOverride21.xml" ContentType="application/vnd.openxmlformats-officedocument.themeOverride+xml"/>
  <Override PartName="/ppt/notesSlides/notesSlide72.xml" ContentType="application/vnd.openxmlformats-officedocument.presentationml.notesSlide+xml"/>
  <Override PartName="/ppt/theme/themeOverride22.xml" ContentType="application/vnd.openxmlformats-officedocument.themeOverride+xml"/>
  <Override PartName="/ppt/notesSlides/notesSlide73.xml" ContentType="application/vnd.openxmlformats-officedocument.presentationml.notesSlide+xml"/>
  <Override PartName="/ppt/theme/themeOverride23.xml" ContentType="application/vnd.openxmlformats-officedocument.themeOverride+xml"/>
  <Override PartName="/ppt/notesSlides/notesSlide74.xml" ContentType="application/vnd.openxmlformats-officedocument.presentationml.notesSlide+xml"/>
  <Override PartName="/ppt/theme/themeOverride24.xml" ContentType="application/vnd.openxmlformats-officedocument.themeOverride+xml"/>
  <Override PartName="/ppt/notesSlides/notesSlide75.xml" ContentType="application/vnd.openxmlformats-officedocument.presentationml.notesSlide+xml"/>
  <Override PartName="/ppt/theme/themeOverride25.xml" ContentType="application/vnd.openxmlformats-officedocument.themeOverr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 id="2147484370" r:id="rId2"/>
    <p:sldMasterId id="2147484450" r:id="rId3"/>
    <p:sldMasterId id="2147484659" r:id="rId4"/>
    <p:sldMasterId id="2147484688" r:id="rId5"/>
    <p:sldMasterId id="2147484712" r:id="rId6"/>
    <p:sldMasterId id="2147484724" r:id="rId7"/>
    <p:sldMasterId id="2147484736" r:id="rId8"/>
    <p:sldMasterId id="2147484748" r:id="rId9"/>
    <p:sldMasterId id="2147484760" r:id="rId10"/>
    <p:sldMasterId id="2147484772" r:id="rId11"/>
    <p:sldMasterId id="2147484784" r:id="rId12"/>
    <p:sldMasterId id="2147484796" r:id="rId13"/>
    <p:sldMasterId id="2147484808" r:id="rId14"/>
    <p:sldMasterId id="2147484820" r:id="rId15"/>
    <p:sldMasterId id="2147484832" r:id="rId16"/>
    <p:sldMasterId id="2147484844" r:id="rId17"/>
    <p:sldMasterId id="2147484856" r:id="rId18"/>
  </p:sldMasterIdLst>
  <p:notesMasterIdLst>
    <p:notesMasterId r:id="rId95"/>
  </p:notesMasterIdLst>
  <p:handoutMasterIdLst>
    <p:handoutMasterId r:id="rId96"/>
  </p:handoutMasterIdLst>
  <p:sldIdLst>
    <p:sldId id="256" r:id="rId19"/>
    <p:sldId id="449" r:id="rId20"/>
    <p:sldId id="450" r:id="rId21"/>
    <p:sldId id="413" r:id="rId22"/>
    <p:sldId id="470" r:id="rId23"/>
    <p:sldId id="497" r:id="rId24"/>
    <p:sldId id="481" r:id="rId25"/>
    <p:sldId id="469" r:id="rId26"/>
    <p:sldId id="471" r:id="rId27"/>
    <p:sldId id="414" r:id="rId28"/>
    <p:sldId id="457" r:id="rId29"/>
    <p:sldId id="498" r:id="rId30"/>
    <p:sldId id="412" r:id="rId31"/>
    <p:sldId id="482" r:id="rId32"/>
    <p:sldId id="461" r:id="rId33"/>
    <p:sldId id="451" r:id="rId34"/>
    <p:sldId id="398" r:id="rId35"/>
    <p:sldId id="399" r:id="rId36"/>
    <p:sldId id="499" r:id="rId37"/>
    <p:sldId id="486" r:id="rId38"/>
    <p:sldId id="480" r:id="rId39"/>
    <p:sldId id="452" r:id="rId40"/>
    <p:sldId id="472" r:id="rId41"/>
    <p:sldId id="474" r:id="rId42"/>
    <p:sldId id="433" r:id="rId43"/>
    <p:sldId id="411" r:id="rId44"/>
    <p:sldId id="492" r:id="rId45"/>
    <p:sldId id="466" r:id="rId46"/>
    <p:sldId id="453" r:id="rId47"/>
    <p:sldId id="415" r:id="rId48"/>
    <p:sldId id="500" r:id="rId49"/>
    <p:sldId id="493" r:id="rId50"/>
    <p:sldId id="424" r:id="rId51"/>
    <p:sldId id="403" r:id="rId52"/>
    <p:sldId id="418" r:id="rId53"/>
    <p:sldId id="423" r:id="rId54"/>
    <p:sldId id="485" r:id="rId55"/>
    <p:sldId id="491" r:id="rId56"/>
    <p:sldId id="490" r:id="rId57"/>
    <p:sldId id="477" r:id="rId58"/>
    <p:sldId id="467" r:id="rId59"/>
    <p:sldId id="504" r:id="rId60"/>
    <p:sldId id="505" r:id="rId61"/>
    <p:sldId id="427" r:id="rId62"/>
    <p:sldId id="468" r:id="rId63"/>
    <p:sldId id="494" r:id="rId64"/>
    <p:sldId id="476" r:id="rId65"/>
    <p:sldId id="495" r:id="rId66"/>
    <p:sldId id="442" r:id="rId67"/>
    <p:sldId id="465" r:id="rId68"/>
    <p:sldId id="455" r:id="rId69"/>
    <p:sldId id="503" r:id="rId70"/>
    <p:sldId id="454" r:id="rId71"/>
    <p:sldId id="462" r:id="rId72"/>
    <p:sldId id="460" r:id="rId73"/>
    <p:sldId id="436" r:id="rId74"/>
    <p:sldId id="422" r:id="rId75"/>
    <p:sldId id="375" r:id="rId76"/>
    <p:sldId id="407" r:id="rId77"/>
    <p:sldId id="478" r:id="rId78"/>
    <p:sldId id="432" r:id="rId79"/>
    <p:sldId id="438" r:id="rId80"/>
    <p:sldId id="487" r:id="rId81"/>
    <p:sldId id="479" r:id="rId82"/>
    <p:sldId id="501" r:id="rId83"/>
    <p:sldId id="429" r:id="rId84"/>
    <p:sldId id="426" r:id="rId85"/>
    <p:sldId id="489" r:id="rId86"/>
    <p:sldId id="488" r:id="rId87"/>
    <p:sldId id="496" r:id="rId88"/>
    <p:sldId id="502" r:id="rId89"/>
    <p:sldId id="459" r:id="rId90"/>
    <p:sldId id="425" r:id="rId91"/>
    <p:sldId id="475" r:id="rId92"/>
    <p:sldId id="445" r:id="rId93"/>
    <p:sldId id="386" r:id="rId94"/>
  </p:sldIdLst>
  <p:sldSz cx="9144000" cy="6858000" type="screen4x3"/>
  <p:notesSz cx="7099300" cy="10234613"/>
  <p:custDataLst>
    <p:tags r:id="rId9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CC0000"/>
    <a:srgbClr val="FF00FF"/>
    <a:srgbClr val="CC0066"/>
    <a:srgbClr val="00CC99"/>
    <a:srgbClr val="CC6600"/>
    <a:srgbClr val="66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71948" autoAdjust="0"/>
  </p:normalViewPr>
  <p:slideViewPr>
    <p:cSldViewPr>
      <p:cViewPr varScale="1">
        <p:scale>
          <a:sx n="64" d="100"/>
          <a:sy n="64" d="100"/>
        </p:scale>
        <p:origin x="233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88"/>
    </p:cViewPr>
  </p:sorterViewPr>
  <p:notesViewPr>
    <p:cSldViewPr>
      <p:cViewPr>
        <p:scale>
          <a:sx n="100" d="100"/>
          <a:sy n="100" d="100"/>
        </p:scale>
        <p:origin x="-732" y="2694"/>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slide" Target="slides/slide71.xml"/><Relationship Id="rId97"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notesMaster" Target="notesMasters/notesMaster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4350"/>
          </a:xfrm>
          <a:prstGeom prst="rect">
            <a:avLst/>
          </a:prstGeom>
        </p:spPr>
        <p:txBody>
          <a:bodyPr vert="horz" lIns="97151" tIns="48573" rIns="97151" bIns="48573" rtlCol="0"/>
          <a:lstStyle>
            <a:lvl1pPr algn="l" eaLnBrk="1" hangingPunct="1">
              <a:defRPr sz="1300"/>
            </a:lvl1pPr>
          </a:lstStyle>
          <a:p>
            <a:pPr>
              <a:defRPr/>
            </a:pPr>
            <a:endParaRPr lang="en-US"/>
          </a:p>
        </p:txBody>
      </p:sp>
      <p:sp>
        <p:nvSpPr>
          <p:cNvPr id="3" name="Date Placeholder 2"/>
          <p:cNvSpPr>
            <a:spLocks noGrp="1"/>
          </p:cNvSpPr>
          <p:nvPr>
            <p:ph type="dt" sz="quarter" idx="1"/>
          </p:nvPr>
        </p:nvSpPr>
        <p:spPr>
          <a:xfrm>
            <a:off x="4021138" y="0"/>
            <a:ext cx="3076575" cy="514350"/>
          </a:xfrm>
          <a:prstGeom prst="rect">
            <a:avLst/>
          </a:prstGeom>
        </p:spPr>
        <p:txBody>
          <a:bodyPr vert="horz" lIns="97151" tIns="48573" rIns="97151" bIns="48573" rtlCol="0"/>
          <a:lstStyle>
            <a:lvl1pPr algn="r" eaLnBrk="1" hangingPunct="1">
              <a:defRPr sz="1300" smtClean="0"/>
            </a:lvl1pPr>
          </a:lstStyle>
          <a:p>
            <a:pPr>
              <a:defRPr/>
            </a:pPr>
            <a:fld id="{4CFA0942-11AA-46AC-95BB-B1A9AD54962C}" type="datetimeFigureOut">
              <a:rPr lang="en-US"/>
              <a:pPr>
                <a:defRPr/>
              </a:pPr>
              <a:t>12/6/2014</a:t>
            </a:fld>
            <a:endParaRPr lang="en-US"/>
          </a:p>
        </p:txBody>
      </p:sp>
      <p:sp>
        <p:nvSpPr>
          <p:cNvPr id="4" name="Footer Placeholder 3"/>
          <p:cNvSpPr>
            <a:spLocks noGrp="1"/>
          </p:cNvSpPr>
          <p:nvPr>
            <p:ph type="ftr" sz="quarter" idx="2"/>
          </p:nvPr>
        </p:nvSpPr>
        <p:spPr>
          <a:xfrm>
            <a:off x="0" y="9720263"/>
            <a:ext cx="3076575" cy="514350"/>
          </a:xfrm>
          <a:prstGeom prst="rect">
            <a:avLst/>
          </a:prstGeom>
        </p:spPr>
        <p:txBody>
          <a:bodyPr vert="horz" lIns="97151" tIns="48573" rIns="97151" bIns="48573" rtlCol="0" anchor="b"/>
          <a:lstStyle>
            <a:lvl1pPr algn="l" eaLnBrk="1" hangingPunct="1">
              <a:defRPr sz="1300"/>
            </a:lvl1pPr>
          </a:lstStyle>
          <a:p>
            <a:pPr>
              <a:defRPr/>
            </a:pPr>
            <a:endParaRPr lang="en-US"/>
          </a:p>
        </p:txBody>
      </p:sp>
      <p:sp>
        <p:nvSpPr>
          <p:cNvPr id="5" name="Slide Number Placeholder 4"/>
          <p:cNvSpPr>
            <a:spLocks noGrp="1"/>
          </p:cNvSpPr>
          <p:nvPr>
            <p:ph type="sldNum" sz="quarter" idx="3"/>
          </p:nvPr>
        </p:nvSpPr>
        <p:spPr>
          <a:xfrm>
            <a:off x="4021138" y="9720263"/>
            <a:ext cx="3076575" cy="514350"/>
          </a:xfrm>
          <a:prstGeom prst="rect">
            <a:avLst/>
          </a:prstGeom>
        </p:spPr>
        <p:txBody>
          <a:bodyPr vert="horz" lIns="97151" tIns="48573" rIns="97151" bIns="48573" rtlCol="0" anchor="b"/>
          <a:lstStyle>
            <a:lvl1pPr algn="r" eaLnBrk="1" hangingPunct="1">
              <a:defRPr sz="1300" smtClean="0"/>
            </a:lvl1pPr>
          </a:lstStyle>
          <a:p>
            <a:pPr>
              <a:defRPr/>
            </a:pPr>
            <a:fld id="{B3956B25-BBA6-4A41-BB37-DD7CA4F36FFD}" type="slidenum">
              <a:rPr lang="en-US"/>
              <a:pPr>
                <a:defRPr/>
              </a:pPr>
              <a:t>‹#›</a:t>
            </a:fld>
            <a:endParaRPr lang="en-US"/>
          </a:p>
        </p:txBody>
      </p:sp>
    </p:spTree>
    <p:extLst>
      <p:ext uri="{BB962C8B-B14F-4D97-AF65-F5344CB8AC3E}">
        <p14:creationId xmlns:p14="http://schemas.microsoft.com/office/powerpoint/2010/main" val="801614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8982" tIns="49491" rIns="98982" bIns="49491"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5123"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8982" tIns="49491" rIns="98982" bIns="4949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11200" y="4862513"/>
            <a:ext cx="5676900" cy="4605337"/>
          </a:xfrm>
          <a:prstGeom prst="rect">
            <a:avLst/>
          </a:prstGeom>
          <a:noFill/>
          <a:ln w="9525">
            <a:noFill/>
            <a:miter lim="800000"/>
            <a:headEnd/>
            <a:tailEnd/>
          </a:ln>
          <a:effectLst/>
        </p:spPr>
        <p:txBody>
          <a:bodyPr vert="horz" wrap="square" lIns="98982" tIns="49491" rIns="98982" bIns="494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8982" tIns="49491" rIns="98982" bIns="49491"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8982" tIns="49491" rIns="98982" bIns="49491" numCol="1" anchor="b" anchorCtr="0" compatLnSpc="1">
            <a:prstTxWarp prst="textNoShape">
              <a:avLst/>
            </a:prstTxWarp>
          </a:bodyPr>
          <a:lstStyle>
            <a:lvl1pPr algn="r" eaLnBrk="1" hangingPunct="1">
              <a:defRPr sz="1300"/>
            </a:lvl1pPr>
          </a:lstStyle>
          <a:p>
            <a:pPr>
              <a:defRPr/>
            </a:pPr>
            <a:fld id="{EBFE0F7E-94BD-4980-B00C-9CC3C67BF8C6}" type="slidenum">
              <a:rPr lang="en-US"/>
              <a:pPr>
                <a:defRPr/>
              </a:pPr>
              <a:t>‹#›</a:t>
            </a:fld>
            <a:endParaRPr lang="en-US"/>
          </a:p>
        </p:txBody>
      </p:sp>
    </p:spTree>
    <p:extLst>
      <p:ext uri="{BB962C8B-B14F-4D97-AF65-F5344CB8AC3E}">
        <p14:creationId xmlns:p14="http://schemas.microsoft.com/office/powerpoint/2010/main" val="1902263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ga.ct.gov/2012/ACT/Pa/pdf/2012PA-00122-R00HB-05087-PA.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ct.gov/dcp/lib/dcp/pdf/forms/real_estate_property_condition_disclosure_form_rev.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B4365D-B998-4450-BC0E-A8226022DC45}" type="slidenum">
              <a:rPr lang="en-US" altLang="en-US" sz="1300" smtClean="0"/>
              <a:pPr>
                <a:spcBef>
                  <a:spcPct val="0"/>
                </a:spcBef>
              </a:pPr>
              <a:t>1</a:t>
            </a:fld>
            <a:endParaRPr lang="en-US" altLang="en-US" sz="13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This course was developed by the UConn Center for Real Estate at the request of the Connecticut Department of Consumer Protection and the Connecticut Real Estate Commission.  It was approved by the Real Estate Commission for use as the one mandatory course requirement for all brokers and salespersons to take during the 2014-2016 real estate continuing education cycle.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All state schools are free to use this course, however, those wishing to use the course still need to fill out a course application using the Connecticut Real Estate Course Application for Continuing Education.</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Application for live courses to be taught using the required course slides do not need to include a course outline or syllabus, text information, or copies of handouts.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Application for online courses or courses proposing to deliver the material without the slides need to complete the full application, and specifically describe how the material will be covered and interaction will occur.</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Course material for instructors and schools can be found at http://www.business.uconn.edu/cms/p327, including this PowerPoint presentation and instructor’s notes.</a:t>
            </a:r>
          </a:p>
          <a:p>
            <a:pPr eaLnBrk="1" hangingPunct="1">
              <a:buFont typeface="Symbol" panose="05050102010706020507" pitchFamily="18"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191511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0EE65F-828A-4DA2-AC43-2827884FD807}" type="slidenum">
              <a:rPr lang="en-US" altLang="en-US" sz="1300" smtClean="0"/>
              <a:pPr>
                <a:spcBef>
                  <a:spcPct val="0"/>
                </a:spcBef>
              </a:pPr>
              <a:t>10</a:t>
            </a:fld>
            <a:endParaRPr lang="en-US" altLang="en-US" sz="13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Arial" panose="020B0604020202020204" pitchFamily="34" charset="0"/>
              </a:rPr>
              <a:t>Sec. 20-456. Grounds for revocation, suspension or refusal to issue or renew certificate of registration.</a:t>
            </a:r>
            <a:r>
              <a:rPr lang="en-US" altLang="en-US" smtClean="0">
                <a:latin typeface="Arial" panose="020B0604020202020204" pitchFamily="34" charset="0"/>
              </a:rPr>
              <a:t> (a) The commission may revoke, suspend or refuse to issue or renew any certificate of registration as a community association manager or place a registrant on probation or issue a letter of reprimand for: (1) Making any material misrepresentation; (2) making any false promise of a character likely to influence, persuade or induce; (3) failing, within a reasonable time, to account for or remit any moneys coming into his possession which belong to others; (4) conviction in a court of competent jurisdiction of this or any other state of forgery, embezzlement, obtaining money under false pretenses, larceny, extortion, conspiracy to defraud, or other like offense or offenses, provided suspension or revocation under this subdivision shall be subject to the provisions of section 46a-80; (5) commingling funds of others in an escrow or trustee account; (6) commingling funds of different associations; (7) any act or conduct which constitutes dishonest, fraudulent or improper dealings; or (8) a violation of any provision of sections 20-450 to 20-462, inclusive, including, but not limited to, failure to comply with the educational requirements prescribed in section 20-453, or any regulation adopted under section 20-461.</a:t>
            </a:r>
          </a:p>
        </p:txBody>
      </p:sp>
    </p:spTree>
    <p:extLst>
      <p:ext uri="{BB962C8B-B14F-4D97-AF65-F5344CB8AC3E}">
        <p14:creationId xmlns:p14="http://schemas.microsoft.com/office/powerpoint/2010/main" val="4016365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BD2EE9-8A7C-44AF-A275-460881B7310E}" type="slidenum">
              <a:rPr lang="en-US" altLang="en-US" sz="1300" smtClean="0"/>
              <a:pPr>
                <a:spcBef>
                  <a:spcPct val="0"/>
                </a:spcBef>
              </a:pPr>
              <a:t>11</a:t>
            </a:fld>
            <a:endParaRPr lang="en-US" altLang="en-US" sz="130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12612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979D0A-0ABD-4116-BB8E-4B8BA2378FED}" type="slidenum">
              <a:rPr lang="en-US" altLang="en-US" sz="1300" smtClean="0"/>
              <a:pPr>
                <a:spcBef>
                  <a:spcPct val="0"/>
                </a:spcBef>
              </a:pPr>
              <a:t>12</a:t>
            </a:fld>
            <a:endParaRPr lang="en-US" altLang="en-US" sz="130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593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F9F148-16BD-4D23-85E8-406C486BB5EE}" type="slidenum">
              <a:rPr lang="en-US" altLang="en-US" smtClean="0"/>
              <a:pPr/>
              <a:t>13</a:t>
            </a:fld>
            <a:endParaRPr lang="en-US" altLang="en-US" smtClean="0"/>
          </a:p>
        </p:txBody>
      </p:sp>
    </p:spTree>
    <p:extLst>
      <p:ext uri="{BB962C8B-B14F-4D97-AF65-F5344CB8AC3E}">
        <p14:creationId xmlns:p14="http://schemas.microsoft.com/office/powerpoint/2010/main" val="668271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219E800-AABF-44F4-86C2-6A0DAC6B5F4A}" type="slidenum">
              <a:rPr lang="en-US" altLang="en-US" smtClean="0"/>
              <a:pPr/>
              <a:t>14</a:t>
            </a:fld>
            <a:endParaRPr lang="en-US" altLang="en-US" smtClean="0"/>
          </a:p>
        </p:txBody>
      </p:sp>
    </p:spTree>
    <p:extLst>
      <p:ext uri="{BB962C8B-B14F-4D97-AF65-F5344CB8AC3E}">
        <p14:creationId xmlns:p14="http://schemas.microsoft.com/office/powerpoint/2010/main" val="174854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eaLnBrk="1" hangingPunct="1"/>
            <a:r>
              <a:rPr lang="en-US" altLang="en-US" smtClean="0">
                <a:latin typeface="Arial" panose="020B0604020202020204" pitchFamily="34" charset="0"/>
              </a:rPr>
              <a:t>The property condition disclosure report does not constitute a warranty to the buyer and is not a substitute for a home inspection.  </a:t>
            </a:r>
            <a:r>
              <a:rPr lang="en-US" altLang="en-US" u="sng" smtClean="0">
                <a:solidFill>
                  <a:srgbClr val="000000"/>
                </a:solidFill>
                <a:latin typeface="Arial" panose="020B0604020202020204" pitchFamily="34" charset="0"/>
              </a:rPr>
              <a:t>Giametti v. Inspections, Inc.</a:t>
            </a:r>
            <a:r>
              <a:rPr lang="en-US" altLang="en-US" smtClean="0">
                <a:solidFill>
                  <a:srgbClr val="000000"/>
                </a:solidFill>
                <a:latin typeface="Arial" panose="020B0604020202020204" pitchFamily="34" charset="0"/>
              </a:rPr>
              <a:t>, 824 A.2d 1, 76 Conn. App. 352 (2003).  NOTE:  The building inspector may be sued and held liable for damages.</a:t>
            </a:r>
            <a:endParaRPr lang="en-US" altLang="en-US" u="sng" smtClean="0">
              <a:solidFill>
                <a:srgbClr val="000000"/>
              </a:solidFill>
              <a:latin typeface="Arial" panose="020B0604020202020204" pitchFamily="34" charset="0"/>
            </a:endParaRPr>
          </a:p>
          <a:p>
            <a:pPr defTabSz="969963" eaLnBrk="1" hangingPunct="1"/>
            <a:endParaRPr lang="en-US" altLang="en-US" u="sng" smtClean="0">
              <a:solidFill>
                <a:srgbClr val="000000"/>
              </a:solidFill>
              <a:latin typeface="Arial" panose="020B0604020202020204" pitchFamily="34" charset="0"/>
            </a:endParaRPr>
          </a:p>
          <a:p>
            <a:pPr defTabSz="969963"/>
            <a:endParaRPr lang="en-US" altLang="en-US" smtClean="0">
              <a:latin typeface="Arial" panose="020B0604020202020204" pitchFamily="34" charset="0"/>
            </a:endParaRPr>
          </a:p>
          <a:p>
            <a:pPr defTabSz="969963"/>
            <a:endParaRPr lang="en-US" altLang="en-US" u="sng" smtClean="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B98A5A-41E0-4951-9FE5-1FB5DB1B8B49}" type="slidenum">
              <a:rPr lang="en-US" altLang="en-US" smtClean="0"/>
              <a:pPr/>
              <a:t>15</a:t>
            </a:fld>
            <a:endParaRPr lang="en-US" altLang="en-US" smtClean="0"/>
          </a:p>
        </p:txBody>
      </p:sp>
    </p:spTree>
    <p:extLst>
      <p:ext uri="{BB962C8B-B14F-4D97-AF65-F5344CB8AC3E}">
        <p14:creationId xmlns:p14="http://schemas.microsoft.com/office/powerpoint/2010/main" val="2311934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If the seller fails to provide the Report, the buyer will receive a credit of $500 at closing.</a:t>
            </a:r>
          </a:p>
          <a:p>
            <a:r>
              <a:rPr lang="en-US" altLang="en-US" smtClean="0">
                <a:latin typeface="Arial" panose="020B0604020202020204" pitchFamily="34" charset="0"/>
              </a:rPr>
              <a:t>Once a seller of real property undertakes to speak on a subject, the seller must then make a full and fair disclosure as to that subject.  </a:t>
            </a:r>
            <a:r>
              <a:rPr lang="en-US" altLang="en-US" u="sng" smtClean="0">
                <a:latin typeface="Arial" panose="020B0604020202020204" pitchFamily="34" charset="0"/>
              </a:rPr>
              <a:t>Dockter v. Slowik</a:t>
            </a:r>
            <a:r>
              <a:rPr lang="en-US" altLang="en-US" smtClean="0">
                <a:latin typeface="Arial" panose="020B0604020202020204" pitchFamily="34" charset="0"/>
              </a:rPr>
              <a:t>, 881 A.2d 479, 91 Conn. App. 448 (2005). </a:t>
            </a:r>
            <a:endParaRPr lang="en-US" altLang="en-US" u="sng" smtClean="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BDA7C6-3E13-4059-85A5-054B327ADCDF}" type="slidenum">
              <a:rPr lang="en-US" altLang="en-US" smtClean="0"/>
              <a:pPr/>
              <a:t>16</a:t>
            </a:fld>
            <a:endParaRPr lang="en-US" altLang="en-US" smtClean="0"/>
          </a:p>
        </p:txBody>
      </p:sp>
    </p:spTree>
    <p:extLst>
      <p:ext uri="{BB962C8B-B14F-4D97-AF65-F5344CB8AC3E}">
        <p14:creationId xmlns:p14="http://schemas.microsoft.com/office/powerpoint/2010/main" val="127744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1F02C1-D1BA-4F17-8342-F176C962F2D9}" type="slidenum">
              <a:rPr lang="en-US" altLang="en-US" sz="1300" smtClean="0"/>
              <a:pPr>
                <a:spcBef>
                  <a:spcPct val="0"/>
                </a:spcBef>
              </a:pPr>
              <a:t>17</a:t>
            </a:fld>
            <a:endParaRPr lang="en-US" altLang="en-US" sz="130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The function of a residential property condition disclosure report documenting the seller’s actual knowledge of the condition of the property is to diminish the risk of litigation by facilitating meaningful communications between a seller and a prospective purchaser.</a:t>
            </a:r>
          </a:p>
          <a:p>
            <a:pPr eaLnBrk="1" hangingPunct="1"/>
            <a:r>
              <a:rPr lang="en-US" altLang="en-US" u="sng" smtClean="0">
                <a:latin typeface="Arial" panose="020B0604020202020204" pitchFamily="34" charset="0"/>
              </a:rPr>
              <a:t>Giametti v. Inspections, Inc.</a:t>
            </a:r>
            <a:r>
              <a:rPr lang="en-US" altLang="en-US" smtClean="0">
                <a:latin typeface="Arial" panose="020B0604020202020204" pitchFamily="34" charset="0"/>
              </a:rPr>
              <a:t>, 824 A.2d 1, 76 Conn. App. 352 (2003).</a:t>
            </a:r>
            <a:endParaRPr lang="en-US" altLang="en-US" u="sng" smtClean="0">
              <a:latin typeface="Arial" panose="020B0604020202020204" pitchFamily="34" charset="0"/>
            </a:endParaRPr>
          </a:p>
        </p:txBody>
      </p:sp>
    </p:spTree>
    <p:extLst>
      <p:ext uri="{BB962C8B-B14F-4D97-AF65-F5344CB8AC3E}">
        <p14:creationId xmlns:p14="http://schemas.microsoft.com/office/powerpoint/2010/main" val="1515749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42837F-B9FC-4E40-96A1-0DE6DC284AB1}" type="slidenum">
              <a:rPr lang="en-US" altLang="en-US" sz="1300" smtClean="0"/>
              <a:pPr>
                <a:spcBef>
                  <a:spcPct val="0"/>
                </a:spcBef>
              </a:pPr>
              <a:t>18</a:t>
            </a:fld>
            <a:endParaRPr lang="en-US" altLang="en-US" sz="130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mtClean="0">
                <a:solidFill>
                  <a:srgbClr val="000000"/>
                </a:solidFill>
                <a:latin typeface="Verdana" panose="020B0604030504040204" pitchFamily="34" charset="0"/>
              </a:rPr>
              <a:t>Effective July 1, 2012, </a:t>
            </a:r>
            <a:r>
              <a:rPr lang="en-US" altLang="en-US" smtClean="0">
                <a:solidFill>
                  <a:srgbClr val="00387A"/>
                </a:solidFill>
                <a:latin typeface="Verdana" panose="020B0604030504040204" pitchFamily="34" charset="0"/>
                <a:hlinkClick r:id="rId3"/>
              </a:rPr>
              <a:t>Public Act 12-122</a:t>
            </a:r>
            <a:r>
              <a:rPr lang="en-US" altLang="en-US" smtClean="0">
                <a:solidFill>
                  <a:srgbClr val="000000"/>
                </a:solidFill>
                <a:latin typeface="Verdana" panose="020B0604030504040204" pitchFamily="34" charset="0"/>
              </a:rPr>
              <a:t> increases from $300 to $500 the credit that the seller must give to the purchaser at closing if he or she does not furnish the written Residential Property Condition Disclosure report. </a:t>
            </a:r>
          </a:p>
          <a:p>
            <a:pPr>
              <a:spcBef>
                <a:spcPct val="0"/>
              </a:spcBef>
            </a:pPr>
            <a:r>
              <a:rPr lang="en-US" altLang="en-US" i="1" smtClean="0">
                <a:solidFill>
                  <a:srgbClr val="000000"/>
                </a:solidFill>
                <a:latin typeface="Verdana" panose="020B0604030504040204" pitchFamily="34" charset="0"/>
              </a:rPr>
              <a:t>"On or after January 1, 1996, every agreement to purchase residential</a:t>
            </a:r>
            <a:endParaRPr lang="en-US" altLang="en-US" smtClean="0">
              <a:solidFill>
                <a:srgbClr val="000000"/>
              </a:solidFill>
              <a:latin typeface="Verdana" panose="020B0604030504040204" pitchFamily="34" charset="0"/>
            </a:endParaRPr>
          </a:p>
          <a:p>
            <a:pPr>
              <a:spcBef>
                <a:spcPct val="0"/>
              </a:spcBef>
            </a:pPr>
            <a:r>
              <a:rPr lang="en-US" altLang="en-US" i="1" smtClean="0">
                <a:solidFill>
                  <a:srgbClr val="000000"/>
                </a:solidFill>
                <a:latin typeface="Verdana" panose="020B0604030504040204" pitchFamily="34" charset="0"/>
              </a:rPr>
              <a:t>real estate, for which a written residential condition report is required</a:t>
            </a:r>
            <a:endParaRPr lang="en-US" altLang="en-US" smtClean="0">
              <a:solidFill>
                <a:srgbClr val="000000"/>
              </a:solidFill>
              <a:latin typeface="Verdana" panose="020B0604030504040204" pitchFamily="34" charset="0"/>
            </a:endParaRPr>
          </a:p>
          <a:p>
            <a:pPr>
              <a:spcBef>
                <a:spcPct val="0"/>
              </a:spcBef>
            </a:pPr>
            <a:r>
              <a:rPr lang="en-US" altLang="en-US" i="1" smtClean="0">
                <a:solidFill>
                  <a:srgbClr val="000000"/>
                </a:solidFill>
                <a:latin typeface="Verdana" panose="020B0604030504040204" pitchFamily="34" charset="0"/>
              </a:rPr>
              <a:t>pursuant to section 20-327b, as amended by this act, shall include a</a:t>
            </a:r>
            <a:endParaRPr lang="en-US" altLang="en-US" smtClean="0">
              <a:solidFill>
                <a:srgbClr val="000000"/>
              </a:solidFill>
              <a:latin typeface="Verdana" panose="020B0604030504040204" pitchFamily="34" charset="0"/>
            </a:endParaRPr>
          </a:p>
          <a:p>
            <a:pPr>
              <a:spcBef>
                <a:spcPct val="0"/>
              </a:spcBef>
            </a:pPr>
            <a:r>
              <a:rPr lang="en-US" altLang="en-US" i="1" smtClean="0">
                <a:solidFill>
                  <a:srgbClr val="000000"/>
                </a:solidFill>
                <a:latin typeface="Verdana" panose="020B0604030504040204" pitchFamily="34" charset="0"/>
              </a:rPr>
              <a:t>requirement that the seller credit the purchaser with the sum of </a:t>
            </a:r>
            <a:r>
              <a:rPr lang="en-US" altLang="en-US" b="1" i="1" smtClean="0">
                <a:solidFill>
                  <a:srgbClr val="000000"/>
                </a:solidFill>
                <a:latin typeface="Verdana" panose="020B0604030504040204" pitchFamily="34" charset="0"/>
              </a:rPr>
              <a:t>[</a:t>
            </a:r>
            <a:r>
              <a:rPr lang="en-US" altLang="en-US" i="1" smtClean="0">
                <a:solidFill>
                  <a:srgbClr val="000000"/>
                </a:solidFill>
                <a:latin typeface="Verdana" panose="020B0604030504040204" pitchFamily="34" charset="0"/>
              </a:rPr>
              <a:t>three</a:t>
            </a:r>
            <a:r>
              <a:rPr lang="en-US" altLang="en-US" b="1" i="1" smtClean="0">
                <a:solidFill>
                  <a:srgbClr val="000000"/>
                </a:solidFill>
                <a:latin typeface="Verdana" panose="020B0604030504040204" pitchFamily="34" charset="0"/>
              </a:rPr>
              <a:t>]</a:t>
            </a:r>
            <a:endParaRPr lang="en-US" altLang="en-US" smtClean="0">
              <a:solidFill>
                <a:srgbClr val="000000"/>
              </a:solidFill>
              <a:latin typeface="Verdana" panose="020B0604030504040204" pitchFamily="34" charset="0"/>
            </a:endParaRPr>
          </a:p>
          <a:p>
            <a:pPr>
              <a:spcBef>
                <a:spcPct val="0"/>
              </a:spcBef>
            </a:pPr>
            <a:r>
              <a:rPr lang="en-US" altLang="en-US" i="1" smtClean="0">
                <a:solidFill>
                  <a:srgbClr val="000000"/>
                </a:solidFill>
                <a:latin typeface="Verdana" panose="020B0604030504040204" pitchFamily="34" charset="0"/>
              </a:rPr>
              <a:t>five hundred dollars at closing should the seller fail to furnish the</a:t>
            </a:r>
            <a:endParaRPr lang="en-US" altLang="en-US" smtClean="0">
              <a:solidFill>
                <a:srgbClr val="000000"/>
              </a:solidFill>
              <a:latin typeface="Verdana" panose="020B0604030504040204" pitchFamily="34" charset="0"/>
            </a:endParaRPr>
          </a:p>
          <a:p>
            <a:pPr>
              <a:spcBef>
                <a:spcPct val="0"/>
              </a:spcBef>
            </a:pPr>
            <a:r>
              <a:rPr lang="en-US" altLang="en-US" i="1" smtClean="0">
                <a:solidFill>
                  <a:srgbClr val="000000"/>
                </a:solidFill>
                <a:latin typeface="Verdana" panose="020B0604030504040204" pitchFamily="34" charset="0"/>
              </a:rPr>
              <a:t>written residential condition report as required by sections 20-327b to</a:t>
            </a:r>
            <a:endParaRPr lang="en-US" altLang="en-US" smtClean="0">
              <a:solidFill>
                <a:srgbClr val="000000"/>
              </a:solidFill>
              <a:latin typeface="Verdana" panose="020B0604030504040204" pitchFamily="34" charset="0"/>
            </a:endParaRPr>
          </a:p>
          <a:p>
            <a:pPr>
              <a:spcBef>
                <a:spcPct val="0"/>
              </a:spcBef>
            </a:pPr>
            <a:r>
              <a:rPr lang="en-US" altLang="en-US" i="1" smtClean="0">
                <a:solidFill>
                  <a:srgbClr val="000000"/>
                </a:solidFill>
                <a:latin typeface="Verdana" panose="020B0604030504040204" pitchFamily="34" charset="0"/>
              </a:rPr>
              <a:t>20-327e, inclusive, as amended by this act."</a:t>
            </a:r>
            <a:endParaRPr lang="en-US" altLang="en-US" smtClean="0">
              <a:solidFill>
                <a:srgbClr val="000000"/>
              </a:solidFill>
              <a:latin typeface="Verdana" panose="020B0604030504040204" pitchFamily="34" charset="0"/>
            </a:endParaRPr>
          </a:p>
          <a:p>
            <a:pPr>
              <a:spcBef>
                <a:spcPct val="0"/>
              </a:spcBef>
            </a:pPr>
            <a:r>
              <a:rPr lang="en-US" altLang="en-US" smtClean="0">
                <a:solidFill>
                  <a:srgbClr val="000000"/>
                </a:solidFill>
                <a:latin typeface="Verdana" panose="020B0604030504040204" pitchFamily="34" charset="0"/>
              </a:rPr>
              <a:t/>
            </a:r>
            <a:br>
              <a:rPr lang="en-US" altLang="en-US" smtClean="0">
                <a:solidFill>
                  <a:srgbClr val="000000"/>
                </a:solidFill>
                <a:latin typeface="Verdana" panose="020B0604030504040204" pitchFamily="34" charset="0"/>
              </a:rPr>
            </a:br>
            <a:r>
              <a:rPr lang="en-US" altLang="en-US" smtClean="0">
                <a:solidFill>
                  <a:srgbClr val="000000"/>
                </a:solidFill>
                <a:latin typeface="Verdana" panose="020B0604030504040204" pitchFamily="34" charset="0"/>
              </a:rPr>
              <a:t>The current </a:t>
            </a:r>
            <a:r>
              <a:rPr lang="en-US" altLang="en-US" smtClean="0">
                <a:solidFill>
                  <a:srgbClr val="423463"/>
                </a:solidFill>
                <a:latin typeface="Verdana" panose="020B0604030504040204" pitchFamily="34" charset="0"/>
                <a:hlinkClick r:id="rId4"/>
              </a:rPr>
              <a:t>Residential Property Condition Disclosure Form</a:t>
            </a:r>
            <a:r>
              <a:rPr lang="en-US" altLang="en-US" smtClean="0">
                <a:solidFill>
                  <a:srgbClr val="000000"/>
                </a:solidFill>
                <a:latin typeface="Verdana" panose="020B0604030504040204" pitchFamily="34" charset="0"/>
              </a:rPr>
              <a:t> posted on the Department’s website is a regulation; it does not reflect the July 1, 2012 change in credit from $300 to $500, and will not reflect the change until such time as the regulation is enacted.   </a:t>
            </a:r>
          </a:p>
        </p:txBody>
      </p:sp>
    </p:spTree>
    <p:extLst>
      <p:ext uri="{BB962C8B-B14F-4D97-AF65-F5344CB8AC3E}">
        <p14:creationId xmlns:p14="http://schemas.microsoft.com/office/powerpoint/2010/main" val="207574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C837C8-6F83-4E16-ADFD-4CBFD8B1B32F}" type="slidenum">
              <a:rPr lang="en-US" altLang="en-US" sz="1300" smtClean="0"/>
              <a:pPr>
                <a:spcBef>
                  <a:spcPct val="0"/>
                </a:spcBef>
              </a:pPr>
              <a:t>19</a:t>
            </a:fld>
            <a:endParaRPr lang="en-US" altLang="en-US" sz="130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It may be difficult for the buyer to prove reliance on the seller’s misrepresentations.  Buyers may recover under the legal theory known as negligent misrepresentation of the condition of the house under common law.  The buyer must prove that: (1) the owner made a misrepresentation, and (2) the buyer reasonably relied on the misrepresentation.</a:t>
            </a:r>
          </a:p>
          <a:p>
            <a:pPr eaLnBrk="1" hangingPunct="1"/>
            <a:endParaRPr lang="en-US" altLang="en-US" smtClean="0">
              <a:latin typeface="Arial" panose="020B0604020202020204" pitchFamily="34" charset="0"/>
            </a:endParaRPr>
          </a:p>
          <a:p>
            <a:pPr eaLnBrk="1" hangingPunct="1"/>
            <a:r>
              <a:rPr lang="en-US" altLang="en-US" u="sng" smtClean="0">
                <a:latin typeface="Arial" panose="020B0604020202020204" pitchFamily="34" charset="0"/>
              </a:rPr>
              <a:t>Giametti v. Inspections, Inc., </a:t>
            </a:r>
            <a:r>
              <a:rPr lang="en-US" altLang="en-US" smtClean="0">
                <a:latin typeface="Arial" panose="020B0604020202020204" pitchFamily="34" charset="0"/>
              </a:rPr>
              <a:t>76 Conn. App. 352 (2003).  The judgment in this case was against the inspector for failing to find and seller’s nondisclosure of a problem with carpenter ants.</a:t>
            </a:r>
          </a:p>
          <a:p>
            <a:pPr eaLnBrk="1" hangingPunct="1"/>
            <a:endParaRPr lang="en-US" altLang="en-US" smtClean="0">
              <a:latin typeface="Arial" panose="020B0604020202020204" pitchFamily="34" charset="0"/>
            </a:endParaRPr>
          </a:p>
          <a:p>
            <a:pPr eaLnBrk="1" hangingPunct="1"/>
            <a:r>
              <a:rPr lang="en-US" altLang="en-US" u="sng" smtClean="0">
                <a:latin typeface="Arial" panose="020B0604020202020204" pitchFamily="34" charset="0"/>
              </a:rPr>
              <a:t>Dockter v. Slowik</a:t>
            </a:r>
            <a:r>
              <a:rPr lang="en-US" altLang="en-US" smtClean="0">
                <a:latin typeface="Arial" panose="020B0604020202020204" pitchFamily="34" charset="0"/>
              </a:rPr>
              <a:t>, 91 Conn. App. 448, cert. denied, 276 Conn. 919 (2005).  Seller failed to disclose problems relating to water quantity.</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3987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Recognition is given to the individuals listed above for their valuable research, writing, and review.</a:t>
            </a:r>
          </a:p>
          <a:p>
            <a:r>
              <a:rPr lang="en-US" altLang="en-US" smtClean="0">
                <a:latin typeface="Arial" panose="020B0604020202020204" pitchFamily="34" charset="0"/>
              </a:rPr>
              <a:t>All Connecticut schools and instructors are free to use this course material, as long as appropriate credit is given.</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B2EB53-E8EF-4F5F-B6AB-F58240086172}" type="slidenum">
              <a:rPr lang="en-US" altLang="en-US" smtClean="0"/>
              <a:pPr/>
              <a:t>2</a:t>
            </a:fld>
            <a:endParaRPr lang="en-US" altLang="en-US" smtClean="0"/>
          </a:p>
        </p:txBody>
      </p:sp>
    </p:spTree>
    <p:extLst>
      <p:ext uri="{BB962C8B-B14F-4D97-AF65-F5344CB8AC3E}">
        <p14:creationId xmlns:p14="http://schemas.microsoft.com/office/powerpoint/2010/main" val="2166668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A1CB3A-7D4A-49E8-8493-757A8BC01F6F}" type="slidenum">
              <a:rPr lang="en-US" altLang="en-US" sz="1300" smtClean="0"/>
              <a:pPr>
                <a:spcBef>
                  <a:spcPct val="0"/>
                </a:spcBef>
              </a:pPr>
              <a:t>20</a:t>
            </a:fld>
            <a:endParaRPr lang="en-US" altLang="en-US" sz="13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92034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Substitute House Bill No. 5087 Public Act No. 12-122 </a:t>
            </a:r>
          </a:p>
          <a:p>
            <a:r>
              <a:rPr lang="en-US" altLang="en-US" smtClean="0">
                <a:latin typeface="Arial" panose="020B0604020202020204" pitchFamily="34" charset="0"/>
              </a:rPr>
              <a:t>Section 1. Subsection (d) of section 20-327b of the general statutes is repealed and the following is substituted in lieu thereof (Effective July 1, 2012): </a:t>
            </a:r>
          </a:p>
          <a:p>
            <a:r>
              <a:rPr lang="en-US" altLang="en-US" smtClean="0">
                <a:latin typeface="Arial" panose="020B0604020202020204" pitchFamily="34" charset="0"/>
              </a:rPr>
              <a:t>(d) (1) Not later than [April 1, 2010] January 1, 2013, the Commissioner of Consumer Protection shall, by regulations adopted in accordance with the provisions of chapter 54, prescribe the form of the written residential disclosure report required by this section and sections 20-327c to 20-327e, inclusive. The regulations shall provide that the form include information concerning:</a:t>
            </a:r>
          </a:p>
          <a:p>
            <a:r>
              <a:rPr lang="en-US" altLang="en-US" smtClean="0">
                <a:latin typeface="Arial" panose="020B0604020202020204" pitchFamily="34" charset="0"/>
              </a:rPr>
              <a:t>(A) Municipal assessments, including, but not limited to, sewer or water charges applicable to the property. Such information shall include: (i) Whether such assessment is in effect and the amount of the assessment; (ii) whether there is an assessment on the property that has not been paid, and if so, the amount of the unpaid assessment; and (iii) to the extent of the seller's knowledge, whether there is reason to believe that the municipality may impose an assessment in the future; Substitute House Bill No. 5087 </a:t>
            </a:r>
          </a:p>
          <a:p>
            <a:r>
              <a:rPr lang="en-US" altLang="en-US" smtClean="0">
                <a:latin typeface="Arial" panose="020B0604020202020204" pitchFamily="34" charset="0"/>
              </a:rPr>
              <a:t>Public Act No. 12-122 2 of 5</a:t>
            </a:r>
          </a:p>
          <a:p>
            <a:r>
              <a:rPr lang="en-US" altLang="en-US" smtClean="0">
                <a:latin typeface="Arial" panose="020B0604020202020204" pitchFamily="34" charset="0"/>
              </a:rPr>
              <a:t>(B) Leased items on the premises, including, but not limited to, propane fuel tanks, water heaters, major appliances and alarm systems; [and] </a:t>
            </a:r>
          </a:p>
          <a:p>
            <a:r>
              <a:rPr lang="en-US" altLang="en-US" smtClean="0">
                <a:latin typeface="Arial" panose="020B0604020202020204" pitchFamily="34" charset="0"/>
              </a:rPr>
              <a:t>(C) (i) Whether the real property is located in a municipally designated village district or municipally designated historic district or has been designated on the National Register of Historic Places, and </a:t>
            </a:r>
          </a:p>
          <a:p>
            <a:r>
              <a:rPr lang="en-US" altLang="en-US" smtClean="0">
                <a:latin typeface="Arial" panose="020B0604020202020204" pitchFamily="34" charset="0"/>
              </a:rPr>
              <a:t>(ii) a statement that information concerning village districts and historic districts may be obtained from the municipality's village or historic district commission, if applicable. </a:t>
            </a:r>
          </a:p>
          <a:p>
            <a:r>
              <a:rPr lang="en-US" altLang="en-US" smtClean="0">
                <a:latin typeface="Arial" panose="020B0604020202020204" pitchFamily="34" charset="0"/>
              </a:rPr>
              <a:t>(2) Such form of the written residential disclosure report shall contain the following: </a:t>
            </a:r>
          </a:p>
          <a:p>
            <a:r>
              <a:rPr lang="en-US" altLang="en-US" smtClean="0">
                <a:latin typeface="Arial" panose="020B0604020202020204" pitchFamily="34" charset="0"/>
              </a:rPr>
              <a:t>(A) A certification by the seller in the following form: </a:t>
            </a:r>
          </a:p>
          <a:p>
            <a:r>
              <a:rPr lang="en-US" altLang="en-US" smtClean="0">
                <a:latin typeface="Arial" panose="020B0604020202020204" pitchFamily="34" charset="0"/>
              </a:rPr>
              <a:t>"To the extent of the seller's knowledge as a property owner, the seller acknowledges that the information contained above is true and accurate for those areas of the property listed. In the event a real estate broker or salesperson is utilized, the seller authorizes the brokers or salespersons to provide the above information to prospective buyers, selling agents or buyers' agents. </a:t>
            </a:r>
          </a:p>
          <a:p>
            <a:r>
              <a:rPr lang="en-US" altLang="en-US" smtClean="0">
                <a:latin typeface="Arial" panose="020B0604020202020204" pitchFamily="34" charset="0"/>
              </a:rPr>
              <a:t> .... (Date) .... (Seller) </a:t>
            </a:r>
          </a:p>
          <a:p>
            <a:r>
              <a:rPr lang="en-US" altLang="en-US" smtClean="0">
                <a:latin typeface="Arial" panose="020B0604020202020204" pitchFamily="34" charset="0"/>
              </a:rPr>
              <a:t> .... (Date) .... (Seller)" </a:t>
            </a:r>
          </a:p>
          <a:p>
            <a:r>
              <a:rPr lang="en-US" altLang="en-US" smtClean="0">
                <a:latin typeface="Arial" panose="020B0604020202020204" pitchFamily="34" charset="0"/>
              </a:rPr>
              <a:t>(B) A certification by the buyer in the following form: </a:t>
            </a:r>
          </a:p>
          <a:p>
            <a:r>
              <a:rPr lang="en-US" altLang="en-US" smtClean="0">
                <a:latin typeface="Arial" panose="020B0604020202020204" pitchFamily="34" charset="0"/>
              </a:rPr>
              <a:t>"The buyer is urged to carefully inspect the property and, if desired, to have the property inspected by an expert. The buyer understands that there are areas of the property for which the seller has no knowledge and that this disclosure statement does not encompass those areas. The buyer also acknowledges that the buyer has read and received a signed copy of this statement from the seller or seller's agent.”</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8FDD1C-4093-45F2-9DAF-F07D88CA283F}" type="slidenum">
              <a:rPr lang="en-US" altLang="en-US" smtClean="0"/>
              <a:pPr/>
              <a:t>21</a:t>
            </a:fld>
            <a:endParaRPr lang="en-US" altLang="en-US" smtClean="0"/>
          </a:p>
        </p:txBody>
      </p:sp>
    </p:spTree>
    <p:extLst>
      <p:ext uri="{BB962C8B-B14F-4D97-AF65-F5344CB8AC3E}">
        <p14:creationId xmlns:p14="http://schemas.microsoft.com/office/powerpoint/2010/main" val="878454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2C5F1F-6C61-4763-812F-1022A444ABDD}" type="slidenum">
              <a:rPr lang="en-US" altLang="en-US" sz="1300" smtClean="0"/>
              <a:pPr>
                <a:spcBef>
                  <a:spcPct val="0"/>
                </a:spcBef>
              </a:pPr>
              <a:t>22</a:t>
            </a:fld>
            <a:endParaRPr lang="en-US" altLang="en-US" sz="13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eaLnBrk="1" hangingPunct="1"/>
            <a:r>
              <a:rPr lang="en-US" altLang="en-US" smtClean="0">
                <a:latin typeface="Arial" panose="020B0604020202020204" pitchFamily="34" charset="0"/>
              </a:rPr>
              <a:t>Buyers sued for negligent misrepresentation under CGS §20-327e.  For a buyer to recover against seller for misrepresentations contained in the Report, the buyer must prove: (1)  the seller had actual knowledge of the condition; and (2) that the buyer reasonably relied on the seller’s misrepresentation.  A seller is not required to obtain an inspection, and seller’s representations are limited to information about which the seller has actual knowledge.  </a:t>
            </a:r>
            <a:r>
              <a:rPr lang="en-US" altLang="en-US" u="sng" smtClean="0">
                <a:latin typeface="Arial" panose="020B0604020202020204" pitchFamily="34" charset="0"/>
              </a:rPr>
              <a:t>Giametti v. Inspections, Inc.</a:t>
            </a:r>
            <a:r>
              <a:rPr lang="en-US" altLang="en-US" smtClean="0">
                <a:latin typeface="Arial" panose="020B0604020202020204" pitchFamily="34" charset="0"/>
              </a:rPr>
              <a:t>, 824 A.2d 1, 76 Conn. App. 352 (2003).</a:t>
            </a:r>
            <a:endParaRPr lang="en-US" altLang="en-US" u="sng" smtClean="0">
              <a:latin typeface="Arial" panose="020B0604020202020204" pitchFamily="34" charset="0"/>
            </a:endParaRPr>
          </a:p>
          <a:p>
            <a:pPr defTabSz="969963" eaLnBrk="1" hangingPunct="1"/>
            <a:endParaRPr lang="en-US" altLang="en-US" u="sng"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433109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F16B5C-1217-46F8-AF0F-EA094B2445BE}" type="slidenum">
              <a:rPr lang="en-US" altLang="en-US" sz="1300" smtClean="0"/>
              <a:pPr>
                <a:spcBef>
                  <a:spcPct val="0"/>
                </a:spcBef>
              </a:pPr>
              <a:t>23</a:t>
            </a:fld>
            <a:endParaRPr lang="en-US" altLang="en-US" sz="13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eaLnBrk="1" hangingPunct="1"/>
            <a:endParaRPr lang="en-US" altLang="en-US" u="sng" smtClean="0">
              <a:latin typeface="Arial" panose="020B0604020202020204" pitchFamily="34" charset="0"/>
            </a:endParaRPr>
          </a:p>
          <a:p>
            <a:pPr defTabSz="969963" eaLnBrk="1" hangingPunct="1"/>
            <a:r>
              <a:rPr lang="en-US" altLang="en-US" u="sng" smtClean="0">
                <a:latin typeface="Arial" panose="020B0604020202020204" pitchFamily="34" charset="0"/>
              </a:rPr>
              <a:t>Shearn v. McGinnis</a:t>
            </a:r>
            <a:r>
              <a:rPr lang="en-US" altLang="en-US" smtClean="0">
                <a:latin typeface="Arial" panose="020B0604020202020204" pitchFamily="34" charset="0"/>
              </a:rPr>
              <a:t>,  CV044000327, Superior Court of Connecticut, Judicial District of Fairfield, at Bridgeport (2005).  In buyers’ suit, alleging that sellers misrepresented condition of pool on property bought by buyers, order for prejudgment remedy under CGS sec. 52-278 et seq. was granted where evidence showed that damage to pool was such that it could not have begun after closing and where it was unlikely that sellers were unaware of pool’s condition.</a:t>
            </a:r>
            <a:endParaRPr lang="en-US" altLang="en-US" u="sng" smtClean="0">
              <a:latin typeface="Arial" panose="020B0604020202020204" pitchFamily="34" charset="0"/>
            </a:endParaRPr>
          </a:p>
          <a:p>
            <a:pPr defTabSz="969963"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68236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1EFA4F-6792-4422-8C94-706A0177DBC0}" type="slidenum">
              <a:rPr lang="en-US" altLang="en-US" sz="1300" smtClean="0"/>
              <a:pPr>
                <a:spcBef>
                  <a:spcPct val="0"/>
                </a:spcBef>
              </a:pPr>
              <a:t>24</a:t>
            </a:fld>
            <a:endParaRPr lang="en-US" altLang="en-US" sz="13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eaLnBrk="1" hangingPunct="1"/>
            <a:r>
              <a:rPr lang="en-US" altLang="en-US" smtClean="0">
                <a:latin typeface="Arial" panose="020B0604020202020204" pitchFamily="34" charset="0"/>
              </a:rPr>
              <a:t>NOTE:  An agent representing the sellers may be sued for non-disclosure if the agent knew about the problems with the septic system.</a:t>
            </a:r>
          </a:p>
          <a:p>
            <a:pPr defTabSz="969963" eaLnBrk="1" hangingPunct="1"/>
            <a:r>
              <a:rPr lang="en-US" altLang="en-US" smtClean="0">
                <a:latin typeface="Arial" panose="020B0604020202020204" pitchFamily="34" charset="0"/>
              </a:rPr>
              <a:t>Building inspectors may be sued if they fail to find problems with the septic system.</a:t>
            </a:r>
          </a:p>
          <a:p>
            <a:pPr defTabSz="969963" eaLnBrk="1" hangingPunct="1"/>
            <a:r>
              <a:rPr lang="en-US" altLang="en-US" smtClean="0">
                <a:latin typeface="Arial" panose="020B0604020202020204" pitchFamily="34" charset="0"/>
              </a:rPr>
              <a:t> </a:t>
            </a:r>
          </a:p>
          <a:p>
            <a:pPr defTabSz="969963" eaLnBrk="1" hangingPunct="1"/>
            <a:r>
              <a:rPr lang="en-US" altLang="en-US" u="sng" smtClean="0">
                <a:latin typeface="Arial" panose="020B0604020202020204" pitchFamily="34" charset="0"/>
              </a:rPr>
              <a:t>Ciarlo v. Harlamon</a:t>
            </a:r>
            <a:r>
              <a:rPr lang="en-US" altLang="en-US" smtClean="0">
                <a:latin typeface="Arial" panose="020B0604020202020204" pitchFamily="34" charset="0"/>
              </a:rPr>
              <a:t>, CV040184235S, Superior Court of Connecticut, Judicial District of Waterbury (2005).  Homebuyer met his burden of proof as to his claims of fraudulent and negligent misrepresentation, and as to a CUTPA violation, alleged against the seller as the seller failed to disclose that the home’s poor septic system needed to be replaced and what it would take to replace the system, given that he had a written estimate for the same.  The Court found that the seller’s representations were deceptive and entered judgment for the buyer in the amount of $29,114.31. </a:t>
            </a:r>
            <a:endParaRPr lang="en-US" altLang="en-US" u="sng" smtClean="0">
              <a:latin typeface="Arial" panose="020B0604020202020204" pitchFamily="34" charset="0"/>
            </a:endParaRPr>
          </a:p>
          <a:p>
            <a:pPr defTabSz="969963" eaLnBrk="1" hangingPunct="1"/>
            <a:endParaRPr lang="en-US" altLang="en-US" smtClean="0">
              <a:latin typeface="Arial" panose="020B0604020202020204" pitchFamily="34" charset="0"/>
            </a:endParaRPr>
          </a:p>
          <a:p>
            <a:pPr defTabSz="969963"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72506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smtClean="0">
                <a:latin typeface="Arial" panose="020B0604020202020204" pitchFamily="34" charset="0"/>
              </a:rPr>
              <a:t>Grossman v. Listro</a:t>
            </a:r>
            <a:r>
              <a:rPr lang="en-US" altLang="en-US" smtClean="0">
                <a:latin typeface="Arial" panose="020B0604020202020204" pitchFamily="34" charset="0"/>
              </a:rPr>
              <a:t>,  (2005).  Buyers did not rely to their detriment on seller’s misrepresentations.  To prove detrimental reliance, the buyers must show that they relied on the intentional false statement made by the sellers.  The buyers hired their own inspector and knew that the water heater had to be replaced.  So the buyers did not rely on the sellers’ false statement.</a:t>
            </a:r>
          </a:p>
          <a:p>
            <a:endParaRPr lang="en-US" altLang="en-US" smtClean="0">
              <a:latin typeface="Arial" panose="020B0604020202020204" pitchFamily="34" charset="0"/>
            </a:endParaRPr>
          </a:p>
          <a:p>
            <a:r>
              <a:rPr lang="en-US" altLang="en-US" u="sng" smtClean="0">
                <a:latin typeface="Arial" panose="020B0604020202020204" pitchFamily="34" charset="0"/>
              </a:rPr>
              <a:t>Detrimental Reliance</a:t>
            </a:r>
            <a:r>
              <a:rPr lang="en-US" altLang="en-US" smtClean="0">
                <a:latin typeface="Arial" panose="020B0604020202020204" pitchFamily="34" charset="0"/>
              </a:rPr>
              <a:t> forces parties to a contract to perform their legal obligations, under the theory of Promissory Estoppel.  If people reasonably rely on a promise to their detriment, they are entitled to damages.  “Detrimental” means that they suffered some type of harm. </a:t>
            </a:r>
            <a:endParaRPr lang="en-US" altLang="en-US" u="sng" smtClean="0">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A142FE-8C44-44EC-913D-AED27B55299B}" type="slidenum">
              <a:rPr lang="en-US" altLang="en-US" smtClean="0"/>
              <a:pPr/>
              <a:t>25</a:t>
            </a:fld>
            <a:endParaRPr lang="en-US" altLang="en-US" smtClean="0"/>
          </a:p>
        </p:txBody>
      </p:sp>
    </p:spTree>
    <p:extLst>
      <p:ext uri="{BB962C8B-B14F-4D97-AF65-F5344CB8AC3E}">
        <p14:creationId xmlns:p14="http://schemas.microsoft.com/office/powerpoint/2010/main" val="1421043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230B06-4D88-4E27-ABD6-9ABED8322877}" type="slidenum">
              <a:rPr lang="en-US" altLang="en-US" sz="1300" smtClean="0"/>
              <a:pPr>
                <a:spcBef>
                  <a:spcPct val="0"/>
                </a:spcBef>
              </a:pPr>
              <a:t>26</a:t>
            </a:fld>
            <a:endParaRPr lang="en-US" altLang="en-US" sz="13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sz="1300" u="sng" smtClean="0">
                <a:latin typeface="Arial" panose="020B0604020202020204" pitchFamily="34" charset="0"/>
                <a:ea typeface="Calibri" panose="020F0502020204030204" pitchFamily="34" charset="0"/>
                <a:cs typeface="Times New Roman" panose="02020603050405020304" pitchFamily="18" charset="0"/>
              </a:rPr>
              <a:t>CGS Section 29-453(e)</a:t>
            </a:r>
            <a:r>
              <a:rPr lang="en-US" altLang="en-US" sz="1300" smtClean="0">
                <a:latin typeface="Arial" panose="020B0604020202020204" pitchFamily="34" charset="0"/>
                <a:ea typeface="Calibri" panose="020F0502020204030204" pitchFamily="34" charset="0"/>
                <a:cs typeface="Times New Roman" panose="02020603050405020304" pitchFamily="18" charset="0"/>
              </a:rPr>
              <a:t>:  The following shall be exempt from the requirements of subsections (a) and (b) of this section: (1) Any transfer from one or more co-owners solely to one or more of the other co-owners; (2) transfers made to the spouse, mother, father, brother, sister, child, grandparent or grandchild of the transferor where no consideration is paid; (3) transfers pursuant to an order of the court; (4) transfers by the federal government or any political subdivision thereof; (5) transfers by a judgment of strict foreclosure, by foreclosure by sale or by deed in lieu of foreclosure; (6) any transfer of title incident to the refinancing of an existing debt secured by a mortgage; (7) transfers by mortgage deed or other instrument to secure a debt where the transferor's title to the real property being transferred is subject to a preexisting debt secured by a mortgage; [and] (8) transfers made by executors, administrators, trustees or conservators; (9) transfers by short sale; and (10) transfers that occur not later than six months after the date on which the property was previously conveyed to the transferor if the transferor is (A) an employer that acquired the property from an employee pursuant to an employee relocation plan, or (B) an entity in the business of purchasing and selling residential property of employees who are being relocated pursuant to an employee relocation plan. For purposes of this section, "short sale" has the same meaning as provided in subdivision (5) of subsection (a) of section 36a-671.</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pPr>
            <a:r>
              <a:rPr lang="en-US" altLang="en-US" sz="130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a:p>
            <a:endParaRPr lang="en-US" altLang="en-US" smtClean="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29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DF7D8F-2075-4233-8E90-6A4D0E41E050}" type="slidenum">
              <a:rPr lang="en-US" altLang="en-US" sz="1300" smtClean="0"/>
              <a:pPr>
                <a:spcBef>
                  <a:spcPct val="0"/>
                </a:spcBef>
              </a:pPr>
              <a:t>27</a:t>
            </a:fld>
            <a:endParaRPr lang="en-US" altLang="en-US" sz="130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Bef>
                <a:spcPct val="0"/>
              </a:spcBef>
            </a:pPr>
            <a:r>
              <a:rPr lang="en-US" altLang="en-US" sz="1300" u="sng" smtClean="0">
                <a:latin typeface="Arial" panose="020B0604020202020204" pitchFamily="34" charset="0"/>
                <a:ea typeface="Calibri" panose="020F0502020204030204" pitchFamily="34" charset="0"/>
                <a:cs typeface="Times New Roman" panose="02020603050405020304" pitchFamily="18" charset="0"/>
              </a:rPr>
              <a:t>Sec. 29-453. Smoke and carbon monoxide detectors required in certain residential buildings </a:t>
            </a:r>
            <a:r>
              <a:rPr lang="en-US" altLang="en-US" sz="1300" smtClean="0">
                <a:latin typeface="Arial" panose="020B0604020202020204" pitchFamily="34" charset="0"/>
                <a:ea typeface="Calibri" panose="020F0502020204030204" pitchFamily="34" charset="0"/>
                <a:cs typeface="Times New Roman" panose="02020603050405020304" pitchFamily="18" charset="0"/>
              </a:rPr>
              <a:t>(a) Prior to transferring title to any real property containing a residential building designed to be occupied by one or two families, including cooperatives and condominiums, for which a building permit for new occupancy was issued prior to October 1, 2005, the transferor of such real property shall present to the transferee an affidavit certifying to the best knowledge and belief of the transferor (1) that such building permit for new occupancy was issued on or after October 1, 1985, or that such residential building is equipped with smoke detection and warning equipment complying with this section, and (2) that such residential building is equipped with carbon monoxide detection and warning equipment complying with this section or does not pose a risk of carbon monoxide poisoning because such residential building does not contain a fuel-burning appliance, fireplace or attached garage. Any representations made by such transferor in the affidavit shall not be construed to create any new implied or express warranties on behalf of the transferor. For purposes of this section, "cooperative" has the same meaning as provided in subdivision (12) of section 47-202 and "condominium" has the same meaning as provided in subdivision (10) of section 47-202.</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pPr>
            <a:r>
              <a:rPr lang="en-US" altLang="en-US" sz="130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pPr>
            <a:r>
              <a:rPr lang="en-US" altLang="en-US" sz="1300" smtClean="0">
                <a:latin typeface="Arial" panose="020B0604020202020204" pitchFamily="34" charset="0"/>
                <a:ea typeface="Calibri" panose="020F0502020204030204" pitchFamily="34" charset="0"/>
                <a:cs typeface="Times New Roman" panose="02020603050405020304" pitchFamily="18" charset="0"/>
              </a:rPr>
              <a:t>(b) Any transferor who fails to comply with the provisions of subsection (a) of this section shall credit the transferee with the sum of </a:t>
            </a:r>
            <a:r>
              <a:rPr lang="en-US" altLang="en-US" sz="1300" b="1" smtClean="0">
                <a:latin typeface="Arial" panose="020B0604020202020204" pitchFamily="34" charset="0"/>
                <a:ea typeface="Calibri" panose="020F0502020204030204" pitchFamily="34" charset="0"/>
                <a:cs typeface="Times New Roman" panose="02020603050405020304" pitchFamily="18" charset="0"/>
              </a:rPr>
              <a:t>two hundred fifty dollars</a:t>
            </a:r>
            <a:r>
              <a:rPr lang="en-US" altLang="en-US" sz="1300" smtClean="0">
                <a:latin typeface="Arial" panose="020B0604020202020204" pitchFamily="34" charset="0"/>
                <a:ea typeface="Calibri" panose="020F0502020204030204" pitchFamily="34" charset="0"/>
                <a:cs typeface="Times New Roman" panose="02020603050405020304" pitchFamily="18" charset="0"/>
              </a:rPr>
              <a:t> at closing.</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pPr>
            <a:r>
              <a:rPr lang="en-US" altLang="en-US" sz="130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pPr>
            <a:r>
              <a:rPr lang="en-US" altLang="en-US" sz="1300" smtClean="0">
                <a:latin typeface="Arial" panose="020B0604020202020204" pitchFamily="34" charset="0"/>
                <a:ea typeface="Calibri" panose="020F0502020204030204" pitchFamily="34" charset="0"/>
                <a:cs typeface="Times New Roman" panose="02020603050405020304" pitchFamily="18" charset="0"/>
              </a:rPr>
              <a:t>(c) Any smoke detection and warning equipment required pursuant to subsection (a) of this section shall (1) be capable of sensing visible or invisible smoke particles, (2) be installed in accordance with the manufacturer's instructions, and [in the immediate vicinity of each bedroom, (3) not exceed the standards under which such equipment was tested and approved, and (4)] (3) be capable of providing an alarm suitable to warn occupants when such equipment is activated. Such equipment may be operated using batteries.</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pPr>
            <a:r>
              <a:rPr lang="en-US" altLang="en-US" sz="130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pPr>
            <a:r>
              <a:rPr lang="en-US" altLang="en-US" sz="1300" smtClean="0">
                <a:latin typeface="Arial" panose="020B0604020202020204" pitchFamily="34" charset="0"/>
                <a:ea typeface="Calibri" panose="020F0502020204030204" pitchFamily="34" charset="0"/>
                <a:cs typeface="Times New Roman" panose="02020603050405020304" pitchFamily="18" charset="0"/>
              </a:rPr>
              <a:t>(d) Any carbon monoxide detection and warning equipment required pursuant to subsection (a) of this section shall (1) be capable of showing the amount of carbon monoxide present as a reading in parts per million, (2) be installed in accordance with the manufacturer's instructions, and (3) [not exceed the standards under which such equipment was tested and approved, and (4)] be capable of providing an alarm suitable to warn occupants when such equipment is activated. Such equipment may be operated using batteries.</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pPr>
            <a:r>
              <a:rPr lang="en-US" altLang="en-US" sz="130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ct val="0"/>
              </a:spcBef>
            </a:pPr>
            <a:r>
              <a:rPr lang="en-US" altLang="en-US" sz="1300" smtClean="0">
                <a:latin typeface="Arial" panose="020B0604020202020204" pitchFamily="34" charset="0"/>
                <a:ea typeface="Calibri" panose="020F0502020204030204" pitchFamily="34" charset="0"/>
                <a:cs typeface="Times New Roman" panose="02020603050405020304" pitchFamily="18" charset="0"/>
              </a:rPr>
              <a:t>(e) The following shall be exempt from the requirements of subsections (a) and (b) of this section: (1) Any transfer from one or more co-owners solely to one or more of the other co-owners; (2) transfers made to the spouse, mother, father, brother, sister, child, grandparent or grandchild of the transferor where no consideration is paid; (3) transfers pursuant to an order of the court; (4) transfers by the federal government or any political subdivision thereof; (5) transfers by a judgment of strict foreclosure, by foreclosure by sale or by deed in lieu of foreclosure; (6) any transfer of title incident to the refinancing of an existing debt secured by a mortgage; (7) transfers by mortgage deed or other instrument to secure a debt where the transferor's title to the real property being transferred is subject to a preexisting debt secured by a mortgage; [and] (8) transfers made by executors, administrators, trustees or conservators; (9) transfers by short sale; and (10) transfers that occur not later than six months after the date on which the property was previously conveyed to the transferor if the transferor is (A) an employer that acquired the property from an employee pursuant to an employee relocation plan, or (B) an entity in the business of purchasing and selling residential property of employees who are being relocated pursuant to an employee relocation plan. For purposes of this section, "short sale" has the same meaning as provided in subdivision (5) of subsection (a) of section 36a-671.</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ct val="0"/>
              </a:spcBef>
            </a:pPr>
            <a:r>
              <a:rPr lang="en-US" altLang="en-US" sz="130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30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78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17216C-0E97-4C3B-BCE4-05C91F8EADD1}" type="slidenum">
              <a:rPr lang="en-US" altLang="en-US" sz="1300" smtClean="0"/>
              <a:pPr>
                <a:spcBef>
                  <a:spcPct val="0"/>
                </a:spcBef>
              </a:pPr>
              <a:t>28</a:t>
            </a:fld>
            <a:endParaRPr lang="en-US" altLang="en-US" sz="13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17865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8A0BE4-8797-491C-9843-79BA83E8F744}" type="slidenum">
              <a:rPr lang="en-US" altLang="en-US" sz="1300" smtClean="0"/>
              <a:pPr>
                <a:spcBef>
                  <a:spcPct val="0"/>
                </a:spcBef>
              </a:pPr>
              <a:t>29</a:t>
            </a:fld>
            <a:endParaRPr lang="en-US" altLang="en-US" sz="13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5478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There are ten primary goals of this course. Coverage of each topic should take about 15 minutes. That leaves time for a 15-minute break, and a brief review at the end.</a:t>
            </a:r>
          </a:p>
          <a:p>
            <a:r>
              <a:rPr lang="en-US" altLang="en-US" smtClean="0">
                <a:latin typeface="Arial" panose="020B0604020202020204" pitchFamily="34" charset="0"/>
              </a:rPr>
              <a:t> </a:t>
            </a:r>
          </a:p>
          <a:p>
            <a:r>
              <a:rPr lang="en-US" altLang="en-US" smtClean="0">
                <a:latin typeface="Arial" panose="020B0604020202020204" pitchFamily="34" charset="0"/>
              </a:rPr>
              <a:t>1.  Review of rules regarding Community Association Managers </a:t>
            </a:r>
          </a:p>
          <a:p>
            <a:r>
              <a:rPr lang="en-US" altLang="en-US" smtClean="0">
                <a:latin typeface="Arial" panose="020B0604020202020204" pitchFamily="34" charset="0"/>
              </a:rPr>
              <a:t>2.  Rules for the Residential Property Condition Report and Smoke/Carbon Monoxide Detectors </a:t>
            </a:r>
          </a:p>
          <a:p>
            <a:r>
              <a:rPr lang="en-US" altLang="en-US" smtClean="0">
                <a:latin typeface="Arial" panose="020B0604020202020204" pitchFamily="34" charset="0"/>
              </a:rPr>
              <a:t>3.  Rules regarding Broker Price Opinions</a:t>
            </a:r>
          </a:p>
          <a:p>
            <a:r>
              <a:rPr lang="en-US" altLang="en-US" smtClean="0">
                <a:latin typeface="Arial" panose="020B0604020202020204" pitchFamily="34" charset="0"/>
              </a:rPr>
              <a:t>4.  Review of Dual Agency and Designated Agency</a:t>
            </a:r>
          </a:p>
          <a:p>
            <a:r>
              <a:rPr lang="en-US" altLang="en-US" smtClean="0">
                <a:latin typeface="Arial" panose="020B0604020202020204" pitchFamily="34" charset="0"/>
              </a:rPr>
              <a:t>5.  Rules regarding Referral Fees </a:t>
            </a:r>
          </a:p>
          <a:p>
            <a:endParaRPr lang="en-US" altLang="en-US" smtClean="0">
              <a:latin typeface="Arial" panose="020B0604020202020204" pitchFamily="34" charset="0"/>
            </a:endParaRPr>
          </a:p>
          <a:p>
            <a:r>
              <a:rPr lang="en-US" altLang="en-US" smtClean="0">
                <a:latin typeface="Arial" panose="020B0604020202020204" pitchFamily="34" charset="0"/>
              </a:rPr>
              <a:t>A 15-minute break should be offered after Section 5.</a:t>
            </a:r>
          </a:p>
          <a:p>
            <a:endParaRPr lang="en-US" altLang="en-US" smtClean="0">
              <a:latin typeface="Arial" panose="020B0604020202020204" pitchFamily="34" charset="0"/>
            </a:endParaRPr>
          </a:p>
          <a:p>
            <a:r>
              <a:rPr lang="en-US" altLang="en-US" smtClean="0">
                <a:latin typeface="Arial" panose="020B0604020202020204" pitchFamily="34" charset="0"/>
              </a:rPr>
              <a:t>6.  Continuing Education requirements</a:t>
            </a:r>
          </a:p>
          <a:p>
            <a:r>
              <a:rPr lang="en-US" altLang="en-US" smtClean="0">
                <a:latin typeface="Arial" panose="020B0604020202020204" pitchFamily="34" charset="0"/>
              </a:rPr>
              <a:t>7.  Legal Entity Licensing</a:t>
            </a:r>
          </a:p>
          <a:p>
            <a:r>
              <a:rPr lang="en-US" altLang="en-US" smtClean="0">
                <a:latin typeface="Arial" panose="020B0604020202020204" pitchFamily="34" charset="0"/>
              </a:rPr>
              <a:t>8.  Loan Estimate and Closing Disclosure Form required by Dodd-Frank</a:t>
            </a:r>
          </a:p>
          <a:p>
            <a:r>
              <a:rPr lang="en-US" altLang="en-US" smtClean="0">
                <a:latin typeface="Arial" panose="020B0604020202020204" pitchFamily="34" charset="0"/>
              </a:rPr>
              <a:t>9.  Review of rules regarding Representation Agreements</a:t>
            </a:r>
          </a:p>
          <a:p>
            <a:r>
              <a:rPr lang="en-US" altLang="en-US" smtClean="0">
                <a:latin typeface="Arial" panose="020B0604020202020204" pitchFamily="34" charset="0"/>
              </a:rPr>
              <a:t>10. Review of Power of Attorney</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4DEA79-C5C1-42DC-AE46-36B339534FE7}" type="slidenum">
              <a:rPr lang="en-US" altLang="en-US" smtClean="0"/>
              <a:pPr/>
              <a:t>3</a:t>
            </a:fld>
            <a:endParaRPr lang="en-US" altLang="en-US" smtClean="0"/>
          </a:p>
        </p:txBody>
      </p:sp>
    </p:spTree>
    <p:extLst>
      <p:ext uri="{BB962C8B-B14F-4D97-AF65-F5344CB8AC3E}">
        <p14:creationId xmlns:p14="http://schemas.microsoft.com/office/powerpoint/2010/main" val="3038899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FA963B-4024-4661-87AF-43D15C8BF513}" type="slidenum">
              <a:rPr lang="en-US" altLang="en-US" smtClean="0"/>
              <a:pPr/>
              <a:t>30</a:t>
            </a:fld>
            <a:endParaRPr lang="en-US" altLang="en-US" smtClean="0"/>
          </a:p>
        </p:txBody>
      </p:sp>
    </p:spTree>
    <p:extLst>
      <p:ext uri="{BB962C8B-B14F-4D97-AF65-F5344CB8AC3E}">
        <p14:creationId xmlns:p14="http://schemas.microsoft.com/office/powerpoint/2010/main" val="1603267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377541">
              <a:defRPr/>
            </a:pPr>
            <a:r>
              <a:rPr lang="en-US" u="sng" dirty="0" smtClean="0"/>
              <a:t>CGS Sec. 20-526</a:t>
            </a:r>
            <a:r>
              <a:rPr lang="en-US" dirty="0" smtClean="0"/>
              <a:t>:  </a:t>
            </a:r>
            <a:r>
              <a:rPr lang="en-US" sz="1300" dirty="0">
                <a:solidFill>
                  <a:srgbClr val="000000"/>
                </a:solidFill>
                <a:latin typeface="Courier New" panose="02070309020205020404" pitchFamily="49" charset="0"/>
              </a:rPr>
              <a:t>Exceptions.</a:t>
            </a:r>
            <a:r>
              <a:rPr lang="en-US" dirty="0" smtClean="0">
                <a:solidFill>
                  <a:srgbClr val="000000"/>
                </a:solidFill>
                <a:latin typeface="Times New Roman" panose="02020603050405020304" pitchFamily="18" charset="0"/>
              </a:rPr>
              <a:t> </a:t>
            </a:r>
            <a:r>
              <a:rPr lang="en-US" sz="1300" dirty="0">
                <a:solidFill>
                  <a:srgbClr val="000000"/>
                </a:solidFill>
                <a:latin typeface="Courier New" panose="02070309020205020404" pitchFamily="49" charset="0"/>
              </a:rPr>
              <a:t>The provisions of sections 20-500 to 20-528, inclusive, concerning the certification, licensing, limited licensing or provisional licensing of real estate appraisers shall not apply to (1) any person under contract with a municipality who performs a revaluation of real estate for assessment purposes pursuant to section 12-62, and (2) any licensed real estate broker or real estate salesperson who estimates the value of real estate as part of a market analysis performed for the owner of the real estate or a designee of the owner, on such terms as may be agreed upon between such owner or the owner's designee and the real estate broker or real estate salesperson, for the purpose of (A) a prospective listing or sale of such real estate, (B) providing information to the seller or landlord under a listing agreement, or (C) providing information to a prospective buyer or tenant under a buyer or tenant agency agreement, provided such estimate of value shall not be referred to or be construed as an appraisal. If such owner executes a listing contract with the real estate broker or real estate salesperson who so estimated the value of the real estate for the sale of the real estate and such real estate contains any building or other structure, occupied or intended to be occupied by no more than four families, then such owner shall be credited against any compensation the owner pays on account of such listing contract for any fee paid by the owner for such estimate of value.</a:t>
            </a:r>
            <a:endParaRPr lang="en-US" dirty="0" smtClean="0">
              <a:solidFill>
                <a:srgbClr val="000000"/>
              </a:solidFill>
              <a:latin typeface="Times New Roman" panose="02020603050405020304" pitchFamily="18" charset="0"/>
            </a:endParaRPr>
          </a:p>
          <a:p>
            <a:pPr>
              <a:defRPr/>
            </a:pPr>
            <a:r>
              <a:rPr lang="en-US" dirty="0" smtClean="0">
                <a:solidFill>
                  <a:srgbClr val="000000"/>
                </a:solidFill>
                <a:latin typeface="Times New Roman" panose="02020603050405020304" pitchFamily="18" charset="0"/>
              </a:rPr>
              <a:t>  </a:t>
            </a:r>
            <a:endParaRPr lang="en-US" dirty="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018AF0-8995-4560-B6D5-0E3484FA531E}" type="slidenum">
              <a:rPr lang="en-US" altLang="en-US" smtClean="0"/>
              <a:pPr/>
              <a:t>31</a:t>
            </a:fld>
            <a:endParaRPr lang="en-US" altLang="en-US" smtClean="0"/>
          </a:p>
        </p:txBody>
      </p:sp>
    </p:spTree>
    <p:extLst>
      <p:ext uri="{BB962C8B-B14F-4D97-AF65-F5344CB8AC3E}">
        <p14:creationId xmlns:p14="http://schemas.microsoft.com/office/powerpoint/2010/main" val="3225646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76238"/>
            <a:r>
              <a:rPr lang="en-US" altLang="en-US" u="sng" smtClean="0">
                <a:latin typeface="Arial" panose="020B0604020202020204" pitchFamily="34" charset="0"/>
              </a:rPr>
              <a:t>CGS Sec. 20-501</a:t>
            </a:r>
            <a:r>
              <a:rPr lang="en-US" altLang="en-US" smtClean="0">
                <a:latin typeface="Arial" panose="020B0604020202020204" pitchFamily="34" charset="0"/>
              </a:rPr>
              <a:t>:  </a:t>
            </a:r>
            <a:r>
              <a:rPr lang="en-US" altLang="en-US" sz="1300" smtClean="0">
                <a:solidFill>
                  <a:srgbClr val="000000"/>
                </a:solidFill>
                <a:latin typeface="Courier New" panose="02070309020205020404" pitchFamily="49" charset="0"/>
              </a:rPr>
              <a:t>Licensing and certification.</a:t>
            </a:r>
            <a:r>
              <a:rPr lang="en-US" altLang="en-US" smtClean="0">
                <a:solidFill>
                  <a:srgbClr val="000000"/>
                </a:solidFill>
                <a:latin typeface="Times New Roman" panose="02020603050405020304" pitchFamily="18" charset="0"/>
              </a:rPr>
              <a:t> </a:t>
            </a:r>
            <a:r>
              <a:rPr lang="en-US" altLang="en-US" sz="1300" smtClean="0">
                <a:solidFill>
                  <a:srgbClr val="000000"/>
                </a:solidFill>
                <a:latin typeface="Courier New" panose="02070309020205020404" pitchFamily="49" charset="0"/>
              </a:rPr>
              <a:t>Expiration of certain licenses.</a:t>
            </a:r>
            <a:r>
              <a:rPr lang="en-US" altLang="en-US" sz="1300" b="1" smtClean="0">
                <a:solidFill>
                  <a:srgbClr val="000000"/>
                </a:solidFill>
                <a:latin typeface="Courier New" panose="02070309020205020404" pitchFamily="49" charset="0"/>
              </a:rPr>
              <a:t> </a:t>
            </a:r>
            <a:r>
              <a:rPr lang="en-US" altLang="en-US" sz="1300" smtClean="0">
                <a:solidFill>
                  <a:srgbClr val="000000"/>
                </a:solidFill>
                <a:latin typeface="Courier New" panose="02070309020205020404" pitchFamily="49" charset="0"/>
              </a:rPr>
              <a:t>(a)</a:t>
            </a:r>
            <a:r>
              <a:rPr lang="en-US" altLang="en-US" sz="1300" b="1" smtClean="0">
                <a:solidFill>
                  <a:srgbClr val="000000"/>
                </a:solidFill>
                <a:latin typeface="Courier New" panose="02070309020205020404" pitchFamily="49" charset="0"/>
              </a:rPr>
              <a:t> </a:t>
            </a:r>
            <a:r>
              <a:rPr lang="en-US" altLang="en-US" sz="1300" smtClean="0">
                <a:solidFill>
                  <a:srgbClr val="000000"/>
                </a:solidFill>
                <a:latin typeface="Courier New" panose="02070309020205020404" pitchFamily="49" charset="0"/>
              </a:rPr>
              <a:t>No person shall act as a real estate appraiser or provisional appraiser or engage in the real estate appraisal business without the appropriate certification, license, limited license or provisional license issued by the commission, unless exempted by the provisions of sections 20-500 to 20-528, inclusive.</a:t>
            </a:r>
            <a:endParaRPr lang="en-US" altLang="en-US" smtClean="0">
              <a:solidFill>
                <a:srgbClr val="000000"/>
              </a:solidFill>
              <a:latin typeface="Times New Roman" panose="02020603050405020304" pitchFamily="18" charset="0"/>
            </a:endParaRPr>
          </a:p>
          <a:p>
            <a:pPr indent="376238"/>
            <a:r>
              <a:rPr lang="en-US" altLang="en-US" sz="1300" smtClean="0">
                <a:solidFill>
                  <a:srgbClr val="000000"/>
                </a:solidFill>
                <a:latin typeface="Courier New" panose="02070309020205020404" pitchFamily="49" charset="0"/>
              </a:rPr>
              <a:t>(b)</a:t>
            </a:r>
            <a:r>
              <a:rPr lang="en-US" altLang="en-US" sz="1300" b="1" smtClean="0">
                <a:solidFill>
                  <a:srgbClr val="000000"/>
                </a:solidFill>
                <a:latin typeface="Courier New" panose="02070309020205020404" pitchFamily="49" charset="0"/>
              </a:rPr>
              <a:t> </a:t>
            </a:r>
            <a:r>
              <a:rPr lang="en-US" altLang="en-US" sz="1300" smtClean="0">
                <a:solidFill>
                  <a:srgbClr val="000000"/>
                </a:solidFill>
                <a:latin typeface="Courier New" panose="02070309020205020404" pitchFamily="49" charset="0"/>
              </a:rPr>
              <a:t>No person licensed as a limited appraiser shall perform an appraisal in connection with a federally related transaction, as defined in FIRREA. Notwithstanding any provision of this chapter: (1) Limited appraiser licenses and renewals of such limited appraiser licenses issued pursuant to this chapter shall expire no later than September 30, 2006; and (2) no limited appraiser licenses shall be issued or renewed on or after October 1, 2006.</a:t>
            </a:r>
            <a:endParaRPr lang="en-US" altLang="en-US" smtClean="0">
              <a:solidFill>
                <a:srgbClr val="000000"/>
              </a:solidFill>
              <a:latin typeface="Times New Roman" panose="02020603050405020304" pitchFamily="18" charset="0"/>
            </a:endParaRPr>
          </a:p>
          <a:p>
            <a:pPr indent="376238"/>
            <a:r>
              <a:rPr lang="en-US" altLang="en-US" sz="1300" smtClean="0">
                <a:solidFill>
                  <a:srgbClr val="000000"/>
                </a:solidFill>
                <a:latin typeface="Courier New" panose="02070309020205020404" pitchFamily="49" charset="0"/>
              </a:rPr>
              <a:t>(c)</a:t>
            </a:r>
            <a:r>
              <a:rPr lang="en-US" altLang="en-US" sz="1300" b="1" smtClean="0">
                <a:solidFill>
                  <a:srgbClr val="000000"/>
                </a:solidFill>
                <a:latin typeface="Courier New" panose="02070309020205020404" pitchFamily="49" charset="0"/>
              </a:rPr>
              <a:t> </a:t>
            </a:r>
            <a:r>
              <a:rPr lang="en-US" altLang="en-US" sz="1300" smtClean="0">
                <a:solidFill>
                  <a:srgbClr val="000000"/>
                </a:solidFill>
                <a:latin typeface="Courier New" panose="02070309020205020404" pitchFamily="49" charset="0"/>
              </a:rPr>
              <a:t>Notwithstanding any provision of this chapter: (1) Licenses and renewals for licensed appraisers issued pursuant to this chapter shall expire no later than September 30, 2003; and (2) no such license shall be issued or renewed on or after October 1, 2003.</a:t>
            </a:r>
            <a:endParaRPr lang="en-US" altLang="en-US" smtClean="0">
              <a:solidFill>
                <a:srgbClr val="000000"/>
              </a:solidFill>
              <a:latin typeface="Times New Roman" panose="02020603050405020304" pitchFamily="18"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CD453C-C07D-4C86-9277-5F8F8DABCEF4}" type="slidenum">
              <a:rPr lang="en-US" altLang="en-US" smtClean="0"/>
              <a:pPr/>
              <a:t>32</a:t>
            </a:fld>
            <a:endParaRPr lang="en-US" altLang="en-US" smtClean="0"/>
          </a:p>
        </p:txBody>
      </p:sp>
    </p:spTree>
    <p:extLst>
      <p:ext uri="{BB962C8B-B14F-4D97-AF65-F5344CB8AC3E}">
        <p14:creationId xmlns:p14="http://schemas.microsoft.com/office/powerpoint/2010/main" val="2535122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377541">
              <a:defRPr/>
            </a:pPr>
            <a:r>
              <a:rPr lang="en-US" u="sng" dirty="0" smtClean="0"/>
              <a:t>CGS Sec. 20-526</a:t>
            </a:r>
            <a:r>
              <a:rPr lang="en-US" dirty="0" smtClean="0"/>
              <a:t>: </a:t>
            </a:r>
            <a:r>
              <a:rPr lang="en-US" sz="1300" dirty="0">
                <a:solidFill>
                  <a:srgbClr val="000000"/>
                </a:solidFill>
                <a:latin typeface="Courier New" panose="02070309020205020404" pitchFamily="49" charset="0"/>
              </a:rPr>
              <a:t> Exceptions.</a:t>
            </a:r>
            <a:r>
              <a:rPr lang="en-US" dirty="0" smtClean="0">
                <a:solidFill>
                  <a:srgbClr val="000000"/>
                </a:solidFill>
                <a:latin typeface="Times New Roman" panose="02020603050405020304" pitchFamily="18" charset="0"/>
              </a:rPr>
              <a:t> </a:t>
            </a:r>
            <a:r>
              <a:rPr lang="en-US" sz="1300" dirty="0">
                <a:solidFill>
                  <a:srgbClr val="000000"/>
                </a:solidFill>
                <a:latin typeface="Courier New" panose="02070309020205020404" pitchFamily="49" charset="0"/>
              </a:rPr>
              <a:t>The provisions of sections 20-500 to 20-528, inclusive, concerning the certification, licensing, limited licensing or provisional licensing of real estate appraisers shall not apply to (1) any person under contract with a municipality who performs a revaluation of real estate for assessment purposes pursuant to section 12-62, and (2) any licensed real estate broker or real estate salesperson who estimates the value of real estate as part of a market analysis performed for the owner of the real estate or a designee of the owner, on such terms as may be agreed upon between such owner or the owner's designee and the real estate broker or real estate salesperson, for the purpose of (A) a prospective listing or sale of such real estate, (B) providing information to the seller or landlord under a listing agreement, or (C) providing information to a prospective buyer or tenant under a buyer or tenant agency agreement, provided such estimate of value shall not be referred to or be construed as an appraisal. If such owner executes a listing contract with the real estate broker or real estate salesperson who so estimated the value of the real estate for the sale of the real estate and such real estate contains any building or other structure, occupied or intended to be occupied by no more than four families, then such owner shall be credited against any compensation the owner pays on account of such listing contract for any fee paid by the owner for such estimate of value.</a:t>
            </a:r>
            <a:endParaRPr lang="en-US" dirty="0" smtClean="0">
              <a:solidFill>
                <a:srgbClr val="000000"/>
              </a:solidFill>
              <a:latin typeface="Times New Roman" panose="02020603050405020304" pitchFamily="18" charset="0"/>
            </a:endParaRPr>
          </a:p>
          <a:p>
            <a:pPr>
              <a:defRPr/>
            </a:pPr>
            <a:r>
              <a:rPr lang="en-US" dirty="0" smtClean="0">
                <a:solidFill>
                  <a:srgbClr val="000000"/>
                </a:solidFill>
                <a:latin typeface="Times New Roman" panose="02020603050405020304" pitchFamily="18" charset="0"/>
              </a:rPr>
              <a:t>  </a:t>
            </a:r>
            <a:r>
              <a:rPr lang="en-US" dirty="0" smtClean="0"/>
              <a:t> </a:t>
            </a:r>
            <a:endParaRPr lang="en-US" dirty="0"/>
          </a:p>
          <a:p>
            <a:pPr>
              <a:lnSpc>
                <a:spcPct val="110000"/>
              </a:lnSpc>
              <a:spcBef>
                <a:spcPts val="0"/>
              </a:spcBef>
              <a:defRPr/>
            </a:pPr>
            <a:endParaRPr lang="en-US" dirty="0"/>
          </a:p>
          <a:p>
            <a:pPr>
              <a:defRPr/>
            </a:pPr>
            <a:endParaRPr lang="en-US" dirty="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E16A89-F6F5-4FD6-8B65-CE5EAD7E1810}" type="slidenum">
              <a:rPr lang="en-US" altLang="en-US" smtClean="0"/>
              <a:pPr/>
              <a:t>33</a:t>
            </a:fld>
            <a:endParaRPr lang="en-US" altLang="en-US" smtClean="0"/>
          </a:p>
        </p:txBody>
      </p:sp>
    </p:spTree>
    <p:extLst>
      <p:ext uri="{BB962C8B-B14F-4D97-AF65-F5344CB8AC3E}">
        <p14:creationId xmlns:p14="http://schemas.microsoft.com/office/powerpoint/2010/main" val="592763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According to a study by CoreLogic, a mortgage and real-estate data research company, short-sale fraud, or flopping, is an emerging financial crime. Lenders will lose more than $375 million this year alone when they sell undervalued houses to unscrupulous realty agents and their cohorts, the company says. In its study of the issue, CoreLogic labeled as suspicious two-thirds of short-sales that are resold within six months at a profit of 40% or more.</a:t>
            </a:r>
          </a:p>
          <a:p>
            <a:endParaRPr lang="en-US" altLang="en-US" smtClean="0">
              <a:latin typeface="Arial" panose="020B0604020202020204" pitchFamily="34" charset="0"/>
            </a:endParaRPr>
          </a:p>
          <a:p>
            <a:r>
              <a:rPr lang="en-US" altLang="en-US" smtClean="0">
                <a:latin typeface="Arial" panose="020B0604020202020204" pitchFamily="34" charset="0"/>
              </a:rPr>
              <a:t>Two real-estate agents in Connecticut were arrested in connection with a short-sale mortgage fraud scheme involving four properties. The pair face a maximum term of imprisonment of 30 years and a fine of up to $1 million on each count.  The indictment against the two agents charged that they created straw-buyer transactions in order to negotiate with mortgage holders to allow sales of the properties to occur without paying the mortgages in full.  During the negotiations with the mortgage holders, the agents knew that legitimate purchasers already had executed purchase and sale agreements with the property owners to purchase the property at higher prices.  On each of the transactions, the agents arranged for two closings to take place, the first from the property owner to the straw buyer at the short-sale price, and the second from the straw buyer to the legitimate purchaser at a higher price. The lenders in each case did not know about the second closing and received no proceeds from the second closing. The two agents pleaded guilty to all the charges (July 2010).</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797422-9786-4CDF-A163-EEC89DBDEB09}" type="slidenum">
              <a:rPr lang="en-US" altLang="en-US" smtClean="0"/>
              <a:pPr/>
              <a:t>34</a:t>
            </a:fld>
            <a:endParaRPr lang="en-US" altLang="en-US" smtClean="0"/>
          </a:p>
        </p:txBody>
      </p:sp>
    </p:spTree>
    <p:extLst>
      <p:ext uri="{BB962C8B-B14F-4D97-AF65-F5344CB8AC3E}">
        <p14:creationId xmlns:p14="http://schemas.microsoft.com/office/powerpoint/2010/main" val="4049670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eaLnBrk="1" hangingPunct="1"/>
            <a:r>
              <a:rPr lang="en-US" altLang="en-US" sz="1300" smtClean="0">
                <a:latin typeface="Courier New" panose="02070309020205020404" pitchFamily="49" charset="0"/>
              </a:rPr>
              <a:t>Notice of and informed consent to dual agency can be obtained by using EITHER the Dual Agency/Designated Agency Notice and Consent Form OR the Dual Agency Consent Agreement.</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BDB26C-9A78-448A-A900-E2DE8D64B8B6}" type="slidenum">
              <a:rPr lang="en-US" altLang="en-US" smtClean="0"/>
              <a:pPr/>
              <a:t>35</a:t>
            </a:fld>
            <a:endParaRPr lang="en-US" altLang="en-US" smtClean="0"/>
          </a:p>
        </p:txBody>
      </p:sp>
    </p:spTree>
    <p:extLst>
      <p:ext uri="{BB962C8B-B14F-4D97-AF65-F5344CB8AC3E}">
        <p14:creationId xmlns:p14="http://schemas.microsoft.com/office/powerpoint/2010/main" val="2051020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Times New Roman" panose="02020603050405020304" pitchFamily="18" charset="0"/>
                <a:cs typeface="Arial" panose="020B0604020202020204" pitchFamily="34" charset="0"/>
              </a:rPr>
              <a:t>A dual agent owes the duty of confidentiality of material information and the duty to account for funds to both the seller and the buyer.  This duty of confidentiality shall continue after termination of the brokerage relationship.</a:t>
            </a:r>
          </a:p>
          <a:p>
            <a:endParaRPr lang="en-US" altLang="en-US" smtClean="0">
              <a:latin typeface="Arial" panose="020B0604020202020204" pitchFamily="34" charset="0"/>
              <a:ea typeface="Times New Roman" panose="02020603050405020304" pitchFamily="18" charset="0"/>
              <a:cs typeface="Arial" panose="020B0604020202020204" pitchFamily="34" charset="0"/>
            </a:endParaRPr>
          </a:p>
          <a:p>
            <a:endParaRPr lang="en-US" altLang="en-US" smtClean="0">
              <a:latin typeface="Arial" panose="020B0604020202020204" pitchFamily="34" charset="0"/>
              <a:ea typeface="Times New Roman" panose="02020603050405020304" pitchFamily="18" charset="0"/>
              <a:cs typeface="Arial" panose="020B060402020202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57C1E6-1ED0-4782-B871-7F376D5F9194}" type="slidenum">
              <a:rPr lang="en-US" altLang="en-US" smtClean="0"/>
              <a:pPr/>
              <a:t>36</a:t>
            </a:fld>
            <a:endParaRPr lang="en-US" altLang="en-US" smtClean="0"/>
          </a:p>
        </p:txBody>
      </p:sp>
    </p:spTree>
    <p:extLst>
      <p:ext uri="{BB962C8B-B14F-4D97-AF65-F5344CB8AC3E}">
        <p14:creationId xmlns:p14="http://schemas.microsoft.com/office/powerpoint/2010/main" val="3693129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smtClean="0">
                <a:solidFill>
                  <a:srgbClr val="000000"/>
                </a:solidFill>
                <a:latin typeface="Verdana,Arial,Geneva"/>
              </a:rPr>
              <a:t>Dual Agency</a:t>
            </a:r>
            <a:r>
              <a:rPr lang="en-US" altLang="en-US" b="1" smtClean="0">
                <a:solidFill>
                  <a:srgbClr val="000000"/>
                </a:solidFill>
                <a:latin typeface="Verdana,Arial,Geneva"/>
              </a:rPr>
              <a:t>:</a:t>
            </a:r>
            <a:r>
              <a:rPr lang="en-US" altLang="en-US" smtClean="0">
                <a:solidFill>
                  <a:srgbClr val="000000"/>
                </a:solidFill>
                <a:latin typeface="Verdana,Arial,Geneva"/>
              </a:rPr>
              <a:t>  If a real estate agent working on the sale of a particular home also represents a client who might be interested in buying that home, by law, the agent must provide both the seller and the potential buyer with a "Dual Agency Consent Agreement" form to sign.</a:t>
            </a:r>
          </a:p>
          <a:p>
            <a:r>
              <a:rPr lang="en-US" altLang="en-US" smtClean="0">
                <a:solidFill>
                  <a:srgbClr val="000000"/>
                </a:solidFill>
                <a:latin typeface="Verdana,Arial,Geneva"/>
              </a:rPr>
              <a:t>A sales agent is supposed to work only for the seller, but by signing the Dual Agency Consent Agreement, the seller waives that right and agrees that the agent is free to represent both buyer and seller in the deal.</a:t>
            </a:r>
          </a:p>
          <a:p>
            <a:r>
              <a:rPr lang="en-US" altLang="en-US" smtClean="0">
                <a:solidFill>
                  <a:srgbClr val="000000"/>
                </a:solidFill>
                <a:latin typeface="Verdana,Arial,Geneva"/>
              </a:rPr>
              <a:t>The form outlines the process to be followed to ensure that the sale is completely fair to both the seller and buyer.</a:t>
            </a:r>
          </a:p>
          <a:p>
            <a:r>
              <a:rPr lang="en-US" altLang="en-US" smtClean="0">
                <a:solidFill>
                  <a:srgbClr val="000000"/>
                </a:solidFill>
                <a:latin typeface="Verdana,Arial,Geneva"/>
              </a:rPr>
              <a:t>Neither seller nor buyers should agree to Dual Agency if they feel it's not in their best interest.</a:t>
            </a:r>
          </a:p>
          <a:p>
            <a:r>
              <a:rPr lang="en-US" altLang="en-US" smtClean="0">
                <a:solidFill>
                  <a:srgbClr val="000000"/>
                </a:solidFill>
                <a:latin typeface="Verdana,Arial,Geneva"/>
              </a:rPr>
              <a:t>IMPORTANT: Some agents urge clients to sign a Dual Agency form (as “just a formality”) when they sign the agent up to sell their home. This is not a fair practice. Consumers should not sign the Dual Agency consent form in advance. A seller should sign the form only if and when another client of their sales agent is ready to make an offer on the seller's home.</a:t>
            </a:r>
          </a:p>
          <a:p>
            <a:r>
              <a:rPr lang="en-US" altLang="en-US" smtClean="0">
                <a:latin typeface="Arial" panose="020B0604020202020204" pitchFamily="34" charset="0"/>
              </a:rPr>
              <a:t/>
            </a:r>
            <a:br>
              <a:rPr lang="en-US" altLang="en-US" smtClean="0">
                <a:latin typeface="Arial" panose="020B0604020202020204" pitchFamily="34" charset="0"/>
              </a:rPr>
            </a:br>
            <a:endParaRPr lang="en-US" altLang="en-US" smtClean="0">
              <a:latin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52FC47-ABA6-402F-BC05-70B3B04912EF}" type="slidenum">
              <a:rPr lang="en-US" altLang="en-US" smtClean="0"/>
              <a:pPr/>
              <a:t>37</a:t>
            </a:fld>
            <a:endParaRPr lang="en-US" altLang="en-US" smtClean="0"/>
          </a:p>
        </p:txBody>
      </p:sp>
    </p:spTree>
    <p:extLst>
      <p:ext uri="{BB962C8B-B14F-4D97-AF65-F5344CB8AC3E}">
        <p14:creationId xmlns:p14="http://schemas.microsoft.com/office/powerpoint/2010/main" val="3449166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ctr"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DUAL AGENCY CONSENT AGREEMENT</a:t>
            </a:r>
            <a:endParaRPr lang="en-US" altLang="en-US" sz="130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Property Address: ________________________________________________________________</a:t>
            </a:r>
            <a:endParaRPr lang="en-US" altLang="en-US" sz="130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Seller(s) or Landlord(s): ____________________________________________________________</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Buyer(s) or Tenant(s):______________________________________________________________</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(1) This Dual Agency Consent Agreement is an addendum to and make part of (check all that apply):</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( ) Listing Agreement dated __________ between brokerage firm and seller or landlord.</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( ) Buyer or tenant agency agreement dated __________ between brokerage firm and buyer or tenant.</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(2) Seller and buyer (or landlord and tenant, as the case may be) hereby acknowledge and agree that ____________ (name of brokerage firm) is representing both buyer and seller (or landlord and tenant, as the case may be) in the purchase and sale (or lease) of the above referenced property and that brokerage firm has been and is now the agent of both seller and buyer (or landlord and tenant, as the case may be). Seller and buyer (or landlord and tenant, as the case may be) have both consented to and hereby confirm their consent to this dual representation.</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(3) Seller and buyer (or landlord and tenant, as the case may be) agree: (A) The brokerage firm shall not be required to and shall not disclose to either buyer or seller (or landlord or tenant, as the case may be) any personal, financial or other confidential information to such other party without the express written consent of the party whose information is disclosed, other than information related to material property defects which are known to the brokerage firm and other information the brokerage firm is required to disclose by law. (B) The brokerage firm may not disclose: (i) To the buyer that the seller (landlord) will accept less than the asking or listed price, unless otherwise instructed to do so in writing by the seller (landlord); (ii) to the seller (landlord) that the buyer (tenant) can or will pay a price greater than the price submitted in a written offer to the seller (landlord), unless otherwise instructed to do so in writing by the buyer (tenant); (iii) the motivation of the seller or buyer (or landlord or tenant, as the case may be) for selling, buying or leasing property, unless otherwise instructed in writing by the respective party; or (iv) that a seller or buyer will agree to financing terms other than those offered, unless instructed in writing by the respective party.</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(4) Property information available through the multiple listing service or otherwise, including listed and sold properties, which has been requested by either the seller or the buyer (or landlord or tenant, as the case may be) shall be disclosed to both seller and buyer (or landlord and tenant, as the case may be).</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(5) Both parties are advised to seek competent legal and tax advice with regard to this transaction, and with regard to all documents executed in connection with this transaction, including this Dual Agency Consent Agreement.</a:t>
            </a:r>
          </a:p>
          <a:p>
            <a:pPr algn="just" defTabSz="969963">
              <a:lnSpc>
                <a:spcPct val="115000"/>
              </a:lnSpc>
              <a:spcBef>
                <a:spcPts val="1275"/>
              </a:spcBef>
            </a:pP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1275"/>
              </a:spcBef>
            </a:pPr>
            <a:r>
              <a:rPr lang="en-US" altLang="en-US" sz="1300" smtClean="0">
                <a:solidFill>
                  <a:srgbClr val="000000"/>
                </a:solidFill>
                <a:latin typeface="Arial" panose="020B0604020202020204" pitchFamily="34" charset="0"/>
                <a:cs typeface="Times New Roman" panose="02020603050405020304" pitchFamily="18" charset="0"/>
              </a:rPr>
              <a:t>I have read and understand the above agreement.</a:t>
            </a:r>
          </a:p>
          <a:p>
            <a:pPr algn="just" defTabSz="969963">
              <a:lnSpc>
                <a:spcPct val="115000"/>
              </a:lnSpc>
              <a:spcBef>
                <a:spcPts val="1275"/>
              </a:spcBef>
            </a:pP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638"/>
              </a:spcBef>
            </a:pPr>
            <a:r>
              <a:rPr lang="en-US" altLang="en-US" sz="1300" smtClean="0">
                <a:solidFill>
                  <a:srgbClr val="000000"/>
                </a:solidFill>
                <a:latin typeface="Arial" panose="020B0604020202020204" pitchFamily="34" charset="0"/>
                <a:cs typeface="Times New Roman" panose="02020603050405020304" pitchFamily="18" charset="0"/>
              </a:rPr>
              <a:t>Buyer</a:t>
            </a:r>
            <a:r>
              <a:rPr lang="en-US" altLang="en-US" sz="1300" smtClean="0">
                <a:solidFill>
                  <a:srgbClr val="000000"/>
                </a:solidFill>
                <a:latin typeface="Calibri" panose="020F0502020204030204" pitchFamily="34" charset="0"/>
                <a:cs typeface="Times New Roman" panose="02020603050405020304" pitchFamily="18" charset="0"/>
              </a:rPr>
              <a:t>		</a:t>
            </a:r>
            <a:r>
              <a:rPr lang="en-US" altLang="en-US" sz="1300" smtClean="0">
                <a:solidFill>
                  <a:srgbClr val="000000"/>
                </a:solidFill>
                <a:latin typeface="Arial" panose="020B0604020202020204" pitchFamily="34" charset="0"/>
                <a:cs typeface="Times New Roman" panose="02020603050405020304" pitchFamily="18" charset="0"/>
              </a:rPr>
              <a:t>Seller</a:t>
            </a:r>
            <a:r>
              <a:rPr lang="en-US" altLang="en-US" sz="1300" smtClean="0">
                <a:solidFill>
                  <a:srgbClr val="000000"/>
                </a:solidFill>
                <a:latin typeface="Calibri" panose="020F0502020204030204" pitchFamily="34" charset="0"/>
                <a:cs typeface="Times New Roman" panose="02020603050405020304" pitchFamily="18" charset="0"/>
              </a:rPr>
              <a:t>		</a:t>
            </a:r>
            <a:r>
              <a:rPr lang="en-US" altLang="en-US" sz="1300" smtClean="0">
                <a:solidFill>
                  <a:srgbClr val="000000"/>
                </a:solidFill>
                <a:latin typeface="Arial" panose="020B0604020202020204" pitchFamily="34" charset="0"/>
                <a:cs typeface="Times New Roman" panose="02020603050405020304" pitchFamily="18" charset="0"/>
              </a:rPr>
              <a:t>Brokerage Firm</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ct val="0"/>
              </a:spcBef>
            </a:pPr>
            <a:r>
              <a:rPr lang="en-US" altLang="en-US" sz="1300" smtClean="0">
                <a:solidFill>
                  <a:srgbClr val="000000"/>
                </a:solidFill>
                <a:latin typeface="Arial" panose="020B0604020202020204" pitchFamily="34" charset="0"/>
                <a:cs typeface="Times New Roman" panose="02020603050405020304" pitchFamily="18" charset="0"/>
              </a:rPr>
              <a:t>(Landlord)</a:t>
            </a:r>
            <a:r>
              <a:rPr lang="en-US" altLang="en-US" sz="1300" smtClean="0">
                <a:solidFill>
                  <a:srgbClr val="000000"/>
                </a:solidFill>
                <a:latin typeface="Calibri" panose="020F0502020204030204" pitchFamily="34" charset="0"/>
                <a:cs typeface="Times New Roman" panose="02020603050405020304" pitchFamily="18" charset="0"/>
              </a:rPr>
              <a:t>		</a:t>
            </a:r>
            <a:r>
              <a:rPr lang="en-US" altLang="en-US" sz="1300" smtClean="0">
                <a:solidFill>
                  <a:srgbClr val="000000"/>
                </a:solidFill>
                <a:latin typeface="Arial" panose="020B0604020202020204" pitchFamily="34" charset="0"/>
                <a:cs typeface="Times New Roman" panose="02020603050405020304" pitchFamily="18" charset="0"/>
              </a:rPr>
              <a:t>(Tenant)</a:t>
            </a:r>
            <a:r>
              <a:rPr lang="en-US" altLang="en-US" sz="1300" smtClean="0">
                <a:solidFill>
                  <a:srgbClr val="000000"/>
                </a:solidFill>
                <a:latin typeface="Calibri" panose="020F0502020204030204" pitchFamily="34" charset="0"/>
                <a:cs typeface="Times New Roman" panose="02020603050405020304" pitchFamily="18" charset="0"/>
              </a:rPr>
              <a:t>		</a:t>
            </a:r>
            <a:r>
              <a:rPr lang="en-US" altLang="en-US" sz="1300" smtClean="0">
                <a:solidFill>
                  <a:srgbClr val="000000"/>
                </a:solidFill>
                <a:latin typeface="Arial" panose="020B0604020202020204" pitchFamily="34" charset="0"/>
                <a:cs typeface="Times New Roman" panose="02020603050405020304" pitchFamily="18" charset="0"/>
              </a:rPr>
              <a:t>(Authorized Representative)</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638"/>
              </a:spcBef>
            </a:pPr>
            <a:r>
              <a:rPr lang="en-US" altLang="en-US" sz="1300" smtClean="0">
                <a:solidFill>
                  <a:srgbClr val="000000"/>
                </a:solidFill>
                <a:latin typeface="Arial" panose="020B0604020202020204" pitchFamily="34" charset="0"/>
                <a:cs typeface="Times New Roman" panose="02020603050405020304" pitchFamily="18" charset="0"/>
              </a:rPr>
              <a:t> </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638"/>
              </a:spcBef>
            </a:pPr>
            <a:r>
              <a:rPr lang="en-US" altLang="en-US" sz="1300" smtClean="0">
                <a:solidFill>
                  <a:srgbClr val="000000"/>
                </a:solidFill>
                <a:latin typeface="Arial" panose="020B0604020202020204" pitchFamily="34" charset="0"/>
                <a:cs typeface="Times New Roman" panose="02020603050405020304" pitchFamily="18" charset="0"/>
              </a:rPr>
              <a:t> </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ts val="638"/>
              </a:spcBef>
            </a:pPr>
            <a:r>
              <a:rPr lang="en-US" altLang="en-US" sz="1300" smtClean="0">
                <a:solidFill>
                  <a:srgbClr val="000000"/>
                </a:solidFill>
                <a:latin typeface="Arial" panose="020B0604020202020204" pitchFamily="34" charset="0"/>
                <a:cs typeface="Times New Roman" panose="02020603050405020304" pitchFamily="18" charset="0"/>
              </a:rPr>
              <a:t> </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defTabSz="969963">
              <a:lnSpc>
                <a:spcPct val="115000"/>
              </a:lnSpc>
              <a:spcBef>
                <a:spcPct val="0"/>
              </a:spcBef>
            </a:pPr>
            <a:r>
              <a:rPr lang="en-US" altLang="en-US" sz="1300" smtClean="0">
                <a:solidFill>
                  <a:srgbClr val="000000"/>
                </a:solidFill>
                <a:latin typeface="Arial" panose="020B0604020202020204" pitchFamily="34" charset="0"/>
                <a:ea typeface="Calibri" panose="020F0502020204030204" pitchFamily="34" charset="0"/>
                <a:cs typeface="Calibri" panose="020F0502020204030204" pitchFamily="34" charset="0"/>
              </a:rPr>
              <a:t> </a:t>
            </a:r>
            <a:endParaRPr lang="en-US" altLang="en-US" sz="130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defTabSz="969963" eaLnBrk="1" hangingPunct="1"/>
            <a:endParaRPr lang="en-US" altLang="en-US" sz="1300" u="sng" smtClean="0">
              <a:solidFill>
                <a:srgbClr val="000000"/>
              </a:solidFill>
              <a:latin typeface="Courier New" panose="02070309020205020404" pitchFamily="49" charset="0"/>
            </a:endParaRPr>
          </a:p>
          <a:p>
            <a:pPr defTabSz="969963" eaLnBrk="1" hangingPunct="1"/>
            <a:endParaRPr lang="en-US" altLang="en-US" sz="1300" u="sng" smtClean="0">
              <a:solidFill>
                <a:srgbClr val="000000"/>
              </a:solidFill>
              <a:latin typeface="Courier New" panose="02070309020205020404" pitchFamily="49" charset="0"/>
            </a:endParaRPr>
          </a:p>
          <a:p>
            <a:pPr defTabSz="969963"/>
            <a:endParaRPr lang="en-US" altLang="en-US" smtClean="0">
              <a:latin typeface="Arial" panose="020B060402020202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567F9F-4A35-46BF-A45E-06282844C8ED}" type="slidenum">
              <a:rPr lang="en-US" altLang="en-US" smtClean="0"/>
              <a:pPr/>
              <a:t>38</a:t>
            </a:fld>
            <a:endParaRPr lang="en-US" altLang="en-US" smtClean="0"/>
          </a:p>
        </p:txBody>
      </p:sp>
    </p:spTree>
    <p:extLst>
      <p:ext uri="{BB962C8B-B14F-4D97-AF65-F5344CB8AC3E}">
        <p14:creationId xmlns:p14="http://schemas.microsoft.com/office/powerpoint/2010/main" val="36591368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eaLnBrk="1" hangingPunct="1"/>
            <a:r>
              <a:rPr lang="en-US" altLang="en-US" sz="1300" u="sng" smtClean="0">
                <a:solidFill>
                  <a:srgbClr val="000000"/>
                </a:solidFill>
                <a:latin typeface="Courier New" panose="02070309020205020404" pitchFamily="49" charset="0"/>
              </a:rPr>
              <a:t>CGS Sec.</a:t>
            </a:r>
            <a:r>
              <a:rPr lang="en-US" altLang="en-US" sz="1300" b="1" u="sng" smtClean="0">
                <a:solidFill>
                  <a:srgbClr val="000000"/>
                </a:solidFill>
                <a:latin typeface="Courier New" panose="02070309020205020404" pitchFamily="49" charset="0"/>
              </a:rPr>
              <a:t> </a:t>
            </a:r>
            <a:r>
              <a:rPr lang="en-US" altLang="en-US" sz="1300" u="sng" smtClean="0">
                <a:solidFill>
                  <a:srgbClr val="000000"/>
                </a:solidFill>
                <a:latin typeface="Courier New" panose="02070309020205020404" pitchFamily="49" charset="0"/>
              </a:rPr>
              <a:t>20-325(i)</a:t>
            </a:r>
            <a:r>
              <a:rPr lang="en-US" altLang="en-US" sz="1300" smtClean="0">
                <a:solidFill>
                  <a:srgbClr val="000000"/>
                </a:solidFill>
                <a:latin typeface="Courier New" panose="02070309020205020404" pitchFamily="49" charset="0"/>
              </a:rPr>
              <a:t>:  Designated buyer agents and seller agents.</a:t>
            </a:r>
            <a:r>
              <a:rPr lang="en-US" altLang="en-US" sz="1300" smtClean="0">
                <a:solidFill>
                  <a:srgbClr val="000000"/>
                </a:solidFill>
                <a:latin typeface="Times New Roman" panose="02020603050405020304" pitchFamily="18" charset="0"/>
              </a:rPr>
              <a:t> </a:t>
            </a:r>
            <a:r>
              <a:rPr lang="en-US" altLang="en-US" sz="1300" smtClean="0">
                <a:solidFill>
                  <a:srgbClr val="000000"/>
                </a:solidFill>
                <a:latin typeface="Courier New" panose="02070309020205020404" pitchFamily="49" charset="0"/>
              </a:rPr>
              <a:t>Any real estate broker, or a person licensed under this chapter authorized by such broker, may appoint, at the option of such broker or authorized person, one or more designated seller agents as additional agents for a seller or landlord or a designated buyer agent as an additional agent for a buyer or tenant. Such designation may be made with regard to a particular transaction only. Upon such designation, the responsibility to satisfy the respective duties as a seller's or landlord's agent or as a buyer's or tenant's agent shall be the primary responsibility of the individual so designated, who shall not be deemed a dual agent, except in the case of an individual designated to represent both a seller and buyer in the same transaction. Nothing in this section shall be construed to prohibit other forms of agency relationships allowed by law.</a:t>
            </a:r>
            <a:endParaRPr lang="en-US" altLang="en-US" sz="1300" smtClean="0">
              <a:solidFill>
                <a:srgbClr val="000000"/>
              </a:solidFill>
              <a:latin typeface="Arial" panose="020B0604020202020204" pitchFamily="34" charset="0"/>
            </a:endParaRPr>
          </a:p>
          <a:p>
            <a:pPr defTabSz="969963"/>
            <a:endParaRPr lang="en-US" altLang="en-US" sz="1300" smtClean="0">
              <a:solidFill>
                <a:srgbClr val="000000"/>
              </a:solidFill>
              <a:latin typeface="Arial" panose="020B060402020202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85B467-5C3F-4491-868C-C5097895242E}" type="slidenum">
              <a:rPr lang="en-US" altLang="en-US" smtClean="0"/>
              <a:pPr/>
              <a:t>39</a:t>
            </a:fld>
            <a:endParaRPr lang="en-US" altLang="en-US" smtClean="0"/>
          </a:p>
        </p:txBody>
      </p:sp>
    </p:spTree>
    <p:extLst>
      <p:ext uri="{BB962C8B-B14F-4D97-AF65-F5344CB8AC3E}">
        <p14:creationId xmlns:p14="http://schemas.microsoft.com/office/powerpoint/2010/main" val="270381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6D8FBA-1E88-4492-BC76-0ADC3607688C}" type="slidenum">
              <a:rPr lang="en-US" altLang="en-US" sz="1300" smtClean="0"/>
              <a:pPr>
                <a:spcBef>
                  <a:spcPct val="0"/>
                </a:spcBef>
              </a:pPr>
              <a:t>4</a:t>
            </a:fld>
            <a:endParaRPr lang="en-US" altLang="en-US" sz="1300" smtClean="0"/>
          </a:p>
        </p:txBody>
      </p:sp>
      <p:sp>
        <p:nvSpPr>
          <p:cNvPr id="57347"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ln/>
          <a:extLst>
            <a:ext uri="{909E8E84-426E-40dd-AFC4-6F175D3DCCD1}"/>
            <a:ext uri="{91240B29-F687-4f45-9708-019B960494DF}"/>
          </a:extLst>
        </p:spPr>
        <p:txBody>
          <a:bodyPr/>
          <a:lstStyle/>
          <a:p>
            <a:pPr>
              <a:defRPr/>
            </a:pPr>
            <a:r>
              <a:rPr lang="en-US" sz="1300" dirty="0"/>
              <a:t>Persons, and their staff, providing any of the following services to a condominium association are required to be registered with the Department of Consumer </a:t>
            </a:r>
            <a:r>
              <a:rPr lang="en-US" sz="1300"/>
              <a:t>Protection as </a:t>
            </a:r>
            <a:r>
              <a:rPr lang="en-US" sz="1300" dirty="0"/>
              <a:t>CAMs if they are:</a:t>
            </a:r>
          </a:p>
          <a:p>
            <a:pPr marL="485409" indent="-485409">
              <a:buFontTx/>
              <a:buAutoNum type="arabicParenBoth"/>
              <a:defRPr/>
            </a:pPr>
            <a:r>
              <a:rPr lang="en-US" sz="1300" dirty="0"/>
              <a:t>collecting, controlling, or disbursing funds of the association or having the authority to do so;</a:t>
            </a:r>
          </a:p>
          <a:p>
            <a:pPr marL="485409" indent="-485409">
              <a:buFontTx/>
              <a:buAutoNum type="arabicParenBoth"/>
              <a:defRPr/>
            </a:pPr>
            <a:r>
              <a:rPr lang="en-US" sz="1300" dirty="0"/>
              <a:t>preparing budgets or other financial documents for the association;</a:t>
            </a:r>
          </a:p>
          <a:p>
            <a:pPr marL="485409" indent="-485409">
              <a:buFontTx/>
              <a:buAutoNum type="arabicParenBoth"/>
              <a:defRPr/>
            </a:pPr>
            <a:r>
              <a:rPr lang="en-US" sz="1300" dirty="0"/>
              <a:t>assisting or conducting association meetings;</a:t>
            </a:r>
          </a:p>
          <a:p>
            <a:pPr marL="485409" indent="-485409">
              <a:buFontTx/>
              <a:buAutoNum type="arabicParenBoth"/>
              <a:defRPr/>
            </a:pPr>
            <a:r>
              <a:rPr lang="en-US" sz="1300" dirty="0"/>
              <a:t>advising or assisting the association in obtaining insurance; and</a:t>
            </a:r>
          </a:p>
          <a:p>
            <a:pPr marL="485409" indent="-485409">
              <a:buFontTx/>
              <a:buAutoNum type="arabicParenBoth"/>
              <a:defRPr/>
            </a:pPr>
            <a:r>
              <a:rPr lang="en-US" sz="1300" dirty="0"/>
              <a:t>advising, coordinating or supervising the overall operations of the association.</a:t>
            </a:r>
            <a:endParaRPr lang="en-US" dirty="0"/>
          </a:p>
          <a:p>
            <a:pPr eaLnBrk="1" hangingPunct="1">
              <a:defRPr/>
            </a:pPr>
            <a:endParaRPr lang="en-US" dirty="0" smtClean="0">
              <a:latin typeface="Arial" panose="020B0604020202020204" pitchFamily="34" charset="0"/>
            </a:endParaRPr>
          </a:p>
          <a:p>
            <a:pPr eaLnBrk="1" hangingPunct="1">
              <a:defRPr/>
            </a:pPr>
            <a:endParaRPr lang="en-US" dirty="0" smtClean="0">
              <a:latin typeface="Arial" panose="020B0604020202020204" pitchFamily="34" charset="0"/>
            </a:endParaRPr>
          </a:p>
          <a:p>
            <a:pPr eaLnBrk="1" hangingPunct="1">
              <a:defRPr/>
            </a:pPr>
            <a:endParaRPr lang="en-US" dirty="0" smtClean="0">
              <a:latin typeface="Arial" panose="020B0604020202020204" pitchFamily="34" charset="0"/>
            </a:endParaRPr>
          </a:p>
          <a:p>
            <a:pPr eaLnBrk="1" hangingPunct="1">
              <a:defRPr/>
            </a:pPr>
            <a:r>
              <a:rPr lang="en-US" dirty="0" smtClean="0">
                <a:latin typeface="Arial" panose="020B0604020202020204" pitchFamily="34" charset="0"/>
              </a:rPr>
              <a:t>General Statutes of Connecticut – Community Association Managers and their staff are required to be registered.</a:t>
            </a:r>
          </a:p>
          <a:p>
            <a:pPr eaLnBrk="1" hangingPunct="1">
              <a:defRPr/>
            </a:pPr>
            <a:r>
              <a:rPr lang="en-US" dirty="0" smtClean="0">
                <a:latin typeface="Arial" panose="020B0604020202020204" pitchFamily="34" charset="0"/>
              </a:rPr>
              <a:t>Sec. 20-450. Definitions. For the purposes of sections 20-450 to 20-462, inclusive:</a:t>
            </a:r>
          </a:p>
          <a:p>
            <a:pPr eaLnBrk="1" hangingPunct="1">
              <a:defRPr/>
            </a:pPr>
            <a:r>
              <a:rPr lang="en-US" dirty="0" smtClean="0">
                <a:latin typeface="Arial" panose="020B0604020202020204" pitchFamily="34" charset="0"/>
              </a:rPr>
              <a:t>(1) “Association” means (A) an “association” as defined in section 47-202 and an “association of unit owners” as defined in section</a:t>
            </a:r>
          </a:p>
          <a:p>
            <a:pPr eaLnBrk="1" hangingPunct="1">
              <a:defRPr/>
            </a:pPr>
            <a:r>
              <a:rPr lang="en-US" dirty="0" smtClean="0">
                <a:latin typeface="Arial" panose="020B0604020202020204" pitchFamily="34" charset="0"/>
              </a:rPr>
              <a:t>47-68a and in section 47-68 of the general statutes, revised to January 1, 1975, and (B) the mandatory owners organization of any</a:t>
            </a:r>
          </a:p>
          <a:p>
            <a:pPr eaLnBrk="1" hangingPunct="1">
              <a:defRPr/>
            </a:pPr>
            <a:r>
              <a:rPr lang="en-US" dirty="0" smtClean="0">
                <a:latin typeface="Arial" panose="020B0604020202020204" pitchFamily="34" charset="0"/>
              </a:rPr>
              <a:t>common interest community, as defined in section 47-202, which community was not created under chapter 825 or 828 or under</a:t>
            </a:r>
          </a:p>
          <a:p>
            <a:pPr eaLnBrk="1" hangingPunct="1">
              <a:defRPr/>
            </a:pPr>
            <a:r>
              <a:rPr lang="en-US" dirty="0" smtClean="0">
                <a:latin typeface="Arial" panose="020B0604020202020204" pitchFamily="34" charset="0"/>
              </a:rPr>
              <a:t>chapter 825 of the general statutes, revised to January 1, 1975. “Association” shall not include an association of a common interest</a:t>
            </a:r>
          </a:p>
          <a:p>
            <a:pPr eaLnBrk="1" hangingPunct="1">
              <a:defRPr/>
            </a:pPr>
            <a:r>
              <a:rPr lang="en-US" dirty="0" smtClean="0">
                <a:latin typeface="Arial" panose="020B0604020202020204" pitchFamily="34" charset="0"/>
              </a:rPr>
              <a:t>community which contains only units restricted to nonresidential use;</a:t>
            </a:r>
          </a:p>
          <a:p>
            <a:pPr eaLnBrk="1" hangingPunct="1">
              <a:defRPr/>
            </a:pPr>
            <a:r>
              <a:rPr lang="en-US" dirty="0" smtClean="0">
                <a:latin typeface="Arial" panose="020B0604020202020204" pitchFamily="34" charset="0"/>
              </a:rPr>
              <a:t>(2) “Community association manager” means a person who provides association management services;</a:t>
            </a:r>
          </a:p>
          <a:p>
            <a:pPr eaLnBrk="1" hangingPunct="1">
              <a:defRPr/>
            </a:pPr>
            <a:r>
              <a:rPr lang="en-US" dirty="0" smtClean="0">
                <a:latin typeface="Arial" panose="020B0604020202020204" pitchFamily="34" charset="0"/>
              </a:rPr>
              <a:t>(3) “Association management services” means services provided to an association for remuneration including one or more of the</a:t>
            </a:r>
          </a:p>
          <a:p>
            <a:pPr eaLnBrk="1" hangingPunct="1">
              <a:defRPr/>
            </a:pPr>
            <a:r>
              <a:rPr lang="en-US" dirty="0" smtClean="0">
                <a:latin typeface="Arial" panose="020B0604020202020204" pitchFamily="34" charset="0"/>
              </a:rPr>
              <a:t>following: (A) Collecting, controlling or disbursing funds of the association or having the authority to do so; (B) preparing budgets or</a:t>
            </a:r>
          </a:p>
          <a:p>
            <a:pPr eaLnBrk="1" hangingPunct="1">
              <a:defRPr/>
            </a:pPr>
            <a:r>
              <a:rPr lang="en-US" dirty="0" smtClean="0">
                <a:latin typeface="Arial" panose="020B0604020202020204" pitchFamily="34" charset="0"/>
              </a:rPr>
              <a:t>other financial documents for the association; assisting in the conduct of or conducting association meetings; (D) advising or assisting</a:t>
            </a:r>
          </a:p>
          <a:p>
            <a:pPr eaLnBrk="1" hangingPunct="1">
              <a:defRPr/>
            </a:pPr>
            <a:r>
              <a:rPr lang="en-US" dirty="0" smtClean="0">
                <a:latin typeface="Arial" panose="020B0604020202020204" pitchFamily="34" charset="0"/>
              </a:rPr>
              <a:t>the association in obtaining insurance; (E) coordinating or supervising the overall operations of the association; (F) advising the</a:t>
            </a:r>
          </a:p>
          <a:p>
            <a:pPr eaLnBrk="1" hangingPunct="1">
              <a:defRPr/>
            </a:pPr>
            <a:r>
              <a:rPr lang="en-US" dirty="0" smtClean="0">
                <a:latin typeface="Arial" panose="020B0604020202020204" pitchFamily="34" charset="0"/>
              </a:rPr>
              <a:t>association on the overall operations of the association. Any person licensed in this state under any provision of the general statutes or</a:t>
            </a:r>
          </a:p>
          <a:p>
            <a:pPr eaLnBrk="1" hangingPunct="1">
              <a:defRPr/>
            </a:pPr>
            <a:r>
              <a:rPr lang="en-US" dirty="0" smtClean="0">
                <a:latin typeface="Arial" panose="020B0604020202020204" pitchFamily="34" charset="0"/>
              </a:rPr>
              <a:t>rules of court who provides the services for which he is licensed to an association for remuneration, shall not be deemed to be</a:t>
            </a:r>
          </a:p>
          <a:p>
            <a:pPr eaLnBrk="1" hangingPunct="1">
              <a:defRPr/>
            </a:pPr>
            <a:r>
              <a:rPr lang="en-US" dirty="0" smtClean="0">
                <a:latin typeface="Arial" panose="020B0604020202020204" pitchFamily="34" charset="0"/>
              </a:rPr>
              <a:t>providing association management services. Any director, officer or other member of an association who provides services specified</a:t>
            </a:r>
          </a:p>
          <a:p>
            <a:pPr eaLnBrk="1" hangingPunct="1">
              <a:defRPr/>
            </a:pPr>
            <a:r>
              <a:rPr lang="en-US" dirty="0" smtClean="0">
                <a:latin typeface="Arial" panose="020B0604020202020204" pitchFamily="34" charset="0"/>
              </a:rPr>
              <a:t>in this subsection to the association of which he is a member shall not be deemed to be providing association management services;</a:t>
            </a:r>
          </a:p>
          <a:p>
            <a:pPr eaLnBrk="1" hangingPunct="1">
              <a:defRPr/>
            </a:pPr>
            <a:r>
              <a:rPr lang="en-US" dirty="0" smtClean="0">
                <a:latin typeface="Arial" panose="020B0604020202020204" pitchFamily="34" charset="0"/>
              </a:rPr>
              <a:t>(4) “Commission” means the Real Estate Commission;</a:t>
            </a:r>
          </a:p>
          <a:p>
            <a:pPr eaLnBrk="1" hangingPunct="1">
              <a:defRPr/>
            </a:pPr>
            <a:r>
              <a:rPr lang="en-US" dirty="0" smtClean="0">
                <a:latin typeface="Arial" panose="020B0604020202020204" pitchFamily="34" charset="0"/>
              </a:rPr>
              <a:t>(5) “Department” means the Department of Consumer Protection; and</a:t>
            </a:r>
          </a:p>
          <a:p>
            <a:pPr eaLnBrk="1" hangingPunct="1">
              <a:defRPr/>
            </a:pPr>
            <a:r>
              <a:rPr lang="en-US" dirty="0" smtClean="0">
                <a:latin typeface="Arial" panose="020B0604020202020204" pitchFamily="34" charset="0"/>
              </a:rPr>
              <a:t>(6) “Person” means an individual, partnership, corporation, limited liability company or other legal entity.</a:t>
            </a:r>
          </a:p>
          <a:p>
            <a:pPr eaLnBrk="1" hangingPunct="1">
              <a:defRPr/>
            </a:pPr>
            <a:r>
              <a:rPr lang="en-US" dirty="0" smtClean="0">
                <a:latin typeface="Arial" panose="020B0604020202020204" pitchFamily="34" charset="0"/>
              </a:rPr>
              <a:t>Sec. 20-451. Registration of community association managers required. No person shall hold himself out to be a community</a:t>
            </a:r>
          </a:p>
          <a:p>
            <a:pPr eaLnBrk="1" hangingPunct="1">
              <a:defRPr/>
            </a:pPr>
            <a:r>
              <a:rPr lang="en-US" dirty="0" smtClean="0">
                <a:latin typeface="Arial" panose="020B0604020202020204" pitchFamily="34" charset="0"/>
              </a:rPr>
              <a:t>association manager without first obtaining a certificate of registration as provided in sections 20-450 to 20-462, inclusive.</a:t>
            </a:r>
          </a:p>
          <a:p>
            <a:pPr eaLnBrk="1" hangingPunct="1">
              <a:defRPr/>
            </a:pPr>
            <a:r>
              <a:rPr lang="en-US" dirty="0" smtClean="0">
                <a:latin typeface="Arial" panose="020B0604020202020204" pitchFamily="34" charset="0"/>
              </a:rPr>
              <a:t>Sec. 20-452. Application for certificate of registration. Fees. (a) Any person seeking a certificate of registration shall apply to the</a:t>
            </a:r>
          </a:p>
          <a:p>
            <a:pPr eaLnBrk="1" hangingPunct="1">
              <a:defRPr/>
            </a:pPr>
            <a:r>
              <a:rPr lang="en-US" dirty="0" smtClean="0">
                <a:latin typeface="Arial" panose="020B0604020202020204" pitchFamily="34" charset="0"/>
              </a:rPr>
              <a:t>department in writing, on a form provided by the department. Such application shall include the applicant’s name, residence address,</a:t>
            </a:r>
          </a:p>
          <a:p>
            <a:pPr eaLnBrk="1" hangingPunct="1">
              <a:defRPr/>
            </a:pPr>
            <a:r>
              <a:rPr lang="en-US" dirty="0" smtClean="0">
                <a:latin typeface="Arial" panose="020B0604020202020204" pitchFamily="34" charset="0"/>
              </a:rPr>
              <a:t>business address, business telephone number and such other information as the department may require.</a:t>
            </a:r>
          </a:p>
          <a:p>
            <a:pPr eaLnBrk="1" hangingPunct="1">
              <a:defRPr/>
            </a:pPr>
            <a:r>
              <a:rPr lang="en-US" dirty="0" smtClean="0">
                <a:latin typeface="Arial" panose="020B0604020202020204" pitchFamily="34" charset="0"/>
              </a:rPr>
              <a:t>(b) Each application for a certificate of registration as a community association manager shall be accompanied by an application fee</a:t>
            </a:r>
          </a:p>
          <a:p>
            <a:pPr eaLnBrk="1" hangingPunct="1">
              <a:defRPr/>
            </a:pPr>
            <a:r>
              <a:rPr lang="en-US" dirty="0" smtClean="0">
                <a:latin typeface="Arial" panose="020B0604020202020204" pitchFamily="34" charset="0"/>
              </a:rPr>
              <a:t>of sixty dollars and a registration fee of one hundred dollars. The department shall refund the registration fee if it refuses to issue a</a:t>
            </a:r>
          </a:p>
          <a:p>
            <a:pPr eaLnBrk="1" hangingPunct="1">
              <a:defRPr/>
            </a:pPr>
            <a:r>
              <a:rPr lang="en-US" dirty="0" smtClean="0">
                <a:latin typeface="Arial" panose="020B0604020202020204" pitchFamily="34" charset="0"/>
              </a:rPr>
              <a:t>certificate of registration.</a:t>
            </a:r>
          </a:p>
          <a:p>
            <a:pPr eaLnBrk="1" hangingPunct="1">
              <a:defRPr/>
            </a:pPr>
            <a:r>
              <a:rPr lang="en-US" dirty="0" smtClean="0">
                <a:latin typeface="Arial" panose="020B0604020202020204" pitchFamily="34" charset="0"/>
              </a:rPr>
              <a:t>Sec. 20-453. Issuance, suspension and revocation of certificate. Upon receipt of a completed application and the appropriate fees, the</a:t>
            </a:r>
          </a:p>
          <a:p>
            <a:pPr eaLnBrk="1" hangingPunct="1">
              <a:defRPr/>
            </a:pPr>
            <a:r>
              <a:rPr lang="en-US" dirty="0" smtClean="0">
                <a:latin typeface="Arial" panose="020B0604020202020204" pitchFamily="34" charset="0"/>
              </a:rPr>
              <a:t>department, upon authorization of the commission, shall: (1) Issue and deliver to the applicant a certificate of registration; or (2) refuse</a:t>
            </a:r>
          </a:p>
          <a:p>
            <a:pPr eaLnBrk="1" hangingPunct="1">
              <a:defRPr/>
            </a:pPr>
            <a:r>
              <a:rPr lang="en-US" dirty="0" smtClean="0">
                <a:latin typeface="Arial" panose="020B0604020202020204" pitchFamily="34" charset="0"/>
              </a:rPr>
              <a:t>to issue the certificate. The commission may suspend, revoke or refuse to issue or renew any certificate issued under sections 20-450</a:t>
            </a:r>
          </a:p>
          <a:p>
            <a:pPr eaLnBrk="1" hangingPunct="1">
              <a:defRPr/>
            </a:pPr>
            <a:r>
              <a:rPr lang="en-US" dirty="0" smtClean="0">
                <a:latin typeface="Arial" panose="020B0604020202020204" pitchFamily="34" charset="0"/>
              </a:rPr>
              <a:t>to 20-462, inclusive, or may place a registrant on probation or issue a letter of reprimand for any of the reasons stated in section 20-</a:t>
            </a:r>
          </a:p>
          <a:p>
            <a:pPr eaLnBrk="1" hangingPunct="1">
              <a:defRPr/>
            </a:pPr>
            <a:r>
              <a:rPr lang="en-US" dirty="0" smtClean="0">
                <a:latin typeface="Arial" panose="020B0604020202020204" pitchFamily="34" charset="0"/>
              </a:rPr>
              <a:t>456. No application for the reinstatement of a certificate which has been revoked shall be accepted by the department within one year</a:t>
            </a:r>
          </a:p>
          <a:p>
            <a:pPr eaLnBrk="1" hangingPunct="1">
              <a:defRPr/>
            </a:pPr>
            <a:r>
              <a:rPr lang="en-US" dirty="0" smtClean="0">
                <a:latin typeface="Arial" panose="020B0604020202020204" pitchFamily="34" charset="0"/>
              </a:rPr>
              <a:t>after the date of such revocation.</a:t>
            </a:r>
          </a:p>
          <a:p>
            <a:pPr eaLnBrk="1" hangingPunct="1">
              <a:defRPr/>
            </a:pPr>
            <a:r>
              <a:rPr lang="en-US" dirty="0" smtClean="0">
                <a:latin typeface="Arial" panose="020B0604020202020204" pitchFamily="34" charset="0"/>
              </a:rPr>
              <a:t>Sec. 20-454. Hearing on denial of certificate. Subsequent application. (a) Upon refusal to issue or renew a certificate the department</a:t>
            </a:r>
          </a:p>
          <a:p>
            <a:pPr eaLnBrk="1" hangingPunct="1">
              <a:defRPr/>
            </a:pPr>
            <a:r>
              <a:rPr lang="en-US" dirty="0" smtClean="0">
                <a:latin typeface="Arial" panose="020B0604020202020204" pitchFamily="34" charset="0"/>
              </a:rPr>
              <a:t>shall notify the applicant of the denial and of his right to request a hearing within ten days from the date of receipt of the notice of</a:t>
            </a:r>
          </a:p>
          <a:p>
            <a:pPr eaLnBrk="1" hangingPunct="1">
              <a:defRPr/>
            </a:pPr>
            <a:r>
              <a:rPr lang="en-US" dirty="0" smtClean="0">
                <a:latin typeface="Arial" panose="020B0604020202020204" pitchFamily="34" charset="0"/>
              </a:rPr>
              <a:t>denial. (b) In the event the applicant requests a hearing within such ten days, the commission shall give notice of the grounds for its</a:t>
            </a:r>
          </a:p>
          <a:p>
            <a:pPr eaLnBrk="1" hangingPunct="1">
              <a:defRPr/>
            </a:pPr>
            <a:r>
              <a:rPr lang="en-US" dirty="0" smtClean="0">
                <a:latin typeface="Arial" panose="020B0604020202020204" pitchFamily="34" charset="0"/>
              </a:rPr>
              <a:t>refusal and shall conduct a hearing concerning such refusal in accordance with the provisions of chapter 54 concerning contested</a:t>
            </a:r>
          </a:p>
          <a:p>
            <a:pPr eaLnBrk="1" hangingPunct="1">
              <a:defRPr/>
            </a:pPr>
            <a:r>
              <a:rPr lang="en-US" dirty="0" smtClean="0">
                <a:latin typeface="Arial" panose="020B0604020202020204" pitchFamily="34" charset="0"/>
              </a:rPr>
              <a:t>matters. (c) In the event the commission’s denial of a certificate is sustained after such hearing, an applicant may make new</a:t>
            </a:r>
          </a:p>
          <a:p>
            <a:pPr eaLnBrk="1" hangingPunct="1">
              <a:defRPr/>
            </a:pPr>
            <a:r>
              <a:rPr lang="en-US" dirty="0" smtClean="0">
                <a:latin typeface="Arial" panose="020B0604020202020204" pitchFamily="34" charset="0"/>
              </a:rPr>
              <a:t>application not less than one year after the date on which such denial was sustained.</a:t>
            </a:r>
          </a:p>
          <a:p>
            <a:pPr eaLnBrk="1" hangingPunct="1">
              <a:defRPr/>
            </a:pPr>
            <a:r>
              <a:rPr lang="en-US" dirty="0" smtClean="0">
                <a:latin typeface="Arial" panose="020B0604020202020204" pitchFamily="34" charset="0"/>
              </a:rPr>
              <a:t>Sec. 20-455. Enforcement powers of commission and department. Injunctions. (a) The commission may hold hearings on any matter</a:t>
            </a:r>
          </a:p>
          <a:p>
            <a:pPr eaLnBrk="1" hangingPunct="1">
              <a:defRPr/>
            </a:pPr>
            <a:r>
              <a:rPr lang="en-US" dirty="0" smtClean="0">
                <a:latin typeface="Arial" panose="020B0604020202020204" pitchFamily="34" charset="0"/>
              </a:rPr>
              <a:t>under the provisions of sections 20-450 to 20-462, inclusive. The commission or department may issue subpoenas, administer oaths,</a:t>
            </a:r>
          </a:p>
          <a:p>
            <a:pPr eaLnBrk="1" hangingPunct="1">
              <a:defRPr/>
            </a:pPr>
            <a:r>
              <a:rPr lang="en-US" dirty="0" smtClean="0">
                <a:latin typeface="Arial" panose="020B0604020202020204" pitchFamily="34" charset="0"/>
              </a:rPr>
              <a:t>compel testimony and order the production of books, records and documents. If any person refuses to appear, to testify or to produce</a:t>
            </a:r>
          </a:p>
          <a:p>
            <a:pPr eaLnBrk="1" hangingPunct="1">
              <a:defRPr/>
            </a:pPr>
            <a:r>
              <a:rPr lang="en-US" dirty="0" smtClean="0">
                <a:latin typeface="Arial" panose="020B0604020202020204" pitchFamily="34" charset="0"/>
              </a:rPr>
              <a:t>any book, record, paper or document when so ordered, upon application of the commission or department, a judge of the Superior</a:t>
            </a:r>
          </a:p>
          <a:p>
            <a:pPr eaLnBrk="1" hangingPunct="1">
              <a:defRPr/>
            </a:pPr>
            <a:r>
              <a:rPr lang="en-US" dirty="0" smtClean="0">
                <a:latin typeface="Arial" panose="020B0604020202020204" pitchFamily="34" charset="0"/>
              </a:rPr>
              <a:t>Court may make such order as may be appropriate to aid in the enforcement of this section. (b) The Attorney General, at the request of</a:t>
            </a:r>
          </a:p>
          <a:p>
            <a:pPr eaLnBrk="1" hangingPunct="1">
              <a:defRPr/>
            </a:pPr>
            <a:r>
              <a:rPr lang="en-US" dirty="0" smtClean="0">
                <a:latin typeface="Arial" panose="020B0604020202020204" pitchFamily="34" charset="0"/>
              </a:rPr>
              <a:t>the commission or department, is authorized to apply in the name of the state of Connecticut to the Superior Court for an order</a:t>
            </a:r>
          </a:p>
          <a:p>
            <a:pPr eaLnBrk="1" hangingPunct="1">
              <a:defRPr/>
            </a:pPr>
            <a:r>
              <a:rPr lang="en-US" dirty="0" smtClean="0">
                <a:latin typeface="Arial" panose="020B0604020202020204" pitchFamily="34" charset="0"/>
              </a:rPr>
              <a:t>temporarily or permanently restraining and enjoining any person from violating any provision of sections 20-450 to 20-462, inclusive.</a:t>
            </a:r>
          </a:p>
        </p:txBody>
      </p:sp>
    </p:spTree>
    <p:extLst>
      <p:ext uri="{BB962C8B-B14F-4D97-AF65-F5344CB8AC3E}">
        <p14:creationId xmlns:p14="http://schemas.microsoft.com/office/powerpoint/2010/main" val="3438857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a:r>
              <a:rPr lang="en-US" altLang="en-US" smtClean="0">
                <a:latin typeface="Arial" panose="020B0604020202020204" pitchFamily="34" charset="0"/>
              </a:rPr>
              <a:t>Designated agency may be made with regard to a particular transaction only.  Upon such designation, the responsibility to satisfy the respective duties as a seller’s agent or as a buyer’s agent shall be the primary responsibility of the individual so designated, who shall not be deemed a dual agent, except in the case of an individual designated to represent both a seller and buyer in the same transaction.  </a:t>
            </a:r>
          </a:p>
          <a:p>
            <a:pPr defTabSz="969963"/>
            <a:r>
              <a:rPr lang="en-US" altLang="en-US" smtClean="0">
                <a:latin typeface="Arial" panose="020B0604020202020204" pitchFamily="34" charset="0"/>
              </a:rPr>
              <a:t>CGS §20-325i.</a:t>
            </a:r>
          </a:p>
          <a:p>
            <a:pPr defTabSz="969963"/>
            <a:endParaRPr lang="en-US" altLang="en-US" smtClean="0">
              <a:latin typeface="Arial" panose="020B0604020202020204" pitchFamily="34" charset="0"/>
              <a:ea typeface="Times New Roman" panose="02020603050405020304" pitchFamily="18" charset="0"/>
              <a:cs typeface="Arial" panose="020B0604020202020204" pitchFamily="34" charset="0"/>
            </a:endParaRPr>
          </a:p>
          <a:p>
            <a:pPr defTabSz="969963"/>
            <a:endParaRPr lang="en-US" altLang="en-US" smtClean="0">
              <a:latin typeface="Arial" panose="020B0604020202020204" pitchFamily="34" charset="0"/>
              <a:ea typeface="Times New Roman" panose="02020603050405020304" pitchFamily="18" charset="0"/>
              <a:cs typeface="Arial" panose="020B0604020202020204" pitchFamily="34" charset="0"/>
            </a:endParaRPr>
          </a:p>
          <a:p>
            <a:pPr defTabSz="969963"/>
            <a:endParaRPr lang="en-US" altLang="en-US" smtClean="0">
              <a:latin typeface="Arial" panose="020B0604020202020204" pitchFamily="34" charset="0"/>
              <a:ea typeface="Times New Roman" panose="02020603050405020304" pitchFamily="18" charset="0"/>
              <a:cs typeface="Arial" panose="020B0604020202020204" pitchFamily="34" charset="0"/>
            </a:endParaRPr>
          </a:p>
          <a:p>
            <a:pPr defTabSz="969963"/>
            <a:endParaRPr lang="en-US" altLang="en-US" smtClean="0">
              <a:latin typeface="Arial" panose="020B0604020202020204" pitchFamily="34" charset="0"/>
            </a:endParaRPr>
          </a:p>
          <a:p>
            <a:pPr defTabSz="969963"/>
            <a:endParaRPr lang="en-US" altLang="en-US" smtClean="0">
              <a:latin typeface="Arial" panose="020B060402020202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F00A38-512A-4A50-8CEC-2984236B46CD}" type="slidenum">
              <a:rPr lang="en-US" altLang="en-US" smtClean="0"/>
              <a:pPr/>
              <a:t>40</a:t>
            </a:fld>
            <a:endParaRPr lang="en-US" altLang="en-US" smtClean="0"/>
          </a:p>
        </p:txBody>
      </p:sp>
    </p:spTree>
    <p:extLst>
      <p:ext uri="{BB962C8B-B14F-4D97-AF65-F5344CB8AC3E}">
        <p14:creationId xmlns:p14="http://schemas.microsoft.com/office/powerpoint/2010/main" val="1637189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a:r>
              <a:rPr lang="en-US" altLang="en-US" sz="1300" smtClean="0">
                <a:solidFill>
                  <a:srgbClr val="000000"/>
                </a:solidFill>
                <a:latin typeface="Arial" panose="020B0604020202020204" pitchFamily="34" charset="0"/>
                <a:ea typeface="Times New Roman" panose="02020603050405020304" pitchFamily="18" charset="0"/>
                <a:cs typeface="Arial" panose="020B0604020202020204" pitchFamily="34" charset="0"/>
              </a:rPr>
              <a:t>Designated Agents are responsible for performing duties to their respective sellers and buyers.  Agency laws are applied at the firm level, not at the office level of the same company.  Agency runs to broker, not individual salespersons.</a:t>
            </a:r>
          </a:p>
          <a:p>
            <a:pPr defTabSz="969963"/>
            <a:endParaRPr lang="en-US" altLang="en-US" smtClean="0">
              <a:latin typeface="Arial" panose="020B0604020202020204" pitchFamily="34" charset="0"/>
              <a:ea typeface="Times New Roman" panose="02020603050405020304" pitchFamily="18" charset="0"/>
              <a:cs typeface="Arial" panose="020B0604020202020204"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8AE88A-9CAF-4990-BBE2-FB290AF89650}" type="slidenum">
              <a:rPr lang="en-US" altLang="en-US" smtClean="0"/>
              <a:pPr/>
              <a:t>41</a:t>
            </a:fld>
            <a:endParaRPr lang="en-US" altLang="en-US" smtClean="0"/>
          </a:p>
        </p:txBody>
      </p:sp>
    </p:spTree>
    <p:extLst>
      <p:ext uri="{BB962C8B-B14F-4D97-AF65-F5344CB8AC3E}">
        <p14:creationId xmlns:p14="http://schemas.microsoft.com/office/powerpoint/2010/main" val="3282415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217C1B-217C-4841-8531-10E9341CA959}" type="slidenum">
              <a:rPr lang="en-US" altLang="en-US" smtClean="0"/>
              <a:pPr/>
              <a:t>42</a:t>
            </a:fld>
            <a:endParaRPr lang="en-US" altLang="en-US" smtClean="0"/>
          </a:p>
        </p:txBody>
      </p:sp>
    </p:spTree>
    <p:extLst>
      <p:ext uri="{BB962C8B-B14F-4D97-AF65-F5344CB8AC3E}">
        <p14:creationId xmlns:p14="http://schemas.microsoft.com/office/powerpoint/2010/main" val="3897135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5BDCF4-8B65-4C0B-A8DA-AD1A797955CB}" type="slidenum">
              <a:rPr lang="en-US" altLang="en-US" smtClean="0"/>
              <a:pPr/>
              <a:t>43</a:t>
            </a:fld>
            <a:endParaRPr lang="en-US" altLang="en-US" smtClean="0"/>
          </a:p>
        </p:txBody>
      </p:sp>
    </p:spTree>
    <p:extLst>
      <p:ext uri="{BB962C8B-B14F-4D97-AF65-F5344CB8AC3E}">
        <p14:creationId xmlns:p14="http://schemas.microsoft.com/office/powerpoint/2010/main" val="308659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CGS </a:t>
            </a:r>
            <a:r>
              <a:rPr lang="en-US" i="1" dirty="0">
                <a:solidFill>
                  <a:schemeClr val="accent1">
                    <a:lumMod val="50000"/>
                  </a:schemeClr>
                </a:solidFill>
                <a:latin typeface="Arial Narrow" panose="020B0606020202030204" pitchFamily="34" charset="0"/>
              </a:rPr>
              <a:t>§20-320 </a:t>
            </a:r>
            <a:r>
              <a:rPr lang="en-US" dirty="0" smtClean="0"/>
              <a:t>prohibits a real estate licensee from receiving any type of compensation for the referral of a buyer to an attorney or lender.  CGS Section 20-328-8a prohibits payment of any portion of a real estate commission to someone who is engaging in the real estate business without a license.  This restriction does not apply to buyers or sellers in their own transactions, so a licensee can offer a rebate to a party to a transaction who buys or sells through that licensee.</a:t>
            </a:r>
            <a:endParaRPr lang="en-US" dirty="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FFCDF5-4A9C-432E-B396-38AFB8FC79EC}" type="slidenum">
              <a:rPr lang="en-US" altLang="en-US" smtClean="0"/>
              <a:pPr/>
              <a:t>44</a:t>
            </a:fld>
            <a:endParaRPr lang="en-US" altLang="en-US" smtClean="0"/>
          </a:p>
        </p:txBody>
      </p:sp>
    </p:spTree>
    <p:extLst>
      <p:ext uri="{BB962C8B-B14F-4D97-AF65-F5344CB8AC3E}">
        <p14:creationId xmlns:p14="http://schemas.microsoft.com/office/powerpoint/2010/main" val="29894366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a:r>
              <a:rPr lang="en-US" altLang="en-US" smtClean="0">
                <a:latin typeface="Arial" panose="020B0604020202020204" pitchFamily="34" charset="0"/>
              </a:rPr>
              <a:t>Federal RESPA law prohibits real estate agents from receiving a “thing of value” for referring business to a real estate settlement service provider. </a:t>
            </a: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BAAC5D-88A6-4DC0-B6D6-5A0824E40E4D}" type="slidenum">
              <a:rPr lang="en-US" altLang="en-US" smtClean="0"/>
              <a:pPr/>
              <a:t>45</a:t>
            </a:fld>
            <a:endParaRPr lang="en-US" altLang="en-US" smtClean="0"/>
          </a:p>
        </p:txBody>
      </p:sp>
    </p:spTree>
    <p:extLst>
      <p:ext uri="{BB962C8B-B14F-4D97-AF65-F5344CB8AC3E}">
        <p14:creationId xmlns:p14="http://schemas.microsoft.com/office/powerpoint/2010/main" val="26349369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Brokers licenses expire on March 31 and salespersons licenses expire on May 31 in even-numbered years.</a:t>
            </a:r>
          </a:p>
          <a:p>
            <a:r>
              <a:rPr lang="en-US" altLang="en-US" smtClean="0">
                <a:latin typeface="Arial" panose="020B0604020202020204" pitchFamily="34" charset="0"/>
              </a:rPr>
              <a:t>Directions for looking up schools and course titles can be found at http://www.ct.gov/dcp/cwp/view.asp?=1629&amp;q=441870.</a:t>
            </a:r>
          </a:p>
          <a:p>
            <a:r>
              <a:rPr lang="en-US" altLang="en-US" smtClean="0">
                <a:latin typeface="Arial" panose="020B0604020202020204" pitchFamily="34" charset="0"/>
              </a:rPr>
              <a:t>Contact PSI Examination Services (the testing company) directly: 1-800-733-9267 or go to www.psiexams.com.</a:t>
            </a:r>
          </a:p>
          <a:p>
            <a:endParaRPr lang="en-US" altLang="en-US" smtClean="0">
              <a:latin typeface="Arial" panose="020B0604020202020204" pitchFamily="34" charset="0"/>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68FA2D-50DE-437F-A400-ADC2CB1CDB46}" type="slidenum">
              <a:rPr lang="en-US" altLang="en-US" smtClean="0"/>
              <a:pPr/>
              <a:t>46</a:t>
            </a:fld>
            <a:endParaRPr lang="en-US" altLang="en-US" smtClean="0"/>
          </a:p>
        </p:txBody>
      </p:sp>
    </p:spTree>
    <p:extLst>
      <p:ext uri="{BB962C8B-B14F-4D97-AF65-F5344CB8AC3E}">
        <p14:creationId xmlns:p14="http://schemas.microsoft.com/office/powerpoint/2010/main" val="3504652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376238"/>
            <a:r>
              <a:rPr lang="en-US" altLang="en-US" sz="1300" u="sng" smtClean="0">
                <a:solidFill>
                  <a:srgbClr val="000000"/>
                </a:solidFill>
                <a:latin typeface="Courier New" panose="02070309020205020404" pitchFamily="49" charset="0"/>
              </a:rPr>
              <a:t>CGS Sec.</a:t>
            </a:r>
            <a:r>
              <a:rPr lang="en-US" altLang="en-US" sz="1300" b="1" u="sng" smtClean="0">
                <a:solidFill>
                  <a:srgbClr val="000000"/>
                </a:solidFill>
                <a:latin typeface="Courier New" panose="02070309020205020404" pitchFamily="49" charset="0"/>
              </a:rPr>
              <a:t> </a:t>
            </a:r>
            <a:r>
              <a:rPr lang="en-US" altLang="en-US" sz="1300" u="sng" smtClean="0">
                <a:solidFill>
                  <a:srgbClr val="000000"/>
                </a:solidFill>
                <a:latin typeface="Courier New" panose="02070309020205020404" pitchFamily="49" charset="0"/>
              </a:rPr>
              <a:t>20-319</a:t>
            </a:r>
            <a:r>
              <a:rPr lang="en-US" altLang="en-US" sz="1300" smtClean="0">
                <a:solidFill>
                  <a:srgbClr val="000000"/>
                </a:solidFill>
                <a:latin typeface="Courier New" panose="02070309020205020404" pitchFamily="49" charset="0"/>
              </a:rPr>
              <a:t>.</a:t>
            </a:r>
            <a:r>
              <a:rPr lang="en-US" altLang="en-US" sz="1300" b="1" smtClean="0">
                <a:solidFill>
                  <a:srgbClr val="000000"/>
                </a:solidFill>
                <a:latin typeface="Courier New" panose="02070309020205020404" pitchFamily="49" charset="0"/>
              </a:rPr>
              <a:t> </a:t>
            </a:r>
            <a:r>
              <a:rPr lang="en-US" altLang="en-US" sz="1300" smtClean="0">
                <a:solidFill>
                  <a:srgbClr val="000000"/>
                </a:solidFill>
                <a:latin typeface="Courier New" panose="02070309020205020404" pitchFamily="49" charset="0"/>
              </a:rPr>
              <a:t>Renewal.</a:t>
            </a:r>
            <a:r>
              <a:rPr lang="en-US" altLang="en-US" smtClean="0">
                <a:solidFill>
                  <a:srgbClr val="000000"/>
                </a:solidFill>
                <a:latin typeface="Times New Roman" panose="02020603050405020304" pitchFamily="18" charset="0"/>
              </a:rPr>
              <a:t> </a:t>
            </a:r>
            <a:r>
              <a:rPr lang="en-US" altLang="en-US" sz="1300" smtClean="0">
                <a:solidFill>
                  <a:srgbClr val="000000"/>
                </a:solidFill>
                <a:latin typeface="Courier New" panose="02070309020205020404" pitchFamily="49" charset="0"/>
              </a:rPr>
              <a:t>Continuing education requirements. Regulations. </a:t>
            </a:r>
            <a:endParaRPr lang="en-US" altLang="en-US" smtClean="0">
              <a:solidFill>
                <a:srgbClr val="000000"/>
              </a:solidFill>
              <a:latin typeface="Times New Roman" panose="02020603050405020304" pitchFamily="18" charset="0"/>
            </a:endParaRPr>
          </a:p>
          <a:p>
            <a:pPr indent="376238"/>
            <a:r>
              <a:rPr lang="en-US" altLang="en-US" sz="1300" smtClean="0">
                <a:solidFill>
                  <a:srgbClr val="000000"/>
                </a:solidFill>
                <a:latin typeface="Courier New" panose="02070309020205020404" pitchFamily="49" charset="0"/>
              </a:rPr>
              <a:t>(b)</a:t>
            </a:r>
            <a:r>
              <a:rPr lang="en-US" altLang="en-US" sz="1300" b="1" smtClean="0">
                <a:solidFill>
                  <a:srgbClr val="000000"/>
                </a:solidFill>
                <a:latin typeface="Courier New" panose="02070309020205020404" pitchFamily="49" charset="0"/>
              </a:rPr>
              <a:t> </a:t>
            </a:r>
            <a:r>
              <a:rPr lang="en-US" altLang="en-US" sz="1300" smtClean="0">
                <a:solidFill>
                  <a:srgbClr val="000000"/>
                </a:solidFill>
                <a:latin typeface="Courier New" panose="02070309020205020404" pitchFamily="49" charset="0"/>
              </a:rPr>
              <a:t>There is hereby established an annual renewal license to be issued by the Department of Consumer Protection. Persons licensed in accordance with the provisions of this chapter shall fulfill a continuing education requirement. Applicants for an annual renewal license for real estate brokers or real estate salespersons shall, in addition to the other requirements imposed by the provisions of this chapter, in any even-numbered year, submit proof of compliance with the continuing education requirements of this subsection to the commission, accompanied by an eight-dollar processing fee. The continuing education requirement may be satisfied by successful completion of any of the following during the two-year period preceding such renewal: (1) A course or courses, approved by the commission, of continuing education in current real estate practices and licensing laws, including, but not limited to, practices and laws concerning common interest communities, consisting of not less than twelve hours of classroom study; or (2) a written examination prepared and administered by either the Department of Consumer Protection, or by a national testing service approved by the department, which demonstrates a knowledge of current real estate practices and licensing laws; or (3) equivalent continuing educational experience or study as determined by regulations adopted pursuant to subsection (d) of this section. An applicant for examination under subdivision (2) of this subsection shall pay the required examination fee to the national testing service, if administered by such testing service, or to the Department of Consumer Protection, if administered by the department.</a:t>
            </a:r>
            <a:endParaRPr lang="en-US" altLang="en-US" smtClean="0">
              <a:solidFill>
                <a:srgbClr val="000000"/>
              </a:solidFill>
              <a:latin typeface="Times New Roman" panose="02020603050405020304" pitchFamily="18" charset="0"/>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4D10D4-7C19-4635-BA99-63ABE431CB1E}" type="slidenum">
              <a:rPr lang="en-US" altLang="en-US" smtClean="0"/>
              <a:pPr/>
              <a:t>47</a:t>
            </a:fld>
            <a:endParaRPr lang="en-US" altLang="en-US" smtClean="0"/>
          </a:p>
        </p:txBody>
      </p:sp>
    </p:spTree>
    <p:extLst>
      <p:ext uri="{BB962C8B-B14F-4D97-AF65-F5344CB8AC3E}">
        <p14:creationId xmlns:p14="http://schemas.microsoft.com/office/powerpoint/2010/main" val="3026567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E85E64-C060-414E-9851-DED44367AA41}" type="slidenum">
              <a:rPr lang="en-US" altLang="en-US" smtClean="0"/>
              <a:pPr/>
              <a:t>48</a:t>
            </a:fld>
            <a:endParaRPr lang="en-US" altLang="en-US" smtClean="0"/>
          </a:p>
        </p:txBody>
      </p:sp>
    </p:spTree>
    <p:extLst>
      <p:ext uri="{BB962C8B-B14F-4D97-AF65-F5344CB8AC3E}">
        <p14:creationId xmlns:p14="http://schemas.microsoft.com/office/powerpoint/2010/main" val="12423213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BD172D-C5E5-4821-ABC6-A6D7865F38C0}" type="slidenum">
              <a:rPr lang="en-US" altLang="en-US" smtClean="0"/>
              <a:pPr/>
              <a:t>49</a:t>
            </a:fld>
            <a:endParaRPr lang="en-US" altLang="en-US" smtClean="0"/>
          </a:p>
        </p:txBody>
      </p:sp>
    </p:spTree>
    <p:extLst>
      <p:ext uri="{BB962C8B-B14F-4D97-AF65-F5344CB8AC3E}">
        <p14:creationId xmlns:p14="http://schemas.microsoft.com/office/powerpoint/2010/main" val="318025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041B5A-F2BF-490D-959A-6FF8A39BDA50}" type="slidenum">
              <a:rPr lang="en-US" altLang="en-US" sz="1300" smtClean="0"/>
              <a:pPr>
                <a:spcBef>
                  <a:spcPct val="0"/>
                </a:spcBef>
              </a:pPr>
              <a:t>5</a:t>
            </a:fld>
            <a:endParaRPr lang="en-US" altLang="en-US" sz="13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eaLnBrk="1" hangingPunct="1"/>
            <a:endParaRPr lang="en-US" altLang="en-US" smtClean="0">
              <a:latin typeface="Arial" panose="020B0604020202020204" pitchFamily="34" charset="0"/>
            </a:endParaRPr>
          </a:p>
          <a:p>
            <a:pPr defTabSz="969963" eaLnBrk="1" hangingPunct="1"/>
            <a:r>
              <a:rPr lang="en-US" altLang="en-US" smtClean="0">
                <a:latin typeface="Arial" panose="020B0604020202020204" pitchFamily="34" charset="0"/>
              </a:rPr>
              <a:t>Sec. 20-457. Required and prohibited acts re certificate of registration. Penalties for violations. Expiration and renewal of certificate.</a:t>
            </a:r>
          </a:p>
          <a:p>
            <a:pPr defTabSz="969963" eaLnBrk="1" hangingPunct="1"/>
            <a:r>
              <a:rPr lang="en-US" altLang="en-US" smtClean="0">
                <a:latin typeface="Arial" panose="020B0604020202020204" pitchFamily="34" charset="0"/>
              </a:rPr>
              <a:t>(a) Each person engaged in providing association management services shall (1) exhibit his certificate of registration upon request by</a:t>
            </a:r>
          </a:p>
          <a:p>
            <a:pPr defTabSz="969963" eaLnBrk="1" hangingPunct="1"/>
            <a:r>
              <a:rPr lang="en-US" altLang="en-US" smtClean="0">
                <a:latin typeface="Arial" panose="020B0604020202020204" pitchFamily="34" charset="0"/>
              </a:rPr>
              <a:t>any interested party, (2) state in any advertisement the fact that he is registered, and (3) include his registration number in any</a:t>
            </a:r>
          </a:p>
          <a:p>
            <a:pPr defTabSz="969963" eaLnBrk="1" hangingPunct="1"/>
            <a:r>
              <a:rPr lang="en-US" altLang="en-US" smtClean="0">
                <a:latin typeface="Arial" panose="020B0604020202020204" pitchFamily="34" charset="0"/>
              </a:rPr>
              <a:t>advertisement.(b) No person shall: (1) Present or attempt to present, as his own, the certificate of another, (2) knowingly give false evidence of a material nature to the commission or department for the purpose of procuring a certificate, (3) represent himself falsely as, or</a:t>
            </a:r>
          </a:p>
          <a:p>
            <a:pPr defTabSz="969963" eaLnBrk="1" hangingPunct="1"/>
            <a:r>
              <a:rPr lang="en-US" altLang="en-US" smtClean="0">
                <a:latin typeface="Arial" panose="020B0604020202020204" pitchFamily="34" charset="0"/>
              </a:rPr>
              <a:t>impersonate, a registered community association manager, (4) use or attempt to use a certificate which has expired or which has been</a:t>
            </a:r>
          </a:p>
          <a:p>
            <a:pPr defTabSz="969963" eaLnBrk="1" hangingPunct="1"/>
            <a:r>
              <a:rPr lang="en-US" altLang="en-US" smtClean="0">
                <a:latin typeface="Arial" panose="020B0604020202020204" pitchFamily="34" charset="0"/>
              </a:rPr>
              <a:t>suspended or revoked, (5) offer to provide association management services without having a current certificate of registration under</a:t>
            </a:r>
          </a:p>
          <a:p>
            <a:pPr defTabSz="969963" eaLnBrk="1" hangingPunct="1"/>
            <a:r>
              <a:rPr lang="en-US" altLang="en-US" smtClean="0">
                <a:latin typeface="Arial" panose="020B0604020202020204" pitchFamily="34" charset="0"/>
              </a:rPr>
              <a:t>sections 20-450 to 20-462, inclusive, (6) represent in any manner that his registration constitutes an endorsement of the quality of his</a:t>
            </a:r>
          </a:p>
          <a:p>
            <a:pPr defTabSz="969963" eaLnBrk="1" hangingPunct="1"/>
            <a:r>
              <a:rPr lang="en-US" altLang="en-US" smtClean="0">
                <a:latin typeface="Arial" panose="020B0604020202020204" pitchFamily="34" charset="0"/>
              </a:rPr>
              <a:t>services or of his competency by the commission or department. In addition to any other remedy provided for in sections 20-450 to</a:t>
            </a:r>
          </a:p>
          <a:p>
            <a:pPr defTabSz="969963" eaLnBrk="1" hangingPunct="1"/>
            <a:r>
              <a:rPr lang="en-US" altLang="en-US" smtClean="0">
                <a:latin typeface="Arial" panose="020B0604020202020204" pitchFamily="34" charset="0"/>
              </a:rPr>
              <a:t>20-462, inclusive, any person who violates any provision of this subsection shall be fined not more than five hundred dollars or</a:t>
            </a:r>
          </a:p>
          <a:p>
            <a:pPr defTabSz="969963" eaLnBrk="1" hangingPunct="1"/>
            <a:r>
              <a:rPr lang="en-US" altLang="en-US" smtClean="0">
                <a:latin typeface="Arial" panose="020B0604020202020204" pitchFamily="34" charset="0"/>
              </a:rPr>
              <a:t>imprisoned for not more than one year or be both fined and imprisoned. A violation of any of the provisions of sections 20-450 to 20-</a:t>
            </a:r>
          </a:p>
          <a:p>
            <a:pPr defTabSz="969963" eaLnBrk="1" hangingPunct="1"/>
            <a:r>
              <a:rPr lang="en-US" altLang="en-US" smtClean="0">
                <a:latin typeface="Arial" panose="020B0604020202020204" pitchFamily="34" charset="0"/>
              </a:rPr>
              <a:t>462, inclusive, shall be deemed an unfair or deceptive trade practice under subsection (a) of section 42-110b.</a:t>
            </a:r>
          </a:p>
          <a:p>
            <a:pPr defTabSz="969963" eaLnBrk="1" hangingPunct="1"/>
            <a:r>
              <a:rPr lang="en-US" altLang="en-US" smtClean="0">
                <a:latin typeface="Arial" panose="020B0604020202020204" pitchFamily="34" charset="0"/>
              </a:rPr>
              <a:t>(c) Certificates issued to community association managers shall not be transferable or assignable.</a:t>
            </a:r>
          </a:p>
          <a:p>
            <a:pPr defTabSz="969963" eaLnBrk="1" hangingPunct="1"/>
            <a:r>
              <a:rPr lang="en-US" altLang="en-US" smtClean="0">
                <a:latin typeface="Arial" panose="020B0604020202020204" pitchFamily="34" charset="0"/>
              </a:rPr>
              <a:t>(d) All certificates issued under the provisions of sections 20-450 to 20-462, inclusive, shall expire annually on the thirty-first day of</a:t>
            </a:r>
          </a:p>
          <a:p>
            <a:pPr defTabSz="969963" eaLnBrk="1" hangingPunct="1"/>
            <a:r>
              <a:rPr lang="en-US" altLang="en-US" smtClean="0">
                <a:latin typeface="Arial" panose="020B0604020202020204" pitchFamily="34" charset="0"/>
              </a:rPr>
              <a:t>January. he fee for renewal of a certificate shall be one hundred dollars.</a:t>
            </a:r>
          </a:p>
          <a:p>
            <a:pPr defTabSz="969963" eaLnBrk="1" hangingPunct="1"/>
            <a:r>
              <a:rPr lang="en-US" altLang="en-US" smtClean="0">
                <a:latin typeface="Arial" panose="020B0604020202020204" pitchFamily="34" charset="0"/>
              </a:rPr>
              <a:t>(e) A community association manager whose certificate has expired more than one month before his application for renewal is made</a:t>
            </a:r>
          </a:p>
          <a:p>
            <a:pPr defTabSz="969963" eaLnBrk="1" hangingPunct="1"/>
            <a:r>
              <a:rPr lang="en-US" altLang="en-US" smtClean="0">
                <a:latin typeface="Arial" panose="020B0604020202020204" pitchFamily="34" charset="0"/>
              </a:rPr>
              <a:t>shall have his registration restored upon payment of a fee of twenty-five dollars in addition to his renewal fee. Restoration of a</a:t>
            </a:r>
          </a:p>
          <a:p>
            <a:pPr defTabSz="969963" eaLnBrk="1" hangingPunct="1"/>
            <a:r>
              <a:rPr lang="en-US" altLang="en-US" smtClean="0">
                <a:latin typeface="Arial" panose="020B0604020202020204" pitchFamily="34" charset="0"/>
              </a:rPr>
              <a:t>registration shall be effective upon approval of the application for renewal by the commission.</a:t>
            </a:r>
          </a:p>
          <a:p>
            <a:pPr defTabSz="969963" eaLnBrk="1" hangingPunct="1"/>
            <a:r>
              <a:rPr lang="en-US" altLang="en-US" smtClean="0">
                <a:latin typeface="Arial" panose="020B0604020202020204" pitchFamily="34" charset="0"/>
              </a:rPr>
              <a:t>(f) A certificate shall not be restored unless it is renewed not later than one year after its expiration.</a:t>
            </a:r>
          </a:p>
          <a:p>
            <a:pPr defTabSz="969963" eaLnBrk="1" hangingPunct="1"/>
            <a:r>
              <a:rPr lang="en-US" altLang="en-US" smtClean="0">
                <a:latin typeface="Arial" panose="020B0604020202020204" pitchFamily="34" charset="0"/>
              </a:rPr>
              <a:t>(g) Failure to receive a notice of expiration or a renewal application shall not exempt a community association manager from the</a:t>
            </a:r>
          </a:p>
          <a:p>
            <a:pPr defTabSz="969963" eaLnBrk="1" hangingPunct="1"/>
            <a:r>
              <a:rPr lang="en-US" altLang="en-US" smtClean="0">
                <a:latin typeface="Arial" panose="020B0604020202020204" pitchFamily="34" charset="0"/>
              </a:rPr>
              <a:t>obligation to renew.</a:t>
            </a:r>
          </a:p>
        </p:txBody>
      </p:sp>
    </p:spTree>
    <p:extLst>
      <p:ext uri="{BB962C8B-B14F-4D97-AF65-F5344CB8AC3E}">
        <p14:creationId xmlns:p14="http://schemas.microsoft.com/office/powerpoint/2010/main" val="11248919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70719">
              <a:defRPr/>
            </a:pPr>
            <a:r>
              <a:rPr lang="en-US" dirty="0"/>
              <a:t>Schools must provide to each student a written verification of a successfully completed course.  Verification must contain the name and credential number of the school, the date of the course, name of the course, number of hours completed, </a:t>
            </a:r>
            <a:r>
              <a:rPr lang="en-US" dirty="0" smtClean="0"/>
              <a:t>name </a:t>
            </a:r>
            <a:r>
              <a:rPr lang="en-US" dirty="0"/>
              <a:t>of the </a:t>
            </a:r>
            <a:r>
              <a:rPr lang="en-US" dirty="0" smtClean="0"/>
              <a:t>student, and must be signed by a school official.  Real </a:t>
            </a:r>
            <a:r>
              <a:rPr lang="en-US" dirty="0"/>
              <a:t>estate schools are required to report CE attendance rosters to PSI.  The Department of Consumer Protection does not maintain CE records for all licensees. </a:t>
            </a:r>
            <a:r>
              <a:rPr lang="en-US" i="1" dirty="0"/>
              <a:t>CGS </a:t>
            </a:r>
            <a:r>
              <a:rPr lang="en-US" i="1" dirty="0" smtClean="0">
                <a:solidFill>
                  <a:schemeClr val="accent2">
                    <a:lumMod val="50000"/>
                  </a:schemeClr>
                </a:solidFill>
              </a:rPr>
              <a:t>§</a:t>
            </a:r>
            <a:r>
              <a:rPr lang="en-US" i="1" dirty="0"/>
              <a:t>20-319(b)</a:t>
            </a:r>
          </a:p>
          <a:p>
            <a:pPr>
              <a:defRPr/>
            </a:pPr>
            <a:endParaRPr lang="en-US" dirty="0"/>
          </a:p>
          <a:p>
            <a:pPr>
              <a:defRPr/>
            </a:pPr>
            <a:endParaRPr lang="en-US" dirty="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384480-82F4-46DC-9A32-FEFD1CACCC15}" type="slidenum">
              <a:rPr lang="en-US" altLang="en-US" smtClean="0"/>
              <a:pPr/>
              <a:t>50</a:t>
            </a:fld>
            <a:endParaRPr lang="en-US" altLang="en-US" smtClean="0"/>
          </a:p>
        </p:txBody>
      </p:sp>
    </p:spTree>
    <p:extLst>
      <p:ext uri="{BB962C8B-B14F-4D97-AF65-F5344CB8AC3E}">
        <p14:creationId xmlns:p14="http://schemas.microsoft.com/office/powerpoint/2010/main" val="4025294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70818" eaLnBrk="1" hangingPunct="1">
              <a:spcBef>
                <a:spcPct val="0"/>
              </a:spcBef>
              <a:defRPr/>
            </a:pPr>
            <a:r>
              <a:rPr lang="en-US" sz="2500" dirty="0">
                <a:solidFill>
                  <a:prstClr val="black"/>
                </a:solidFill>
                <a:latin typeface="Lucida Bright" panose="02040602050505020304" pitchFamily="18" charset="0"/>
                <a:cs typeface="Arial" panose="020B0604020202020204" pitchFamily="34" charset="0"/>
              </a:rPr>
              <a:t>An example of two types of entities in CT that licensees are often confused about are corporations and LLC’s.  The differences are:</a:t>
            </a:r>
          </a:p>
          <a:p>
            <a:pPr defTabSz="970818" eaLnBrk="1" hangingPunct="1">
              <a:spcBef>
                <a:spcPct val="0"/>
              </a:spcBef>
              <a:defRPr/>
            </a:pPr>
            <a:endParaRPr lang="en-US" sz="2500" dirty="0">
              <a:solidFill>
                <a:prstClr val="black"/>
              </a:solidFill>
              <a:latin typeface="Lucida Bright" panose="02040602050505020304" pitchFamily="18" charset="0"/>
              <a:cs typeface="Arial" panose="020B0604020202020204" pitchFamily="34" charset="0"/>
            </a:endParaRPr>
          </a:p>
          <a:p>
            <a:pPr marL="485409" indent="-485409" defTabSz="970818" eaLnBrk="1" hangingPunct="1">
              <a:spcBef>
                <a:spcPct val="0"/>
              </a:spcBef>
              <a:buFont typeface="+mj-lt"/>
              <a:buAutoNum type="arabicPeriod"/>
              <a:defRPr/>
            </a:pPr>
            <a:r>
              <a:rPr lang="en-US" sz="2500" u="sng" dirty="0">
                <a:solidFill>
                  <a:prstClr val="black"/>
                </a:solidFill>
                <a:latin typeface="Lucida Bright" panose="02040602050505020304" pitchFamily="18" charset="0"/>
                <a:cs typeface="Arial" panose="020B0604020202020204" pitchFamily="34" charset="0"/>
              </a:rPr>
              <a:t>Corporations</a:t>
            </a:r>
            <a:r>
              <a:rPr lang="en-US" sz="2500" dirty="0">
                <a:solidFill>
                  <a:prstClr val="black"/>
                </a:solidFill>
                <a:latin typeface="Lucida Bright" panose="02040602050505020304" pitchFamily="18" charset="0"/>
                <a:cs typeface="Arial" panose="020B0604020202020204" pitchFamily="34" charset="0"/>
              </a:rPr>
              <a:t> are owned by Shareholders who elect Directors to make business policy decisions.  The Directors then appoint Officers to manage the corporation.</a:t>
            </a:r>
          </a:p>
          <a:p>
            <a:pPr marL="485409" indent="-485409" defTabSz="970818" eaLnBrk="1" hangingPunct="1">
              <a:spcBef>
                <a:spcPct val="0"/>
              </a:spcBef>
              <a:buFont typeface="+mj-lt"/>
              <a:buAutoNum type="arabicPeriod"/>
              <a:defRPr/>
            </a:pPr>
            <a:endParaRPr lang="en-US" sz="2500" dirty="0">
              <a:solidFill>
                <a:prstClr val="black"/>
              </a:solidFill>
              <a:latin typeface="Lucida Bright" panose="02040602050505020304" pitchFamily="18" charset="0"/>
              <a:cs typeface="Arial" panose="020B0604020202020204" pitchFamily="34" charset="0"/>
            </a:endParaRPr>
          </a:p>
          <a:p>
            <a:pPr marL="485409" indent="-485409" defTabSz="970818" eaLnBrk="1" hangingPunct="1">
              <a:spcBef>
                <a:spcPct val="0"/>
              </a:spcBef>
              <a:buFont typeface="+mj-lt"/>
              <a:buAutoNum type="arabicPeriod"/>
              <a:defRPr/>
            </a:pPr>
            <a:r>
              <a:rPr lang="en-US" sz="2500" u="sng" dirty="0">
                <a:solidFill>
                  <a:prstClr val="black"/>
                </a:solidFill>
                <a:latin typeface="Lucida Bright" panose="02040602050505020304" pitchFamily="18" charset="0"/>
                <a:cs typeface="Arial" panose="020B0604020202020204" pitchFamily="34" charset="0"/>
              </a:rPr>
              <a:t>Limited Liability Companies</a:t>
            </a:r>
            <a:r>
              <a:rPr lang="en-US" sz="2500" dirty="0">
                <a:solidFill>
                  <a:prstClr val="black"/>
                </a:solidFill>
                <a:latin typeface="Lucida Bright" panose="02040602050505020304" pitchFamily="18" charset="0"/>
                <a:cs typeface="Arial" panose="020B0604020202020204" pitchFamily="34" charset="0"/>
              </a:rPr>
              <a:t> are owned by Members.  Connecticut has two types of LLCs, and they are member-managed or manager-managed.</a:t>
            </a:r>
          </a:p>
          <a:p>
            <a:pPr marL="485409" indent="-485409" defTabSz="970818" eaLnBrk="1" hangingPunct="1">
              <a:spcBef>
                <a:spcPct val="0"/>
              </a:spcBef>
              <a:buFont typeface="+mj-lt"/>
              <a:buAutoNum type="arabicPeriod"/>
              <a:defRPr/>
            </a:pPr>
            <a:endParaRPr lang="en-US" sz="2500" dirty="0">
              <a:solidFill>
                <a:prstClr val="black"/>
              </a:solidFill>
              <a:latin typeface="Lucida Bright" panose="02040602050505020304" pitchFamily="18" charset="0"/>
              <a:cs typeface="Arial" panose="020B0604020202020204" pitchFamily="34" charset="0"/>
            </a:endParaRPr>
          </a:p>
          <a:p>
            <a:pPr defTabSz="970818" eaLnBrk="1" hangingPunct="1">
              <a:spcBef>
                <a:spcPct val="0"/>
              </a:spcBef>
              <a:defRPr/>
            </a:pPr>
            <a:r>
              <a:rPr lang="en-US" sz="2500" dirty="0">
                <a:solidFill>
                  <a:prstClr val="black"/>
                </a:solidFill>
                <a:latin typeface="Lucida Bright" panose="02040602050505020304" pitchFamily="18" charset="0"/>
                <a:cs typeface="Arial" panose="020B0604020202020204" pitchFamily="34" charset="0"/>
              </a:rPr>
              <a:t>Connecticut General Statutes Section 20-312 (a) requires all persons acting as a real estate broker or salesperson to have a license. Connecticut General Statutes Section 20-311 (4) defines “person” as “any individual, partnership, association, limited liability company or corporation”.   Connecticut General Statutes Section 20-312 requires that all legal entities engaging in the real estate business be licensed. This means brokerage firms, team partnerships, and any other LLC, corporation, or partnership. NOTE that this requirement is in addition to individual licenses obtained by salespersons and brokers.  In other words, an individual needs a license, and a legal entity needs a license. </a:t>
            </a:r>
          </a:p>
          <a:p>
            <a:pPr defTabSz="970818" eaLnBrk="1" hangingPunct="1">
              <a:spcBef>
                <a:spcPct val="0"/>
              </a:spcBef>
              <a:defRPr/>
            </a:pPr>
            <a:endParaRPr lang="en-US" sz="2500" dirty="0">
              <a:solidFill>
                <a:prstClr val="black"/>
              </a:solidFill>
              <a:latin typeface="Lucida Bright" panose="02040602050505020304" pitchFamily="18" charset="0"/>
              <a:cs typeface="Arial" panose="020B0604020202020204" pitchFamily="34" charset="0"/>
            </a:endParaRPr>
          </a:p>
          <a:p>
            <a:pPr>
              <a:defRPr/>
            </a:pPr>
            <a:endParaRPr lang="en-US" dirty="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20C4819-C5B8-4152-B936-31188F3FDBF5}" type="slidenum">
              <a:rPr lang="en-US" altLang="en-US" smtClean="0"/>
              <a:pPr/>
              <a:t>51</a:t>
            </a:fld>
            <a:endParaRPr lang="en-US" altLang="en-US" smtClean="0"/>
          </a:p>
        </p:txBody>
      </p:sp>
    </p:spTree>
    <p:extLst>
      <p:ext uri="{BB962C8B-B14F-4D97-AF65-F5344CB8AC3E}">
        <p14:creationId xmlns:p14="http://schemas.microsoft.com/office/powerpoint/2010/main" val="34101432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300" u="sng" smtClean="0">
                <a:latin typeface="Arial" panose="020B0604020202020204" pitchFamily="34" charset="0"/>
              </a:rPr>
              <a:t>CGS Sec. 20-314(f)</a:t>
            </a:r>
            <a:r>
              <a:rPr lang="en-US" altLang="en-US" sz="1300" b="1" smtClean="0">
                <a:latin typeface="Arial" panose="020B0604020202020204" pitchFamily="34" charset="0"/>
              </a:rPr>
              <a:t>:  </a:t>
            </a:r>
            <a:r>
              <a:rPr lang="en-US" altLang="en-US" sz="1300" smtClean="0">
                <a:latin typeface="Arial" panose="020B0604020202020204" pitchFamily="34" charset="0"/>
              </a:rPr>
              <a:t>All licenses issued under the provisions of this chapter shall expire annually. At the time of application for a real estate broker's license, there shall be paid to the commission, for each individual applicant and for each proposed active member or officer of a firm, partnership, association or corporation, the sum of five hundred sixty-five dollars, and for the annual renewal thereof, the sum of three hundred seventy-five dollars and for a real estate salesperson's license two hundred eighty-five dollars and for the annual renewal thereof the sum of two hundred eighty-five dollars. Three dollars of each such annual renewal fee shall be payable to the Real Estate Guaranty Fund established pursuant to section 20-324a. If a license is not issued, the fee shall be returned. </a:t>
            </a:r>
            <a:r>
              <a:rPr lang="en-US" altLang="en-US" sz="1300" b="1" u="sng" smtClean="0">
                <a:latin typeface="Arial" panose="020B0604020202020204" pitchFamily="34" charset="0"/>
              </a:rPr>
              <a:t>A real estate broker's license </a:t>
            </a:r>
            <a:r>
              <a:rPr lang="en-US" altLang="en-US" sz="1300" smtClean="0">
                <a:latin typeface="Arial" panose="020B0604020202020204" pitchFamily="34" charset="0"/>
              </a:rPr>
              <a:t>issued to any </a:t>
            </a:r>
            <a:r>
              <a:rPr lang="en-US" altLang="en-US" sz="1300" b="1" i="1" smtClean="0">
                <a:latin typeface="Arial" panose="020B0604020202020204" pitchFamily="34" charset="0"/>
              </a:rPr>
              <a:t>partnership, association or corporation </a:t>
            </a:r>
            <a:r>
              <a:rPr lang="en-US" altLang="en-US" sz="1300" smtClean="0">
                <a:latin typeface="Arial" panose="020B0604020202020204" pitchFamily="34" charset="0"/>
              </a:rPr>
              <a:t>shall entitle the individual designated in the application, as provided in section 20-312, upon compliance with the terms of this chapter, </a:t>
            </a:r>
            <a:r>
              <a:rPr lang="en-US" altLang="en-US" sz="1300" b="1" i="1" smtClean="0">
                <a:latin typeface="Arial" panose="020B0604020202020204" pitchFamily="34" charset="0"/>
              </a:rPr>
              <a:t>but without the payment of any further fee</a:t>
            </a:r>
            <a:r>
              <a:rPr lang="en-US" altLang="en-US" sz="1300" smtClean="0">
                <a:latin typeface="Arial" panose="020B0604020202020204" pitchFamily="34" charset="0"/>
              </a:rPr>
              <a:t>, to perform all of the acts of a real estate broker under this chapter on behalf of such partnership, association or corporation. Any license which expires and is not renewed pursuant to this subsection may be reinstated by the commission, if, not later than two years after the date of expiration, the former licensee pays to the commission for each real estate broker's license the sum of three hundred seventy-five dollars and for each real estate salesperson's license the sum of two hundred eighty-five dollars for each year or fraction thereof from the date of expiration of the previous license to the date of payment for reinstatement, except that any licensee whose license expired after such licensee entered military service shall be reinstated without payment of any fee if an application for reinstatement is filed with the commission within two years after the date of expiration. Any such reinstated license shall expire on the next succeeding March thirty-first for real estate brokers or the next succeeding May thirty-first for real estate salespersons.</a:t>
            </a:r>
            <a:endParaRPr lang="en-US" altLang="en-US" smtClean="0">
              <a:latin typeface="Arial" panose="020B0604020202020204" pitchFamily="34" charset="0"/>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BCF503-AD7F-49DF-B415-BDBAF8C735E2}" type="slidenum">
              <a:rPr lang="en-US" altLang="en-US" smtClean="0"/>
              <a:pPr/>
              <a:t>52</a:t>
            </a:fld>
            <a:endParaRPr lang="en-US" altLang="en-US" smtClean="0"/>
          </a:p>
        </p:txBody>
      </p:sp>
    </p:spTree>
    <p:extLst>
      <p:ext uri="{BB962C8B-B14F-4D97-AF65-F5344CB8AC3E}">
        <p14:creationId xmlns:p14="http://schemas.microsoft.com/office/powerpoint/2010/main" val="36754547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a:r>
              <a:rPr lang="en-US" altLang="en-US" smtClean="0">
                <a:latin typeface="Arial" panose="020B0604020202020204" pitchFamily="34" charset="0"/>
              </a:rPr>
              <a:t>Each officer of a Corporation actively engaged in the control or management of a brokerage business must be licensed as a broker.  Each individual owner of a firm actively engaged in the management or control of a brokerage business must be licensed as a broker or salesperson.  A broker must own at least 51 percent of the legal entity.  A salesperson is allowed to own up to 49 percent of the legal entity.  </a:t>
            </a:r>
            <a:r>
              <a:rPr lang="en-US" altLang="en-US" sz="1300" smtClean="0">
                <a:solidFill>
                  <a:srgbClr val="0070C0"/>
                </a:solidFill>
                <a:latin typeface="Lucida Bright" panose="02040602050505020304" pitchFamily="18" charset="0"/>
                <a:cs typeface="Arial" panose="020B0604020202020204" pitchFamily="34" charset="0"/>
              </a:rPr>
              <a:t>Salespersons cannot be officers </a:t>
            </a:r>
            <a:r>
              <a:rPr lang="en-US" altLang="en-US" sz="1300" smtClean="0">
                <a:latin typeface="Lucida Bright" panose="02040602050505020304" pitchFamily="18" charset="0"/>
                <a:cs typeface="Arial" panose="020B0604020202020204" pitchFamily="34" charset="0"/>
              </a:rPr>
              <a:t>of a corporation actively engaged in the management or control of a brokerage business.</a:t>
            </a:r>
            <a:endParaRPr lang="en-US" altLang="en-US" sz="1300" smtClean="0">
              <a:latin typeface="Arial" panose="020B0604020202020204" pitchFamily="34" charset="0"/>
            </a:endParaRPr>
          </a:p>
          <a:p>
            <a:pPr defTabSz="969963"/>
            <a:endParaRPr lang="en-US" altLang="en-US" smtClean="0">
              <a:latin typeface="Arial" panose="020B0604020202020204" pitchFamily="34" charset="0"/>
            </a:endParaRPr>
          </a:p>
          <a:p>
            <a:pPr defTabSz="969963"/>
            <a:endParaRPr lang="en-US" altLang="en-US" smtClean="0">
              <a:latin typeface="Arial" panose="020B0604020202020204" pitchFamily="34" charset="0"/>
            </a:endParaRPr>
          </a:p>
          <a:p>
            <a:pPr defTabSz="969963"/>
            <a:r>
              <a:rPr lang="en-US" altLang="en-US" smtClean="0">
                <a:latin typeface="Arial" panose="020B0604020202020204" pitchFamily="34" charset="0"/>
              </a:rPr>
              <a:t>Connecticut Real Estate Commission Declaratory Ruling dated July 19, 2002 interprets CGS Section 20-312 as requiring that the officers of a brokerage firm must be individually licensed as brokers (i.e., salespersons cannot be officers), and that each owner of a brokerage firm actively engaged in the management or control of a brokerage business be individually licensed as a broker.</a:t>
            </a:r>
          </a:p>
          <a:p>
            <a:pPr defTabSz="969963"/>
            <a:endParaRPr lang="en-US" altLang="en-US" smtClean="0">
              <a:latin typeface="Arial" panose="020B0604020202020204" pitchFamily="34" charset="0"/>
            </a:endParaRPr>
          </a:p>
          <a:p>
            <a:pPr defTabSz="969963"/>
            <a:r>
              <a:rPr lang="en-US" altLang="en-US" smtClean="0">
                <a:latin typeface="Arial" panose="020B0604020202020204" pitchFamily="34" charset="0"/>
              </a:rPr>
              <a:t>The designated broker for the legal entity is not required to pay for both an individual license and the legal entity license.  Connecticut General Statutes Section 20-314(f) provides that payment of a licensing fee for an entity covers the licensing fee for the entity’s designated broker.</a:t>
            </a:r>
          </a:p>
          <a:p>
            <a:pPr defTabSz="969963"/>
            <a:endParaRPr lang="en-US" altLang="en-US" smtClean="0">
              <a:latin typeface="Arial" panose="020B0604020202020204" pitchFamily="34" charset="0"/>
            </a:endParaRPr>
          </a:p>
          <a:p>
            <a:pPr defTabSz="969963"/>
            <a:r>
              <a:rPr lang="en-US" altLang="en-US" smtClean="0">
                <a:latin typeface="Arial" panose="020B0604020202020204" pitchFamily="34" charset="0"/>
              </a:rPr>
              <a:t>The Department of Consumer Protection audits broker licensees and their entities for licensing compliance, and has the authority to fine brokers up to $1,000 for noncompliance.  CGS 20-312(d).</a:t>
            </a:r>
          </a:p>
          <a:p>
            <a:pPr defTabSz="969963"/>
            <a:endParaRPr lang="en-US" altLang="en-US" smtClean="0">
              <a:latin typeface="Arial" panose="020B0604020202020204" pitchFamily="34" charset="0"/>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15A2E93-913B-4E86-A20C-7F71AFC76752}" type="slidenum">
              <a:rPr lang="en-US" altLang="en-US" smtClean="0"/>
              <a:pPr/>
              <a:t>53</a:t>
            </a:fld>
            <a:endParaRPr lang="en-US" altLang="en-US" smtClean="0"/>
          </a:p>
        </p:txBody>
      </p:sp>
    </p:spTree>
    <p:extLst>
      <p:ext uri="{BB962C8B-B14F-4D97-AF65-F5344CB8AC3E}">
        <p14:creationId xmlns:p14="http://schemas.microsoft.com/office/powerpoint/2010/main" val="29538643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a:r>
              <a:rPr lang="en-US" altLang="en-US" smtClean="0">
                <a:solidFill>
                  <a:srgbClr val="000000"/>
                </a:solidFill>
                <a:latin typeface="Arial" panose="020B0604020202020204" pitchFamily="34" charset="0"/>
              </a:rPr>
              <a:t>If brokers are engaging in the real estate business in the name of a legal entity, that legal entity has to be licensed.</a:t>
            </a: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D57738-37CC-45A0-B39B-07DFB6F73B4C}" type="slidenum">
              <a:rPr lang="en-US" altLang="en-US" smtClean="0"/>
              <a:pPr/>
              <a:t>54</a:t>
            </a:fld>
            <a:endParaRPr lang="en-US" altLang="en-US" smtClean="0"/>
          </a:p>
        </p:txBody>
      </p:sp>
    </p:spTree>
    <p:extLst>
      <p:ext uri="{BB962C8B-B14F-4D97-AF65-F5344CB8AC3E}">
        <p14:creationId xmlns:p14="http://schemas.microsoft.com/office/powerpoint/2010/main" val="18530834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A8D0D5-60D4-40A9-A9BD-AF405E90AE1F}" type="slidenum">
              <a:rPr lang="en-US" altLang="en-US" smtClean="0"/>
              <a:pPr/>
              <a:t>55</a:t>
            </a:fld>
            <a:endParaRPr lang="en-US" altLang="en-US" smtClean="0"/>
          </a:p>
        </p:txBody>
      </p:sp>
    </p:spTree>
    <p:extLst>
      <p:ext uri="{BB962C8B-B14F-4D97-AF65-F5344CB8AC3E}">
        <p14:creationId xmlns:p14="http://schemas.microsoft.com/office/powerpoint/2010/main" val="27389897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EB3B65-51D2-4B84-B7A5-D69842009165}" type="slidenum">
              <a:rPr lang="en-US" altLang="en-US" smtClean="0"/>
              <a:pPr/>
              <a:t>56</a:t>
            </a:fld>
            <a:endParaRPr lang="en-US" altLang="en-US" smtClean="0"/>
          </a:p>
        </p:txBody>
      </p:sp>
    </p:spTree>
    <p:extLst>
      <p:ext uri="{BB962C8B-B14F-4D97-AF65-F5344CB8AC3E}">
        <p14:creationId xmlns:p14="http://schemas.microsoft.com/office/powerpoint/2010/main" val="3667072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377541">
              <a:defRPr/>
            </a:pPr>
            <a:r>
              <a:rPr lang="en-US" sz="1300" dirty="0">
                <a:solidFill>
                  <a:srgbClr val="000000"/>
                </a:solidFill>
                <a:latin typeface="Courier New" panose="02070309020205020404" pitchFamily="49" charset="0"/>
              </a:rPr>
              <a:t>Sec.</a:t>
            </a:r>
            <a:r>
              <a:rPr lang="en-US" sz="1300" b="1" dirty="0">
                <a:solidFill>
                  <a:srgbClr val="000000"/>
                </a:solidFill>
                <a:latin typeface="Courier New" panose="02070309020205020404" pitchFamily="49" charset="0"/>
              </a:rPr>
              <a:t> </a:t>
            </a:r>
            <a:r>
              <a:rPr lang="en-US" sz="1300" dirty="0">
                <a:solidFill>
                  <a:srgbClr val="000000"/>
                </a:solidFill>
                <a:latin typeface="Courier New" panose="02070309020205020404" pitchFamily="49" charset="0"/>
              </a:rPr>
              <a:t>20-312.</a:t>
            </a:r>
            <a:r>
              <a:rPr lang="en-US" sz="1300" b="1" dirty="0">
                <a:solidFill>
                  <a:srgbClr val="000000"/>
                </a:solidFill>
                <a:latin typeface="Courier New" panose="02070309020205020404" pitchFamily="49" charset="0"/>
              </a:rPr>
              <a:t> </a:t>
            </a:r>
            <a:r>
              <a:rPr lang="en-US" sz="1300" dirty="0">
                <a:solidFill>
                  <a:srgbClr val="000000"/>
                </a:solidFill>
                <a:latin typeface="Courier New" panose="02070309020205020404" pitchFamily="49" charset="0"/>
              </a:rPr>
              <a:t>Licensing.</a:t>
            </a:r>
            <a:r>
              <a:rPr lang="en-US" dirty="0" smtClean="0">
                <a:solidFill>
                  <a:srgbClr val="000000"/>
                </a:solidFill>
                <a:latin typeface="Times New Roman" panose="02020603050405020304" pitchFamily="18" charset="0"/>
              </a:rPr>
              <a:t> </a:t>
            </a:r>
            <a:r>
              <a:rPr lang="en-US" sz="1300" dirty="0">
                <a:solidFill>
                  <a:srgbClr val="000000"/>
                </a:solidFill>
                <a:latin typeface="Courier New" panose="02070309020205020404" pitchFamily="49" charset="0"/>
              </a:rPr>
              <a:t>(a) No person shall act as a real estate broker or real estate salesperson without a license issued by the commission, unless exempt under this chapter. The Commissioner of Consumer Protection may enter into any contract for the purpose of administratively processing the renewal of licenses on behalf of the commission.</a:t>
            </a:r>
            <a:endParaRPr lang="en-US" dirty="0" smtClean="0">
              <a:solidFill>
                <a:srgbClr val="000000"/>
              </a:solidFill>
              <a:latin typeface="Times New Roman" panose="02020603050405020304" pitchFamily="18" charset="0"/>
            </a:endParaRPr>
          </a:p>
          <a:p>
            <a:pPr indent="377541">
              <a:defRPr/>
            </a:pPr>
            <a:r>
              <a:rPr lang="en-US" sz="1300" dirty="0">
                <a:solidFill>
                  <a:srgbClr val="000000"/>
                </a:solidFill>
                <a:latin typeface="Courier New" panose="02070309020205020404" pitchFamily="49" charset="0"/>
              </a:rPr>
              <a:t>(b)</a:t>
            </a:r>
            <a:r>
              <a:rPr lang="en-US" sz="1300" b="1" dirty="0">
                <a:solidFill>
                  <a:srgbClr val="000000"/>
                </a:solidFill>
                <a:latin typeface="Courier New" panose="02070309020205020404" pitchFamily="49" charset="0"/>
              </a:rPr>
              <a:t> </a:t>
            </a:r>
            <a:r>
              <a:rPr lang="en-US" sz="1300" dirty="0">
                <a:solidFill>
                  <a:srgbClr val="000000"/>
                </a:solidFill>
                <a:latin typeface="Courier New" panose="02070309020205020404" pitchFamily="49" charset="0"/>
              </a:rPr>
              <a:t>The practice of or the offer to practice real estate brokerage business in this state by individual licensed real estate brokers or real estate salespersons as a corporation, limited liability company or partnership, a material part of the business of which includes real estate brokerage, is permitted, provided (1) the personnel of such corporation, limited liability company or partnership who engage in the real estate brokerage business as real estate brokers or real estate salespersons, and the real estate brokers whose ownership, control, membership or partnership interest is credited toward the requirements of subdivision (3) of this subsection, are licensed or exempt from licensure under this chapter, (2) the corporation, limited liability company or partnership has been issued a real estate broker license by the commission as provided in this section and has paid the license or renewal fee required for a real estate broker's license as set forth in section 20-314, and (3) except for a publicly traded corporation (A) with respect to a corporation other than a </a:t>
            </a:r>
            <a:r>
              <a:rPr lang="en-US" sz="1300" dirty="0" err="1">
                <a:solidFill>
                  <a:srgbClr val="000000"/>
                </a:solidFill>
                <a:latin typeface="Courier New" panose="02070309020205020404" pitchFamily="49" charset="0"/>
              </a:rPr>
              <a:t>nonstock</a:t>
            </a:r>
            <a:r>
              <a:rPr lang="en-US" sz="1300" dirty="0">
                <a:solidFill>
                  <a:srgbClr val="000000"/>
                </a:solidFill>
                <a:latin typeface="Courier New" panose="02070309020205020404" pitchFamily="49" charset="0"/>
              </a:rPr>
              <a:t> corporation, one or more real estate brokers own or control fifty-one per cent or more of the total issued shares of the corporation, (B) with respect to a </a:t>
            </a:r>
            <a:r>
              <a:rPr lang="en-US" sz="1300" dirty="0" err="1">
                <a:solidFill>
                  <a:srgbClr val="000000"/>
                </a:solidFill>
                <a:latin typeface="Courier New" panose="02070309020205020404" pitchFamily="49" charset="0"/>
              </a:rPr>
              <a:t>nonstock</a:t>
            </a:r>
            <a:r>
              <a:rPr lang="en-US" sz="1300" dirty="0">
                <a:solidFill>
                  <a:srgbClr val="000000"/>
                </a:solidFill>
                <a:latin typeface="Courier New" panose="02070309020205020404" pitchFamily="49" charset="0"/>
              </a:rPr>
              <a:t> corporation, one or more real estate brokers constitute at least fifty-one per cent of the members of the </a:t>
            </a:r>
            <a:r>
              <a:rPr lang="en-US" sz="1300" dirty="0" err="1">
                <a:solidFill>
                  <a:srgbClr val="000000"/>
                </a:solidFill>
                <a:latin typeface="Courier New" panose="02070309020205020404" pitchFamily="49" charset="0"/>
              </a:rPr>
              <a:t>nonstock</a:t>
            </a:r>
            <a:r>
              <a:rPr lang="en-US" sz="1300" dirty="0">
                <a:solidFill>
                  <a:srgbClr val="000000"/>
                </a:solidFill>
                <a:latin typeface="Courier New" panose="02070309020205020404" pitchFamily="49" charset="0"/>
              </a:rPr>
              <a:t> corporation, (C) with respect to a limited liability company, one or more real estate brokers own or control at least fifty-one per cent of the interest in the limited liability company, as defined in section 34-101, or (D) with respect to a partnership, one or more real estate brokers' partnership interest, as defined in section 34-301, constitutes at least fifty-one per cent of the total partnership interest. No such corporation, limited liability company or partnership shall be relieved of responsibility for the conduct or acts of its agents, employees or officers by reason of its compliance with this section, nor shall any individual practicing real estate brokerage be relieved of responsibility for real estate services performed by reason of the individual's employment or relationship with such corporation, limited liability company or partnership. The Real Estate Commission may refuse to authorize the issuance or renewal of a license if any facts exist that would entitle the commission to suspend or revoke an existing license.</a:t>
            </a:r>
            <a:endParaRPr lang="en-US" dirty="0" smtClean="0">
              <a:solidFill>
                <a:srgbClr val="000000"/>
              </a:solidFill>
              <a:latin typeface="Times New Roman" panose="02020603050405020304" pitchFamily="18" charset="0"/>
            </a:endParaRPr>
          </a:p>
          <a:p>
            <a:pPr indent="377541">
              <a:defRPr/>
            </a:pPr>
            <a:r>
              <a:rPr lang="en-US" sz="1300" dirty="0">
                <a:solidFill>
                  <a:srgbClr val="000000"/>
                </a:solidFill>
                <a:latin typeface="Courier New" panose="02070309020205020404" pitchFamily="49" charset="0"/>
              </a:rPr>
              <a:t>(c)</a:t>
            </a:r>
            <a:r>
              <a:rPr lang="en-US" sz="1300" b="1" dirty="0">
                <a:solidFill>
                  <a:srgbClr val="000000"/>
                </a:solidFill>
                <a:latin typeface="Courier New" panose="02070309020205020404" pitchFamily="49" charset="0"/>
              </a:rPr>
              <a:t> </a:t>
            </a:r>
            <a:r>
              <a:rPr lang="en-US" sz="1300" dirty="0">
                <a:solidFill>
                  <a:srgbClr val="000000"/>
                </a:solidFill>
                <a:latin typeface="Courier New" panose="02070309020205020404" pitchFamily="49" charset="0"/>
              </a:rPr>
              <a:t>A corporation, limited liability company or partnership desiring a real estate broker license shall file with the commission an application on such forms and in such manner as prescribed by the Department of Consumer Protection. Each such corporation, limited liability company or partnership shall file with the commission a designation of at least one individual licensed as a real estate broker in this state who shall be in charge of the real estate brokerage business of such corporation, limited liability company or partnership in this state. Such corporation, limited liability company or partnership shall notify the commission of any change in such designation not later than thirty days after such change becomes effective.</a:t>
            </a:r>
            <a:endParaRPr lang="en-US" dirty="0" smtClean="0">
              <a:solidFill>
                <a:srgbClr val="000000"/>
              </a:solidFill>
              <a:latin typeface="Times New Roman" panose="02020603050405020304" pitchFamily="18" charset="0"/>
            </a:endParaRPr>
          </a:p>
          <a:p>
            <a:pPr indent="377541">
              <a:defRPr/>
            </a:pPr>
            <a:r>
              <a:rPr lang="en-US" sz="1300" dirty="0">
                <a:solidFill>
                  <a:srgbClr val="000000"/>
                </a:solidFill>
                <a:latin typeface="Courier New" panose="02070309020205020404" pitchFamily="49" charset="0"/>
              </a:rPr>
              <a:t>(d)</a:t>
            </a:r>
            <a:r>
              <a:rPr lang="en-US" sz="1300" b="1" dirty="0">
                <a:solidFill>
                  <a:srgbClr val="000000"/>
                </a:solidFill>
                <a:latin typeface="Courier New" panose="02070309020205020404" pitchFamily="49" charset="0"/>
              </a:rPr>
              <a:t> </a:t>
            </a:r>
            <a:r>
              <a:rPr lang="en-US" sz="1300" dirty="0">
                <a:solidFill>
                  <a:srgbClr val="000000"/>
                </a:solidFill>
                <a:latin typeface="Courier New" panose="02070309020205020404" pitchFamily="49" charset="0"/>
              </a:rPr>
              <a:t>The Real Estate Commission may impose a fine of not more than one thousand dollars on any corporation, limited liability company or partnership that engages in real estate business without a license required by this section.</a:t>
            </a:r>
            <a:endParaRPr lang="en-US" dirty="0" smtClean="0">
              <a:solidFill>
                <a:srgbClr val="000000"/>
              </a:solidFill>
              <a:latin typeface="Times New Roman" panose="02020603050405020304" pitchFamily="18" charset="0"/>
            </a:endParaRPr>
          </a:p>
          <a:p>
            <a:pPr>
              <a:defRPr/>
            </a:pPr>
            <a:r>
              <a:rPr lang="en-US" dirty="0" smtClean="0">
                <a:solidFill>
                  <a:srgbClr val="000000"/>
                </a:solidFill>
                <a:latin typeface="Times New Roman" panose="02020603050405020304" pitchFamily="18" charset="0"/>
              </a:rPr>
              <a:t>  </a:t>
            </a:r>
            <a:endParaRPr lang="en-US" dirty="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7D45F3-2672-494C-B4DE-B6442F43142F}" type="slidenum">
              <a:rPr lang="en-US" altLang="en-US" smtClean="0"/>
              <a:pPr/>
              <a:t>57</a:t>
            </a:fld>
            <a:endParaRPr lang="en-US" altLang="en-US" smtClean="0"/>
          </a:p>
        </p:txBody>
      </p:sp>
    </p:spTree>
    <p:extLst>
      <p:ext uri="{BB962C8B-B14F-4D97-AF65-F5344CB8AC3E}">
        <p14:creationId xmlns:p14="http://schemas.microsoft.com/office/powerpoint/2010/main" val="2031606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29A6F3-53F9-4222-A758-2292E2DC89B2}" type="slidenum">
              <a:rPr lang="en-US" altLang="en-US" smtClean="0"/>
              <a:pPr/>
              <a:t>58</a:t>
            </a:fld>
            <a:endParaRPr lang="en-US" altLang="en-US" smtClean="0"/>
          </a:p>
        </p:txBody>
      </p:sp>
    </p:spTree>
    <p:extLst>
      <p:ext uri="{BB962C8B-B14F-4D97-AF65-F5344CB8AC3E}">
        <p14:creationId xmlns:p14="http://schemas.microsoft.com/office/powerpoint/2010/main" val="2062801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eaLnBrk="1" hangingPunct="1">
              <a:spcBef>
                <a:spcPct val="0"/>
              </a:spcBef>
            </a:pPr>
            <a:r>
              <a:rPr lang="en-US" altLang="en-US" sz="1900" smtClean="0">
                <a:solidFill>
                  <a:srgbClr val="000000"/>
                </a:solidFill>
                <a:latin typeface="Arial" panose="020B0604020202020204" pitchFamily="34" charset="0"/>
              </a:rPr>
              <a:t>The HUD-1 Uniform Settlement Statement is required under Section 4 of the Real Estate Settlement Procedures Act, 12 U.S.C. 2601 et seq. and Regulation X of the Department of Housing and Urban Development (24 CFR part 3500).  Truth-in-Lending Act, 15 U.S.C. 1601 et seq.</a:t>
            </a:r>
          </a:p>
          <a:p>
            <a:pPr defTabSz="969963"/>
            <a:endParaRPr lang="en-US" altLang="en-US" sz="1300" smtClean="0">
              <a:solidFill>
                <a:srgbClr val="000000"/>
              </a:solidFill>
              <a:latin typeface="Arial" panose="020B0604020202020204" pitchFamily="34" charset="0"/>
            </a:endParaRPr>
          </a:p>
          <a:p>
            <a:pPr defTabSz="969963"/>
            <a:endParaRPr lang="en-US" altLang="en-US" smtClean="0">
              <a:latin typeface="Arial" panose="020B0604020202020204" pitchFamily="34" charset="0"/>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FD0C72-3E30-47DB-B2DF-6CF1F5549682}" type="slidenum">
              <a:rPr lang="en-US" altLang="en-US" smtClean="0"/>
              <a:pPr/>
              <a:t>59</a:t>
            </a:fld>
            <a:endParaRPr lang="en-US" altLang="en-US" smtClean="0"/>
          </a:p>
        </p:txBody>
      </p:sp>
    </p:spTree>
    <p:extLst>
      <p:ext uri="{BB962C8B-B14F-4D97-AF65-F5344CB8AC3E}">
        <p14:creationId xmlns:p14="http://schemas.microsoft.com/office/powerpoint/2010/main" val="162618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96E425-0D97-4457-A18A-530FDAA971AA}" type="slidenum">
              <a:rPr lang="en-US" altLang="en-US" sz="1300" smtClean="0"/>
              <a:pPr>
                <a:spcBef>
                  <a:spcPct val="0"/>
                </a:spcBef>
              </a:pPr>
              <a:t>6</a:t>
            </a:fld>
            <a:endParaRPr lang="en-US" altLang="en-US" sz="13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eaLnBrk="1" hangingPunct="1"/>
            <a:r>
              <a:rPr lang="en-US" altLang="en-US" sz="1300" smtClean="0">
                <a:solidFill>
                  <a:srgbClr val="000000"/>
                </a:solidFill>
                <a:latin typeface="Arial" panose="020B0604020202020204" pitchFamily="34" charset="0"/>
              </a:rPr>
              <a:t>New applicants for CAM registration are required to submit to a criminal background check.  A State of Connecticut record check can be obtained from: State Police Bureau of Identification, 1111 Country Club Road, Middletown, CT 06457 http://www.ct.gov/despp/cwp/view.asp?=4212&amp;q=494532.  The national criminal history may be obtained from: http://www.fbi.gov/hq/cjisd/fprequest.htm.</a:t>
            </a:r>
          </a:p>
          <a:p>
            <a:pPr defTabSz="969963"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542067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 of August 2015, the Dodd-Frank Act will require the new Loan Estimate and Closing Disclosure forms to be used for residential real estate closings.</a:t>
            </a: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30D30B-FC02-4B02-9A76-306EB11F8824}" type="slidenum">
              <a:rPr lang="en-US" altLang="en-US" smtClean="0"/>
              <a:pPr/>
              <a:t>60</a:t>
            </a:fld>
            <a:endParaRPr lang="en-US" altLang="en-US" smtClean="0"/>
          </a:p>
        </p:txBody>
      </p:sp>
    </p:spTree>
    <p:extLst>
      <p:ext uri="{BB962C8B-B14F-4D97-AF65-F5344CB8AC3E}">
        <p14:creationId xmlns:p14="http://schemas.microsoft.com/office/powerpoint/2010/main" val="12679469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D24F68-1C2D-435E-A7D5-196C6F57E5E0}" type="slidenum">
              <a:rPr lang="en-US" altLang="en-US" smtClean="0"/>
              <a:pPr/>
              <a:t>61</a:t>
            </a:fld>
            <a:endParaRPr lang="en-US" altLang="en-US" smtClean="0"/>
          </a:p>
        </p:txBody>
      </p:sp>
    </p:spTree>
    <p:extLst>
      <p:ext uri="{BB962C8B-B14F-4D97-AF65-F5344CB8AC3E}">
        <p14:creationId xmlns:p14="http://schemas.microsoft.com/office/powerpoint/2010/main" val="836969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4716B9-CC58-4BF1-A68F-DF468CD6E9F8}" type="slidenum">
              <a:rPr lang="en-US" altLang="en-US" smtClean="0"/>
              <a:pPr/>
              <a:t>62</a:t>
            </a:fld>
            <a:endParaRPr lang="en-US" altLang="en-US" smtClean="0"/>
          </a:p>
        </p:txBody>
      </p:sp>
    </p:spTree>
    <p:extLst>
      <p:ext uri="{BB962C8B-B14F-4D97-AF65-F5344CB8AC3E}">
        <p14:creationId xmlns:p14="http://schemas.microsoft.com/office/powerpoint/2010/main" val="20023461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 written compensation agreement is required to enforce the payment of a commission relating to the sale or rental of real estate.  </a:t>
            </a:r>
          </a:p>
          <a:p>
            <a:r>
              <a:rPr lang="en-US" altLang="en-US" smtClean="0">
                <a:latin typeface="Arial" panose="020B0604020202020204" pitchFamily="34" charset="0"/>
              </a:rPr>
              <a:t>CGS Section 20-325.  This is the case whether the compensation agreement is a listing agreement or a buyer representation agreement.  Regulations 20-328 require that all such agreements be in writing and include the expiration date of the agreement.</a:t>
            </a:r>
          </a:p>
          <a:p>
            <a:r>
              <a:rPr lang="en-US" altLang="en-US" smtClean="0">
                <a:latin typeface="Arial" panose="020B0604020202020204" pitchFamily="34" charset="0"/>
              </a:rPr>
              <a:t>CGS Section 20-320(6) prohibits an automatic continuation of the period of the listing agreement beyond the expiration date.</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A6E7903-B3DB-421B-B344-6CE20086D0EE}" type="slidenum">
              <a:rPr lang="en-US" altLang="en-US" smtClean="0"/>
              <a:pPr/>
              <a:t>63</a:t>
            </a:fld>
            <a:endParaRPr lang="en-US" altLang="en-US" smtClean="0"/>
          </a:p>
        </p:txBody>
      </p:sp>
    </p:spTree>
    <p:extLst>
      <p:ext uri="{BB962C8B-B14F-4D97-AF65-F5344CB8AC3E}">
        <p14:creationId xmlns:p14="http://schemas.microsoft.com/office/powerpoint/2010/main" val="41270376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a:r>
              <a:rPr lang="en-US" altLang="en-US" sz="1300" smtClean="0">
                <a:solidFill>
                  <a:srgbClr val="000000"/>
                </a:solidFill>
                <a:latin typeface="Arial" panose="020B0604020202020204" pitchFamily="34" charset="0"/>
              </a:rPr>
              <a:t>REAL ESTATE AGENCY DISCLOSURE NOTICE</a:t>
            </a:r>
          </a:p>
          <a:p>
            <a:pPr defTabSz="969963"/>
            <a:r>
              <a:rPr lang="en-US" altLang="en-US" sz="1300" smtClean="0">
                <a:solidFill>
                  <a:srgbClr val="000000"/>
                </a:solidFill>
                <a:latin typeface="Arial" panose="020B0604020202020204" pitchFamily="34" charset="0"/>
              </a:rPr>
              <a:t>GIVEN TO UNREPRESENTED PERSONS</a:t>
            </a:r>
          </a:p>
          <a:p>
            <a:pPr defTabSz="969963"/>
            <a:r>
              <a:rPr lang="en-US" altLang="en-US" sz="1300" smtClean="0">
                <a:solidFill>
                  <a:srgbClr val="000000"/>
                </a:solidFill>
                <a:latin typeface="Arial" panose="020B0604020202020204" pitchFamily="34" charset="0"/>
              </a:rPr>
              <a:t>This is not a contract. Connecticut law requires that you be given this notice disclosing whom the</a:t>
            </a:r>
          </a:p>
          <a:p>
            <a:pPr defTabSz="969963"/>
            <a:r>
              <a:rPr lang="en-US" altLang="en-US" sz="1300" smtClean="0">
                <a:solidFill>
                  <a:srgbClr val="000000"/>
                </a:solidFill>
                <a:latin typeface="Arial" panose="020B0604020202020204" pitchFamily="34" charset="0"/>
              </a:rPr>
              <a:t>real estate licensee represents. The purpose of such disclosure is to enable you to make informed</a:t>
            </a:r>
          </a:p>
          <a:p>
            <a:pPr defTabSz="969963"/>
            <a:r>
              <a:rPr lang="en-US" altLang="en-US" sz="1300" smtClean="0">
                <a:solidFill>
                  <a:srgbClr val="000000"/>
                </a:solidFill>
                <a:latin typeface="Arial" panose="020B0604020202020204" pitchFamily="34" charset="0"/>
              </a:rPr>
              <a:t>choices about your relationship with real estate licensees.</a:t>
            </a:r>
          </a:p>
          <a:p>
            <a:pPr defTabSz="969963"/>
            <a:r>
              <a:rPr lang="en-US" altLang="en-US" sz="1300" smtClean="0">
                <a:solidFill>
                  <a:srgbClr val="000000"/>
                </a:solidFill>
                <a:latin typeface="Arial" panose="020B0604020202020204" pitchFamily="34" charset="0"/>
              </a:rPr>
              <a:t>GIVEN TO:_________________________________________________________________</a:t>
            </a:r>
          </a:p>
          <a:p>
            <a:pPr defTabSz="969963"/>
            <a:r>
              <a:rPr lang="en-US" altLang="en-US" sz="1300" smtClean="0">
                <a:solidFill>
                  <a:srgbClr val="000000"/>
                </a:solidFill>
                <a:latin typeface="Arial" panose="020B0604020202020204" pitchFamily="34" charset="0"/>
              </a:rPr>
              <a:t>(UNREPRESENTED PERSON/PERSONS)</a:t>
            </a:r>
          </a:p>
          <a:p>
            <a:pPr defTabSz="969963"/>
            <a:r>
              <a:rPr lang="en-US" altLang="en-US" sz="1300" smtClean="0">
                <a:solidFill>
                  <a:srgbClr val="000000"/>
                </a:solidFill>
                <a:latin typeface="Arial" panose="020B0604020202020204" pitchFamily="34" charset="0"/>
              </a:rPr>
              <a:t>ON _________________________________________ (DATE)</a:t>
            </a:r>
          </a:p>
          <a:p>
            <a:pPr defTabSz="969963"/>
            <a:r>
              <a:rPr lang="en-US" altLang="en-US" sz="1300" smtClean="0">
                <a:solidFill>
                  <a:srgbClr val="000000"/>
                </a:solidFill>
                <a:latin typeface="Arial" panose="020B0604020202020204" pitchFamily="34" charset="0"/>
              </a:rPr>
              <a:t>OUR FIRM ________________________________________________________ REPRESENTS</a:t>
            </a:r>
          </a:p>
          <a:p>
            <a:pPr defTabSz="969963"/>
            <a:r>
              <a:rPr lang="en-US" altLang="en-US" sz="1300" smtClean="0">
                <a:solidFill>
                  <a:srgbClr val="000000"/>
                </a:solidFill>
                <a:latin typeface="Arial" panose="020B0604020202020204" pitchFamily="34" charset="0"/>
              </a:rPr>
              <a:t>o SELLER o LANDLORD o BUYER o TENANT</a:t>
            </a:r>
          </a:p>
          <a:p>
            <a:pPr defTabSz="969963"/>
            <a:r>
              <a:rPr lang="en-US" altLang="en-US" sz="1300" smtClean="0">
                <a:solidFill>
                  <a:srgbClr val="000000"/>
                </a:solidFill>
                <a:latin typeface="Arial" panose="020B0604020202020204" pitchFamily="34" charset="0"/>
              </a:rPr>
              <a:t>UNREPRESENTED PERSON(S)’S RIGHTS AND RESPONSIBILITIES</a:t>
            </a:r>
          </a:p>
          <a:p>
            <a:pPr defTabSz="969963"/>
            <a:r>
              <a:rPr lang="en-US" altLang="en-US" sz="1300" smtClean="0">
                <a:solidFill>
                  <a:srgbClr val="000000"/>
                </a:solidFill>
                <a:latin typeface="Arial" panose="020B0604020202020204" pitchFamily="34" charset="0"/>
              </a:rPr>
              <a:t>1. The broker and salespersons (referred to as agents or licensees) in this transaction owes the other party to</a:t>
            </a:r>
          </a:p>
          <a:p>
            <a:pPr defTabSz="969963"/>
            <a:r>
              <a:rPr lang="en-US" altLang="en-US" sz="1300" smtClean="0">
                <a:solidFill>
                  <a:srgbClr val="000000"/>
                </a:solidFill>
                <a:latin typeface="Arial" panose="020B0604020202020204" pitchFamily="34" charset="0"/>
              </a:rPr>
              <a:t>this transaction undivided fiduciary obligations, such as: loyalty, reasonable care, disclosure, and</a:t>
            </a:r>
          </a:p>
          <a:p>
            <a:pPr defTabSz="969963"/>
            <a:r>
              <a:rPr lang="en-US" altLang="en-US" sz="1300" smtClean="0">
                <a:solidFill>
                  <a:srgbClr val="000000"/>
                </a:solidFill>
                <a:latin typeface="Arial" panose="020B0604020202020204" pitchFamily="34" charset="0"/>
              </a:rPr>
              <a:t>obedience to lawful instruction, confidentiality and accountability. The agent(s) must put the other</a:t>
            </a:r>
          </a:p>
          <a:p>
            <a:pPr defTabSz="969963"/>
            <a:r>
              <a:rPr lang="en-US" altLang="en-US" sz="1300" smtClean="0">
                <a:solidFill>
                  <a:srgbClr val="000000"/>
                </a:solidFill>
                <a:latin typeface="Arial" panose="020B0604020202020204" pitchFamily="34" charset="0"/>
              </a:rPr>
              <a:t>party’s interest first and negotiate for the best terms and conditions for them, not for you.</a:t>
            </a:r>
          </a:p>
          <a:p>
            <a:pPr defTabSz="969963"/>
            <a:r>
              <a:rPr lang="en-US" altLang="en-US" sz="1300" smtClean="0">
                <a:solidFill>
                  <a:srgbClr val="000000"/>
                </a:solidFill>
                <a:latin typeface="Arial" panose="020B0604020202020204" pitchFamily="34" charset="0"/>
              </a:rPr>
              <a:t>2. All real estate agents, whether representing you or not, are obligated by law to treat all parties to a real</a:t>
            </a:r>
          </a:p>
          <a:p>
            <a:pPr defTabSz="969963"/>
            <a:r>
              <a:rPr lang="en-US" altLang="en-US" sz="1300" smtClean="0">
                <a:solidFill>
                  <a:srgbClr val="000000"/>
                </a:solidFill>
                <a:latin typeface="Arial" panose="020B0604020202020204" pitchFamily="34" charset="0"/>
              </a:rPr>
              <a:t>estate transaction honestly and fairly.</a:t>
            </a:r>
          </a:p>
          <a:p>
            <a:pPr defTabSz="969963"/>
            <a:r>
              <a:rPr lang="en-US" altLang="en-US" sz="1300" smtClean="0">
                <a:solidFill>
                  <a:srgbClr val="000000"/>
                </a:solidFill>
                <a:latin typeface="Arial" panose="020B0604020202020204" pitchFamily="34" charset="0"/>
              </a:rPr>
              <a:t>3. You have the responsibility to protect your own interests. Carefully read all agreements to make sure</a:t>
            </a:r>
          </a:p>
          <a:p>
            <a:pPr defTabSz="969963"/>
            <a:r>
              <a:rPr lang="en-US" altLang="en-US" sz="1300" smtClean="0">
                <a:solidFill>
                  <a:srgbClr val="000000"/>
                </a:solidFill>
                <a:latin typeface="Arial" panose="020B0604020202020204" pitchFamily="34" charset="0"/>
              </a:rPr>
              <a:t>they accurately reflect your understanding. If you need additional advice for legal, tax, insurance or other</a:t>
            </a:r>
          </a:p>
          <a:p>
            <a:pPr defTabSz="969963"/>
            <a:r>
              <a:rPr lang="en-US" altLang="en-US" sz="1300" smtClean="0">
                <a:solidFill>
                  <a:srgbClr val="000000"/>
                </a:solidFill>
                <a:latin typeface="Arial" panose="020B0604020202020204" pitchFamily="34" charset="0"/>
              </a:rPr>
              <a:t>such matters, it is your responsibility to consult a professional in those areas.</a:t>
            </a:r>
          </a:p>
          <a:p>
            <a:pPr defTabSz="969963"/>
            <a:r>
              <a:rPr lang="en-US" altLang="en-US" sz="1300" smtClean="0">
                <a:solidFill>
                  <a:srgbClr val="000000"/>
                </a:solidFill>
                <a:latin typeface="Arial" panose="020B0604020202020204" pitchFamily="34" charset="0"/>
              </a:rPr>
              <a:t>4. Whether you are a buyer, seller, tenant, or landlord, you can choose to have the advice, assistance and</a:t>
            </a:r>
          </a:p>
          <a:p>
            <a:pPr defTabSz="969963"/>
            <a:r>
              <a:rPr lang="en-US" altLang="en-US" sz="1300" smtClean="0">
                <a:solidFill>
                  <a:srgbClr val="000000"/>
                </a:solidFill>
                <a:latin typeface="Arial" panose="020B0604020202020204" pitchFamily="34" charset="0"/>
              </a:rPr>
              <a:t>representation of your own real estate brokerage firm and its agents. Do not assume that a real estate</a:t>
            </a:r>
          </a:p>
          <a:p>
            <a:pPr defTabSz="969963"/>
            <a:r>
              <a:rPr lang="en-US" altLang="en-US" sz="1300" smtClean="0">
                <a:solidFill>
                  <a:srgbClr val="000000"/>
                </a:solidFill>
                <a:latin typeface="Arial" panose="020B0604020202020204" pitchFamily="34" charset="0"/>
              </a:rPr>
              <a:t>brokerage firm or its agents are representing you or are acting on your behalf unless you have contracted</a:t>
            </a:r>
          </a:p>
          <a:p>
            <a:pPr defTabSz="969963"/>
            <a:r>
              <a:rPr lang="en-US" altLang="en-US" sz="1300" smtClean="0">
                <a:solidFill>
                  <a:srgbClr val="000000"/>
                </a:solidFill>
                <a:latin typeface="Arial" panose="020B0604020202020204" pitchFamily="34" charset="0"/>
              </a:rPr>
              <a:t>in writing with that real estate brokerage firm.</a:t>
            </a:r>
          </a:p>
          <a:p>
            <a:pPr defTabSz="969963"/>
            <a:r>
              <a:rPr lang="en-US" altLang="en-US" sz="1300" smtClean="0">
                <a:solidFill>
                  <a:srgbClr val="000000"/>
                </a:solidFill>
                <a:latin typeface="Arial" panose="020B0604020202020204" pitchFamily="34" charset="0"/>
              </a:rPr>
              <a:t>ACKNOWLEDGMENT ACKNOWLEDGEMENT OF AGENT</a:t>
            </a:r>
          </a:p>
          <a:p>
            <a:pPr defTabSz="969963"/>
            <a:r>
              <a:rPr lang="en-US" altLang="en-US" sz="1300" smtClean="0">
                <a:solidFill>
                  <a:srgbClr val="000000"/>
                </a:solidFill>
                <a:latin typeface="Arial" panose="020B0604020202020204" pitchFamily="34" charset="0"/>
              </a:rPr>
              <a:t>OF UNREPRESENTED PERSON(S)*</a:t>
            </a:r>
          </a:p>
          <a:p>
            <a:pPr defTabSz="969963"/>
            <a:r>
              <a:rPr lang="en-US" altLang="en-US" sz="1300" smtClean="0">
                <a:solidFill>
                  <a:srgbClr val="000000"/>
                </a:solidFill>
                <a:latin typeface="Arial" panose="020B0604020202020204" pitchFamily="34" charset="0"/>
              </a:rPr>
              <a:t>Signature(s) Signature</a:t>
            </a:r>
          </a:p>
          <a:p>
            <a:pPr defTabSz="969963"/>
            <a:r>
              <a:rPr lang="en-US" altLang="en-US" sz="1300" smtClean="0">
                <a:solidFill>
                  <a:srgbClr val="000000"/>
                </a:solidFill>
                <a:latin typeface="Arial" panose="020B0604020202020204" pitchFamily="34" charset="0"/>
              </a:rPr>
              <a:t>Print Name(s) Print Name</a:t>
            </a:r>
          </a:p>
          <a:p>
            <a:pPr defTabSz="969963"/>
            <a:r>
              <a:rPr lang="en-US" altLang="en-US" sz="1300" smtClean="0">
                <a:solidFill>
                  <a:srgbClr val="000000"/>
                </a:solidFill>
                <a:latin typeface="Arial" panose="020B0604020202020204" pitchFamily="34" charset="0"/>
              </a:rPr>
              <a:t>Date Date</a:t>
            </a:r>
          </a:p>
          <a:p>
            <a:pPr defTabSz="969963"/>
            <a:r>
              <a:rPr lang="en-US" altLang="en-US" sz="1300" smtClean="0">
                <a:solidFill>
                  <a:srgbClr val="000000"/>
                </a:solidFill>
                <a:latin typeface="Arial" panose="020B0604020202020204" pitchFamily="34" charset="0"/>
              </a:rPr>
              <a:t>*To be signed by the buyer/tenant when the agent represents the seller/landlord, or</a:t>
            </a:r>
          </a:p>
          <a:p>
            <a:pPr defTabSz="969963"/>
            <a:r>
              <a:rPr lang="en-US" altLang="en-US" sz="1300" smtClean="0">
                <a:solidFill>
                  <a:srgbClr val="000000"/>
                </a:solidFill>
                <a:latin typeface="Arial" panose="020B0604020202020204" pitchFamily="34" charset="0"/>
              </a:rPr>
              <a:t> To be signed by the seller/landlord when the agent represents the buyer/tenant</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BD6C09-0781-4E2F-ABED-FC50FC4A850F}" type="slidenum">
              <a:rPr lang="en-US" altLang="en-US" smtClean="0"/>
              <a:pPr/>
              <a:t>64</a:t>
            </a:fld>
            <a:endParaRPr lang="en-US" altLang="en-US" smtClean="0"/>
          </a:p>
        </p:txBody>
      </p:sp>
    </p:spTree>
    <p:extLst>
      <p:ext uri="{BB962C8B-B14F-4D97-AF65-F5344CB8AC3E}">
        <p14:creationId xmlns:p14="http://schemas.microsoft.com/office/powerpoint/2010/main" val="42416527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a:r>
              <a:rPr lang="en-US" altLang="en-US" sz="1300" u="sng" smtClean="0">
                <a:solidFill>
                  <a:srgbClr val="000000"/>
                </a:solidFill>
                <a:latin typeface="Arial" panose="020B0604020202020204" pitchFamily="34" charset="0"/>
              </a:rPr>
              <a:t>CGS Sec. 20-325(d)</a:t>
            </a:r>
            <a:r>
              <a:rPr lang="en-US" altLang="en-US" sz="1300" smtClean="0">
                <a:solidFill>
                  <a:srgbClr val="000000"/>
                </a:solidFill>
                <a:latin typeface="Arial" panose="020B0604020202020204" pitchFamily="34" charset="0"/>
              </a:rPr>
              <a:t>:  </a:t>
            </a:r>
            <a:r>
              <a:rPr lang="en-US" altLang="en-US" sz="1300" smtClean="0">
                <a:solidFill>
                  <a:srgbClr val="000000"/>
                </a:solidFill>
                <a:latin typeface="Courier New" panose="02070309020205020404" pitchFamily="49" charset="0"/>
              </a:rPr>
              <a:t>Disclosure of representation.</a:t>
            </a:r>
            <a:r>
              <a:rPr lang="en-US" altLang="en-US" sz="1300" smtClean="0">
                <a:solidFill>
                  <a:srgbClr val="000000"/>
                </a:solidFill>
                <a:latin typeface="Times New Roman" panose="02020603050405020304" pitchFamily="18" charset="0"/>
              </a:rPr>
              <a:t> </a:t>
            </a:r>
            <a:r>
              <a:rPr lang="en-US" altLang="en-US" sz="1300" smtClean="0">
                <a:solidFill>
                  <a:srgbClr val="000000"/>
                </a:solidFill>
                <a:latin typeface="Courier New" panose="02070309020205020404" pitchFamily="49" charset="0"/>
              </a:rPr>
              <a:t>On and after January 1, 1995, a real estate broker or real estate salesperson licensed under this chapter, who is acting as an agent of the seller or lessor, shall make a written disclosure of whom he represents in a real estate transaction to prospective purchasers and lessees at the beginning of the first personal meeting concerning the prospective purchaser's or lessee's specific needs, unless such prospective purchaser or lessee is represented by another real estate broker or real estate salesperson licensed under this chapter. Such disclosure shall be signed by the prospective purchaser or lessee and attached to any offer or agreement to purchase or lease signed by the prospective purchaser or lessee. Whenever any real estate broker or real estate salesperson intends to act as an agent for the prospective purchaser or lessee, he shall disclose such intended representation to the seller or lessor at the beginning of the first personal meeting with the seller or lessor concerning the seller's or lessor's real property, unless such seller or lessor is represented by another real estate broker or real estate salesperson licensed under this chapter. On or before January 1, 1995, the Commissioner of Consumer Protection, shall adopt such regulations in accordance with chapter 54 as the commissioner deems necessary to carry out the provisions of this section.</a:t>
            </a:r>
            <a:endParaRPr lang="en-US" altLang="en-US" sz="1300" smtClean="0">
              <a:solidFill>
                <a:srgbClr val="000000"/>
              </a:solidFill>
              <a:latin typeface="Arial" panose="020B0604020202020204"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997E169-4F4D-43EC-B29B-CDEE0ACBCE65}" type="slidenum">
              <a:rPr lang="en-US" altLang="en-US" smtClean="0"/>
              <a:pPr/>
              <a:t>65</a:t>
            </a:fld>
            <a:endParaRPr lang="en-US" altLang="en-US" smtClean="0"/>
          </a:p>
        </p:txBody>
      </p:sp>
    </p:spTree>
    <p:extLst>
      <p:ext uri="{BB962C8B-B14F-4D97-AF65-F5344CB8AC3E}">
        <p14:creationId xmlns:p14="http://schemas.microsoft.com/office/powerpoint/2010/main" val="21565746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6DEDC2-D618-49D0-8831-B1B2B80D0400}" type="slidenum">
              <a:rPr lang="en-US" altLang="en-US" smtClean="0"/>
              <a:pPr/>
              <a:t>66</a:t>
            </a:fld>
            <a:endParaRPr lang="en-US" altLang="en-US" smtClean="0"/>
          </a:p>
        </p:txBody>
      </p:sp>
    </p:spTree>
    <p:extLst>
      <p:ext uri="{BB962C8B-B14F-4D97-AF65-F5344CB8AC3E}">
        <p14:creationId xmlns:p14="http://schemas.microsoft.com/office/powerpoint/2010/main" val="2199140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a:r>
              <a:rPr lang="en-US" altLang="en-US" smtClean="0">
                <a:latin typeface="Arial" panose="020B0604020202020204" pitchFamily="34" charset="0"/>
              </a:rPr>
              <a:t>The recording information for the warranty deed (volume and page) can be found in the Assessor’s Office.  A copy of the deed can be found in the Land Records.  The agent should also check the status of the property taxes to be sure they are paid to date.</a:t>
            </a:r>
          </a:p>
          <a:p>
            <a:pPr defTabSz="969963"/>
            <a:endParaRPr lang="en-US" altLang="en-US" smtClean="0">
              <a:latin typeface="Arial" panose="020B0604020202020204" pitchFamily="34" charset="0"/>
            </a:endParaRP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8328A9-3475-46DE-9A29-841DA782C90B}" type="slidenum">
              <a:rPr lang="en-US" altLang="en-US" smtClean="0"/>
              <a:pPr/>
              <a:t>67</a:t>
            </a:fld>
            <a:endParaRPr lang="en-US" altLang="en-US" smtClean="0"/>
          </a:p>
        </p:txBody>
      </p:sp>
    </p:spTree>
    <p:extLst>
      <p:ext uri="{BB962C8B-B14F-4D97-AF65-F5344CB8AC3E}">
        <p14:creationId xmlns:p14="http://schemas.microsoft.com/office/powerpoint/2010/main" val="11053950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912DC07-4CD5-4285-B054-477B77D21E52}" type="slidenum">
              <a:rPr lang="en-US" altLang="en-US" smtClean="0"/>
              <a:pPr/>
              <a:t>68</a:t>
            </a:fld>
            <a:endParaRPr lang="en-US" altLang="en-US" smtClean="0"/>
          </a:p>
        </p:txBody>
      </p:sp>
    </p:spTree>
    <p:extLst>
      <p:ext uri="{BB962C8B-B14F-4D97-AF65-F5344CB8AC3E}">
        <p14:creationId xmlns:p14="http://schemas.microsoft.com/office/powerpoint/2010/main" val="36921004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377541">
              <a:defRPr/>
            </a:pPr>
            <a:r>
              <a:rPr lang="en-US" u="sng" dirty="0" smtClean="0"/>
              <a:t>CGS </a:t>
            </a:r>
            <a:r>
              <a:rPr lang="en-US" sz="1300" u="sng" dirty="0">
                <a:solidFill>
                  <a:srgbClr val="000000"/>
                </a:solidFill>
                <a:latin typeface="Courier New" panose="02070309020205020404" pitchFamily="49" charset="0"/>
              </a:rPr>
              <a:t>Sec.</a:t>
            </a:r>
            <a:r>
              <a:rPr lang="en-US" sz="1300" b="1" u="sng" dirty="0">
                <a:solidFill>
                  <a:srgbClr val="000000"/>
                </a:solidFill>
                <a:latin typeface="Courier New" panose="02070309020205020404" pitchFamily="49" charset="0"/>
              </a:rPr>
              <a:t> </a:t>
            </a:r>
            <a:r>
              <a:rPr lang="en-US" sz="1300" u="sng" dirty="0">
                <a:solidFill>
                  <a:srgbClr val="000000"/>
                </a:solidFill>
                <a:latin typeface="Courier New" panose="02070309020205020404" pitchFamily="49" charset="0"/>
              </a:rPr>
              <a:t>20-325(m)</a:t>
            </a:r>
            <a:r>
              <a:rPr lang="en-US" sz="1300" dirty="0">
                <a:solidFill>
                  <a:srgbClr val="000000"/>
                </a:solidFill>
                <a:latin typeface="Courier New" panose="02070309020205020404" pitchFamily="49" charset="0"/>
              </a:rPr>
              <a:t>.</a:t>
            </a:r>
            <a:r>
              <a:rPr lang="en-US" sz="1300" b="1" dirty="0">
                <a:solidFill>
                  <a:srgbClr val="000000"/>
                </a:solidFill>
                <a:latin typeface="Courier New" panose="02070309020205020404" pitchFamily="49" charset="0"/>
              </a:rPr>
              <a:t> </a:t>
            </a:r>
            <a:r>
              <a:rPr lang="en-US" sz="1300" dirty="0">
                <a:solidFill>
                  <a:srgbClr val="000000"/>
                </a:solidFill>
                <a:latin typeface="Courier New" panose="02070309020205020404" pitchFamily="49" charset="0"/>
              </a:rPr>
              <a:t>Real estate brokers to retain certain real estate transaction records.</a:t>
            </a:r>
            <a:r>
              <a:rPr lang="en-US" dirty="0" smtClean="0">
                <a:solidFill>
                  <a:srgbClr val="000000"/>
                </a:solidFill>
                <a:latin typeface="Times New Roman" panose="02020603050405020304" pitchFamily="18" charset="0"/>
              </a:rPr>
              <a:t> </a:t>
            </a:r>
            <a:r>
              <a:rPr lang="en-US" sz="1300" dirty="0">
                <a:solidFill>
                  <a:srgbClr val="000000"/>
                </a:solidFill>
                <a:latin typeface="Courier New" panose="02070309020205020404" pitchFamily="49" charset="0"/>
              </a:rPr>
              <a:t>Any real estate broker licensed under the provisions of this chapter who engages in the real estate business, as defined in section 20-311, shall retain the following records for a period of not less than seven years after any real estate transaction closes, all funds held in escrow for such transaction are disbursed or the listing agreement or buyer or tenant representation agreement expires, whichever occurs later: (1) All purchase contracts, leases, options, written offers or counteroffers drafted by such broker or on behalf of such broker; (2) the listing agreement or buyer or tenant representation agreement, any extensions of or amendments to such agreements and any disclosures or agreements required pursuant to sections 20-325a to 20-325l, inclusive; and (3) all canceled checks, unused checks, checkbooks and bank statements for any escrow or trust account maintained pursuant to section 20-324k. Such records may be retained in any format, electronic or otherwise, capable of producing an accurate copy in paper format of the original document.</a:t>
            </a:r>
            <a:endParaRPr lang="en-US" dirty="0" smtClean="0">
              <a:solidFill>
                <a:srgbClr val="000000"/>
              </a:solidFill>
              <a:latin typeface="Times New Roman" panose="02020603050405020304" pitchFamily="18" charset="0"/>
            </a:endParaRPr>
          </a:p>
          <a:p>
            <a:pPr>
              <a:defRPr/>
            </a:pPr>
            <a:r>
              <a:rPr lang="en-US" dirty="0" smtClean="0">
                <a:solidFill>
                  <a:srgbClr val="000000"/>
                </a:solidFill>
                <a:latin typeface="Times New Roman" panose="02020603050405020304" pitchFamily="18" charset="0"/>
              </a:rPr>
              <a:t>  </a:t>
            </a:r>
            <a:endParaRPr lang="en-US" dirty="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CCD227-6477-416C-BAAA-F9D8FF3D05C0}" type="slidenum">
              <a:rPr lang="en-US" altLang="en-US" smtClean="0"/>
              <a:pPr/>
              <a:t>69</a:t>
            </a:fld>
            <a:endParaRPr lang="en-US" altLang="en-US" smtClean="0"/>
          </a:p>
        </p:txBody>
      </p:sp>
    </p:spTree>
    <p:extLst>
      <p:ext uri="{BB962C8B-B14F-4D97-AF65-F5344CB8AC3E}">
        <p14:creationId xmlns:p14="http://schemas.microsoft.com/office/powerpoint/2010/main" val="355990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A12B5F-C599-4D28-83B9-556C83A47FC6}" type="slidenum">
              <a:rPr lang="en-US" altLang="en-US" sz="1300" smtClean="0"/>
              <a:pPr>
                <a:spcBef>
                  <a:spcPct val="0"/>
                </a:spcBef>
              </a:pPr>
              <a:t>7</a:t>
            </a:fld>
            <a:endParaRPr lang="en-US" altLang="en-US" sz="130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918009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C65389-2F7F-4087-81D1-795023555490}" type="slidenum">
              <a:rPr lang="en-US" altLang="en-US" smtClean="0"/>
              <a:pPr/>
              <a:t>70</a:t>
            </a:fld>
            <a:endParaRPr lang="en-US" altLang="en-US" smtClean="0"/>
          </a:p>
        </p:txBody>
      </p:sp>
    </p:spTree>
    <p:extLst>
      <p:ext uri="{BB962C8B-B14F-4D97-AF65-F5344CB8AC3E}">
        <p14:creationId xmlns:p14="http://schemas.microsoft.com/office/powerpoint/2010/main" val="23907716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109A36-DA0F-49A0-9257-2E2F4184C5D8}" type="slidenum">
              <a:rPr lang="en-US" altLang="en-US" smtClean="0"/>
              <a:pPr/>
              <a:t>71</a:t>
            </a:fld>
            <a:endParaRPr lang="en-US" altLang="en-US" smtClean="0"/>
          </a:p>
        </p:txBody>
      </p:sp>
    </p:spTree>
    <p:extLst>
      <p:ext uri="{BB962C8B-B14F-4D97-AF65-F5344CB8AC3E}">
        <p14:creationId xmlns:p14="http://schemas.microsoft.com/office/powerpoint/2010/main" val="29158301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If the Principal dies, the POA automatically terminates at the moment of death.</a:t>
            </a:r>
          </a:p>
          <a:p>
            <a:endParaRPr lang="en-US" altLang="en-US" smtClean="0">
              <a:latin typeface="Arial" panose="020B0604020202020204" pitchFamily="34" charset="0"/>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1CBC9D-149F-44CF-94DB-E9D550E2689A}" type="slidenum">
              <a:rPr lang="en-US" altLang="en-US" smtClean="0"/>
              <a:pPr/>
              <a:t>72</a:t>
            </a:fld>
            <a:endParaRPr lang="en-US" altLang="en-US" smtClean="0"/>
          </a:p>
        </p:txBody>
      </p:sp>
    </p:spTree>
    <p:extLst>
      <p:ext uri="{BB962C8B-B14F-4D97-AF65-F5344CB8AC3E}">
        <p14:creationId xmlns:p14="http://schemas.microsoft.com/office/powerpoint/2010/main" val="16196137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CA1819-4564-45F6-AD00-EDC8AE8B9317}" type="slidenum">
              <a:rPr lang="en-US" altLang="en-US" smtClean="0"/>
              <a:pPr/>
              <a:t>73</a:t>
            </a:fld>
            <a:endParaRPr lang="en-US" altLang="en-US" smtClean="0"/>
          </a:p>
        </p:txBody>
      </p:sp>
    </p:spTree>
    <p:extLst>
      <p:ext uri="{BB962C8B-B14F-4D97-AF65-F5344CB8AC3E}">
        <p14:creationId xmlns:p14="http://schemas.microsoft.com/office/powerpoint/2010/main" val="29682887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67CDB6-73B5-4AE8-8D90-F6EFAA5E543F}" type="slidenum">
              <a:rPr lang="en-US" altLang="en-US" smtClean="0"/>
              <a:pPr/>
              <a:t>74</a:t>
            </a:fld>
            <a:endParaRPr lang="en-US" altLang="en-US" smtClean="0"/>
          </a:p>
        </p:txBody>
      </p:sp>
    </p:spTree>
    <p:extLst>
      <p:ext uri="{BB962C8B-B14F-4D97-AF65-F5344CB8AC3E}">
        <p14:creationId xmlns:p14="http://schemas.microsoft.com/office/powerpoint/2010/main" val="42183225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The land records should be researched before listing the property to be sure the person signing the listing agreement actually holds title.</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0643D2-E5D1-4ECE-8F48-1D2B9F418776}" type="slidenum">
              <a:rPr lang="en-US" altLang="en-US" smtClean="0"/>
              <a:pPr/>
              <a:t>75</a:t>
            </a:fld>
            <a:endParaRPr lang="en-US" altLang="en-US" smtClean="0"/>
          </a:p>
        </p:txBody>
      </p:sp>
    </p:spTree>
    <p:extLst>
      <p:ext uri="{BB962C8B-B14F-4D97-AF65-F5344CB8AC3E}">
        <p14:creationId xmlns:p14="http://schemas.microsoft.com/office/powerpoint/2010/main" val="26909727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871440-7981-4945-9A23-5EF3B299E6DF}" type="slidenum">
              <a:rPr lang="en-US" altLang="en-US" smtClean="0"/>
              <a:pPr/>
              <a:t>76</a:t>
            </a:fld>
            <a:endParaRPr lang="en-US" altLang="en-US" smtClean="0"/>
          </a:p>
        </p:txBody>
      </p:sp>
    </p:spTree>
    <p:extLst>
      <p:ext uri="{BB962C8B-B14F-4D97-AF65-F5344CB8AC3E}">
        <p14:creationId xmlns:p14="http://schemas.microsoft.com/office/powerpoint/2010/main" val="1318606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9963"/>
            <a:r>
              <a:rPr lang="en-US" altLang="en-US" smtClean="0">
                <a:latin typeface="Arial" panose="020B0604020202020204" pitchFamily="34" charset="0"/>
              </a:rPr>
              <a:t>The Community Association Managers Act establishes education and testing requirements for CAMs.</a:t>
            </a:r>
            <a:endParaRPr lang="en-US" altLang="en-US" i="1" smtClean="0">
              <a:latin typeface="Arial" panose="020B0604020202020204" pitchFamily="34" charset="0"/>
            </a:endParaRPr>
          </a:p>
          <a:p>
            <a:pPr defTabSz="969963"/>
            <a:r>
              <a:rPr lang="en-US" altLang="en-US" smtClean="0">
                <a:latin typeface="Arial" panose="020B0604020202020204" pitchFamily="34" charset="0"/>
              </a:rPr>
              <a:t>Failure to comply with the education requirement is grounds for suspending or revoking a registration.</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45B45C-B5EA-408E-A258-7EA2AE601CE1}" type="slidenum">
              <a:rPr lang="en-US" altLang="en-US" smtClean="0"/>
              <a:pPr/>
              <a:t>8</a:t>
            </a:fld>
            <a:endParaRPr lang="en-US" altLang="en-US" smtClean="0"/>
          </a:p>
        </p:txBody>
      </p:sp>
    </p:spTree>
    <p:extLst>
      <p:ext uri="{BB962C8B-B14F-4D97-AF65-F5344CB8AC3E}">
        <p14:creationId xmlns:p14="http://schemas.microsoft.com/office/powerpoint/2010/main" val="283552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8988" indent="-303213">
              <a:spcBef>
                <a:spcPct val="30000"/>
              </a:spcBef>
              <a:defRPr sz="1200">
                <a:solidFill>
                  <a:schemeClr val="tx1"/>
                </a:solidFill>
                <a:latin typeface="Arial" panose="020B0604020202020204" pitchFamily="34" charset="0"/>
              </a:defRPr>
            </a:lvl2pPr>
            <a:lvl3pPr marL="1212850" indent="-241300">
              <a:spcBef>
                <a:spcPct val="30000"/>
              </a:spcBef>
              <a:defRPr sz="1200">
                <a:solidFill>
                  <a:schemeClr val="tx1"/>
                </a:solidFill>
                <a:latin typeface="Arial" panose="020B0604020202020204" pitchFamily="34" charset="0"/>
              </a:defRPr>
            </a:lvl3pPr>
            <a:lvl4pPr marL="1698625" indent="-241300">
              <a:spcBef>
                <a:spcPct val="30000"/>
              </a:spcBef>
              <a:defRPr sz="1200">
                <a:solidFill>
                  <a:schemeClr val="tx1"/>
                </a:solidFill>
                <a:latin typeface="Arial" panose="020B0604020202020204" pitchFamily="34" charset="0"/>
              </a:defRPr>
            </a:lvl4pPr>
            <a:lvl5pPr marL="2184400" indent="-241300">
              <a:spcBef>
                <a:spcPct val="30000"/>
              </a:spcBef>
              <a:defRPr sz="1200">
                <a:solidFill>
                  <a:schemeClr val="tx1"/>
                </a:solidFill>
                <a:latin typeface="Arial" panose="020B0604020202020204" pitchFamily="34" charset="0"/>
              </a:defRPr>
            </a:lvl5pPr>
            <a:lvl6pPr marL="2641600" indent="-241300" eaLnBrk="0" fontAlgn="base" hangingPunct="0">
              <a:spcBef>
                <a:spcPct val="30000"/>
              </a:spcBef>
              <a:spcAft>
                <a:spcPct val="0"/>
              </a:spcAft>
              <a:defRPr sz="1200">
                <a:solidFill>
                  <a:schemeClr val="tx1"/>
                </a:solidFill>
                <a:latin typeface="Arial" panose="020B0604020202020204" pitchFamily="34" charset="0"/>
              </a:defRPr>
            </a:lvl6pPr>
            <a:lvl7pPr marL="3098800" indent="-241300" eaLnBrk="0" fontAlgn="base" hangingPunct="0">
              <a:spcBef>
                <a:spcPct val="30000"/>
              </a:spcBef>
              <a:spcAft>
                <a:spcPct val="0"/>
              </a:spcAft>
              <a:defRPr sz="1200">
                <a:solidFill>
                  <a:schemeClr val="tx1"/>
                </a:solidFill>
                <a:latin typeface="Arial" panose="020B0604020202020204" pitchFamily="34" charset="0"/>
              </a:defRPr>
            </a:lvl7pPr>
            <a:lvl8pPr marL="3556000" indent="-241300" eaLnBrk="0" fontAlgn="base" hangingPunct="0">
              <a:spcBef>
                <a:spcPct val="30000"/>
              </a:spcBef>
              <a:spcAft>
                <a:spcPct val="0"/>
              </a:spcAft>
              <a:defRPr sz="1200">
                <a:solidFill>
                  <a:schemeClr val="tx1"/>
                </a:solidFill>
                <a:latin typeface="Arial" panose="020B0604020202020204" pitchFamily="34" charset="0"/>
              </a:defRPr>
            </a:lvl8pPr>
            <a:lvl9pPr marL="40132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189055-B902-40DD-8754-E5A31C8CC1E1}" type="slidenum">
              <a:rPr lang="en-US" altLang="en-US" sz="1300" smtClean="0"/>
              <a:pPr>
                <a:spcBef>
                  <a:spcPct val="0"/>
                </a:spcBef>
              </a:pPr>
              <a:t>9</a:t>
            </a:fld>
            <a:endParaRPr lang="en-US" altLang="en-US" sz="130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smtClean="0">
                <a:solidFill>
                  <a:srgbClr val="000000"/>
                </a:solidFill>
                <a:latin typeface="Arial" panose="020B0604020202020204" pitchFamily="34" charset="0"/>
              </a:rPr>
              <a:t>CGS </a:t>
            </a:r>
            <a:r>
              <a:rPr lang="en-US" altLang="en-US" i="1" smtClean="0">
                <a:latin typeface="Arial" panose="020B0604020202020204" pitchFamily="34" charset="0"/>
              </a:rPr>
              <a:t>§</a:t>
            </a:r>
            <a:r>
              <a:rPr lang="en-US" altLang="en-US" i="1" smtClean="0">
                <a:solidFill>
                  <a:srgbClr val="000000"/>
                </a:solidFill>
                <a:latin typeface="Arial" panose="020B0604020202020204" pitchFamily="34" charset="0"/>
              </a:rPr>
              <a:t>20-456</a:t>
            </a:r>
            <a:r>
              <a:rPr lang="en-US" altLang="en-US" smtClean="0">
                <a:latin typeface="Arial" panose="020B0604020202020204" pitchFamily="34" charset="0"/>
              </a:rPr>
              <a:t>. Grounds for revocation, suspension or refusal to issue or renew certificate of registration. (a) The commission may</a:t>
            </a:r>
          </a:p>
          <a:p>
            <a:pPr eaLnBrk="1" hangingPunct="1"/>
            <a:r>
              <a:rPr lang="en-US" altLang="en-US" smtClean="0">
                <a:latin typeface="Arial" panose="020B0604020202020204" pitchFamily="34" charset="0"/>
              </a:rPr>
              <a:t>revoke, suspend or refuse to issue or renew any certificate of registration as a community association manager or place a registrant on</a:t>
            </a:r>
          </a:p>
          <a:p>
            <a:pPr eaLnBrk="1" hangingPunct="1"/>
            <a:r>
              <a:rPr lang="en-US" altLang="en-US" smtClean="0">
                <a:latin typeface="Arial" panose="020B0604020202020204" pitchFamily="34" charset="0"/>
              </a:rPr>
              <a:t>probation or issue a letter of reprimand for: (1) Making any material misrepresentation; (2) making any false promise of a character</a:t>
            </a:r>
          </a:p>
          <a:p>
            <a:pPr eaLnBrk="1" hangingPunct="1"/>
            <a:r>
              <a:rPr lang="en-US" altLang="en-US" smtClean="0">
                <a:latin typeface="Arial" panose="020B0604020202020204" pitchFamily="34" charset="0"/>
              </a:rPr>
              <a:t>likely to influence, persuade or induce; (3) failing, within a reasonable time, to account for or remit any moneys coming into his</a:t>
            </a:r>
          </a:p>
          <a:p>
            <a:pPr eaLnBrk="1" hangingPunct="1"/>
            <a:r>
              <a:rPr lang="en-US" altLang="en-US" smtClean="0">
                <a:latin typeface="Arial" panose="020B0604020202020204" pitchFamily="34" charset="0"/>
              </a:rPr>
              <a:t>possession which belong to others; (4) conviction in a court of competent jurisdiction of this or any other state of forgery,</a:t>
            </a:r>
          </a:p>
          <a:p>
            <a:pPr eaLnBrk="1" hangingPunct="1"/>
            <a:r>
              <a:rPr lang="en-US" altLang="en-US" smtClean="0">
                <a:latin typeface="Arial" panose="020B0604020202020204" pitchFamily="34" charset="0"/>
              </a:rPr>
              <a:t>embezzlement, obtaining money under false pretenses, larceny, extortion, conspiracy to defraud, or other like offense or offenses</a:t>
            </a:r>
          </a:p>
          <a:p>
            <a:pPr eaLnBrk="1" hangingPunct="1"/>
            <a:r>
              <a:rPr lang="en-US" altLang="en-US" smtClean="0">
                <a:latin typeface="Arial" panose="020B0604020202020204" pitchFamily="34" charset="0"/>
              </a:rPr>
              <a:t>provided suspension or revocation under this subdivision shall be subject to the provisions of section 46a-80; (5) commingling funds</a:t>
            </a:r>
          </a:p>
          <a:p>
            <a:pPr eaLnBrk="1" hangingPunct="1"/>
            <a:r>
              <a:rPr lang="en-US" altLang="en-US" smtClean="0">
                <a:latin typeface="Arial" panose="020B0604020202020204" pitchFamily="34" charset="0"/>
              </a:rPr>
              <a:t>of others in an escrow or trustee account; (6) commingling funds of different associations; (7) any act or conduct which constitutes</a:t>
            </a:r>
          </a:p>
          <a:p>
            <a:pPr eaLnBrk="1" hangingPunct="1"/>
            <a:r>
              <a:rPr lang="en-US" altLang="en-US" smtClean="0">
                <a:latin typeface="Arial" panose="020B0604020202020204" pitchFamily="34" charset="0"/>
              </a:rPr>
              <a:t>dishonest, fraudulent or improper dealings; or (8) a violation of any provision of sections 20-450 to 20-462, inclusive, or any</a:t>
            </a:r>
          </a:p>
          <a:p>
            <a:pPr eaLnBrk="1" hangingPunct="1"/>
            <a:r>
              <a:rPr lang="en-US" altLang="en-US" smtClean="0">
                <a:latin typeface="Arial" panose="020B0604020202020204" pitchFamily="34" charset="0"/>
              </a:rPr>
              <a:t>regulation issued under section 20-461. (b) The commission shall not revoke or suspend any certificate of registration except upon</a:t>
            </a:r>
          </a:p>
          <a:p>
            <a:pPr eaLnBrk="1" hangingPunct="1"/>
            <a:r>
              <a:rPr lang="en-US" altLang="en-US" smtClean="0">
                <a:latin typeface="Arial" panose="020B0604020202020204" pitchFamily="34" charset="0"/>
              </a:rPr>
              <a:t>notice and hearing in accordance with chapter 54.</a:t>
            </a:r>
          </a:p>
          <a:p>
            <a:pPr eaLnBrk="1" hangingPunct="1"/>
            <a:endParaRPr lang="en-US" altLang="en-US" i="1" smtClean="0">
              <a:solidFill>
                <a:srgbClr val="000000"/>
              </a:solidFill>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12331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userDrawn="1"/>
        </p:nvGrpSpPr>
        <p:grpSpPr bwMode="auto">
          <a:xfrm>
            <a:off x="-36513" y="0"/>
            <a:ext cx="9213851" cy="6858000"/>
            <a:chOff x="-36195" y="0"/>
            <a:chExt cx="9213011" cy="6858000"/>
          </a:xfrm>
        </p:grpSpPr>
        <p:sp>
          <p:nvSpPr>
            <p:cNvPr id="6" name="Rectangle 5"/>
            <p:cNvSpPr/>
            <p:nvPr userDrawn="1"/>
          </p:nvSpPr>
          <p:spPr>
            <a:xfrm flipH="1">
              <a:off x="2133720" y="0"/>
              <a:ext cx="7009761" cy="5181600"/>
            </a:xfrm>
            <a:prstGeom prst="rect">
              <a:avLst/>
            </a:prstGeom>
            <a:gradFill>
              <a:gsLst>
                <a:gs pos="0">
                  <a:schemeClr val="accent1">
                    <a:lumMod val="60000"/>
                    <a:lumOff val="40000"/>
                  </a:schemeClr>
                </a:gs>
                <a:gs pos="29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7" name="Group 16"/>
            <p:cNvGrpSpPr>
              <a:grpSpLocks/>
            </p:cNvGrpSpPr>
            <p:nvPr userDrawn="1"/>
          </p:nvGrpSpPr>
          <p:grpSpPr bwMode="auto">
            <a:xfrm>
              <a:off x="-7145" y="0"/>
              <a:ext cx="9151145" cy="5215467"/>
              <a:chOff x="-7145" y="0"/>
              <a:chExt cx="9151145" cy="5215467"/>
            </a:xfrm>
          </p:grpSpPr>
          <p:sp>
            <p:nvSpPr>
              <p:cNvPr id="13" name="Freeform 12"/>
              <p:cNvSpPr/>
              <p:nvPr userDrawn="1"/>
            </p:nvSpPr>
            <p:spPr>
              <a:xfrm>
                <a:off x="25712" y="0"/>
                <a:ext cx="9117769" cy="5011738"/>
              </a:xfrm>
              <a:custGeom>
                <a:avLst/>
                <a:gdLst>
                  <a:gd name="connsiteX0" fmla="*/ 0 w 9118600"/>
                  <a:gd name="connsiteY0" fmla="*/ 5012267 h 5012267"/>
                  <a:gd name="connsiteX1" fmla="*/ 321733 w 9118600"/>
                  <a:gd name="connsiteY1" fmla="*/ 4216400 h 5012267"/>
                  <a:gd name="connsiteX2" fmla="*/ 575733 w 9118600"/>
                  <a:gd name="connsiteY2" fmla="*/ 3691467 h 5012267"/>
                  <a:gd name="connsiteX3" fmla="*/ 956733 w 9118600"/>
                  <a:gd name="connsiteY3" fmla="*/ 3124200 h 5012267"/>
                  <a:gd name="connsiteX4" fmla="*/ 1371600 w 9118600"/>
                  <a:gd name="connsiteY4" fmla="*/ 2641600 h 5012267"/>
                  <a:gd name="connsiteX5" fmla="*/ 1837267 w 9118600"/>
                  <a:gd name="connsiteY5" fmla="*/ 2201333 h 5012267"/>
                  <a:gd name="connsiteX6" fmla="*/ 2328333 w 9118600"/>
                  <a:gd name="connsiteY6" fmla="*/ 1837267 h 5012267"/>
                  <a:gd name="connsiteX7" fmla="*/ 3005667 w 9118600"/>
                  <a:gd name="connsiteY7" fmla="*/ 1397000 h 5012267"/>
                  <a:gd name="connsiteX8" fmla="*/ 3801533 w 9118600"/>
                  <a:gd name="connsiteY8" fmla="*/ 1032933 h 5012267"/>
                  <a:gd name="connsiteX9" fmla="*/ 4529667 w 9118600"/>
                  <a:gd name="connsiteY9" fmla="*/ 736600 h 5012267"/>
                  <a:gd name="connsiteX10" fmla="*/ 5630333 w 9118600"/>
                  <a:gd name="connsiteY10" fmla="*/ 474133 h 5012267"/>
                  <a:gd name="connsiteX11" fmla="*/ 6620933 w 9118600"/>
                  <a:gd name="connsiteY11" fmla="*/ 338667 h 5012267"/>
                  <a:gd name="connsiteX12" fmla="*/ 7560733 w 9118600"/>
                  <a:gd name="connsiteY12" fmla="*/ 313267 h 5012267"/>
                  <a:gd name="connsiteX13" fmla="*/ 8373533 w 9118600"/>
                  <a:gd name="connsiteY13" fmla="*/ 355600 h 5012267"/>
                  <a:gd name="connsiteX14" fmla="*/ 9118600 w 9118600"/>
                  <a:gd name="connsiteY14" fmla="*/ 474133 h 5012267"/>
                  <a:gd name="connsiteX15" fmla="*/ 9110133 w 9118600"/>
                  <a:gd name="connsiteY15" fmla="*/ 0 h 5012267"/>
                  <a:gd name="connsiteX16" fmla="*/ 6121400 w 9118600"/>
                  <a:gd name="connsiteY16" fmla="*/ 0 h 5012267"/>
                  <a:gd name="connsiteX17" fmla="*/ 4478867 w 9118600"/>
                  <a:gd name="connsiteY17" fmla="*/ 237067 h 5012267"/>
                  <a:gd name="connsiteX18" fmla="*/ 2540000 w 9118600"/>
                  <a:gd name="connsiteY18" fmla="*/ 1126067 h 5012267"/>
                  <a:gd name="connsiteX19" fmla="*/ 1117600 w 9118600"/>
                  <a:gd name="connsiteY19" fmla="*/ 2319867 h 5012267"/>
                  <a:gd name="connsiteX20" fmla="*/ 304800 w 9118600"/>
                  <a:gd name="connsiteY20" fmla="*/ 3539067 h 5012267"/>
                  <a:gd name="connsiteX21" fmla="*/ 0 w 9118600"/>
                  <a:gd name="connsiteY21" fmla="*/ 5012267 h 50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18600" h="5012267">
                    <a:moveTo>
                      <a:pt x="0" y="5012267"/>
                    </a:moveTo>
                    <a:lnTo>
                      <a:pt x="321733" y="4216400"/>
                    </a:lnTo>
                    <a:lnTo>
                      <a:pt x="575733" y="3691467"/>
                    </a:lnTo>
                    <a:lnTo>
                      <a:pt x="956733" y="3124200"/>
                    </a:lnTo>
                    <a:lnTo>
                      <a:pt x="1371600" y="2641600"/>
                    </a:lnTo>
                    <a:lnTo>
                      <a:pt x="1837267" y="2201333"/>
                    </a:lnTo>
                    <a:lnTo>
                      <a:pt x="2328333" y="1837267"/>
                    </a:lnTo>
                    <a:lnTo>
                      <a:pt x="3005667" y="1397000"/>
                    </a:lnTo>
                    <a:lnTo>
                      <a:pt x="3801533" y="1032933"/>
                    </a:lnTo>
                    <a:lnTo>
                      <a:pt x="4529667" y="736600"/>
                    </a:lnTo>
                    <a:cubicBezTo>
                      <a:pt x="4896402" y="648470"/>
                      <a:pt x="5253157" y="474133"/>
                      <a:pt x="5630333" y="474133"/>
                    </a:cubicBezTo>
                    <a:lnTo>
                      <a:pt x="6620933" y="338667"/>
                    </a:lnTo>
                    <a:lnTo>
                      <a:pt x="7560733" y="313267"/>
                    </a:lnTo>
                    <a:lnTo>
                      <a:pt x="8373533" y="355600"/>
                    </a:lnTo>
                    <a:lnTo>
                      <a:pt x="9118600" y="474133"/>
                    </a:lnTo>
                    <a:lnTo>
                      <a:pt x="9110133" y="0"/>
                    </a:lnTo>
                    <a:lnTo>
                      <a:pt x="6121400" y="0"/>
                    </a:lnTo>
                    <a:cubicBezTo>
                      <a:pt x="5574006" y="79828"/>
                      <a:pt x="5032051" y="237067"/>
                      <a:pt x="4478867" y="237067"/>
                    </a:cubicBezTo>
                    <a:cubicBezTo>
                      <a:pt x="3830928" y="529776"/>
                      <a:pt x="2857963" y="490141"/>
                      <a:pt x="2540000" y="1126067"/>
                    </a:cubicBezTo>
                    <a:lnTo>
                      <a:pt x="1117600" y="2319867"/>
                    </a:lnTo>
                    <a:cubicBezTo>
                      <a:pt x="845359" y="2725392"/>
                      <a:pt x="304800" y="3050635"/>
                      <a:pt x="304800" y="3539067"/>
                    </a:cubicBezTo>
                    <a:cubicBezTo>
                      <a:pt x="200378" y="4018845"/>
                      <a:pt x="0" y="5012267"/>
                      <a:pt x="0" y="5012267"/>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7623" y="0"/>
                <a:ext cx="7360567" cy="5214938"/>
              </a:xfrm>
              <a:custGeom>
                <a:avLst/>
                <a:gdLst>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846667 w 7349067"/>
                  <a:gd name="connsiteY27" fmla="*/ 3115733 h 5063067"/>
                  <a:gd name="connsiteX28" fmla="*/ 668867 w 7349067"/>
                  <a:gd name="connsiteY28" fmla="*/ 3412067 h 5063067"/>
                  <a:gd name="connsiteX29" fmla="*/ 508000 w 7349067"/>
                  <a:gd name="connsiteY29" fmla="*/ 3699933 h 5063067"/>
                  <a:gd name="connsiteX30" fmla="*/ 347134 w 7349067"/>
                  <a:gd name="connsiteY30" fmla="*/ 4030133 h 5063067"/>
                  <a:gd name="connsiteX31" fmla="*/ 262467 w 7349067"/>
                  <a:gd name="connsiteY31" fmla="*/ 4267200 h 5063067"/>
                  <a:gd name="connsiteX32" fmla="*/ 152400 w 7349067"/>
                  <a:gd name="connsiteY32" fmla="*/ 4605867 h 5063067"/>
                  <a:gd name="connsiteX33" fmla="*/ 67734 w 7349067"/>
                  <a:gd name="connsiteY33" fmla="*/ 4842933 h 5063067"/>
                  <a:gd name="connsiteX34" fmla="*/ 0 w 7349067"/>
                  <a:gd name="connsiteY34" fmla="*/ 5063067 h 5063067"/>
                  <a:gd name="connsiteX35" fmla="*/ 8467 w 7349067"/>
                  <a:gd name="connsiteY35"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9548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063067"/>
                  <a:gd name="connsiteX1" fmla="*/ 160867 w 7349067"/>
                  <a:gd name="connsiteY1" fmla="*/ 2946400 h 5063067"/>
                  <a:gd name="connsiteX2" fmla="*/ 330200 w 7349067"/>
                  <a:gd name="connsiteY2" fmla="*/ 2692400 h 5063067"/>
                  <a:gd name="connsiteX3" fmla="*/ 541867 w 7349067"/>
                  <a:gd name="connsiteY3" fmla="*/ 2421467 h 5063067"/>
                  <a:gd name="connsiteX4" fmla="*/ 787400 w 7349067"/>
                  <a:gd name="connsiteY4" fmla="*/ 2133600 h 5063067"/>
                  <a:gd name="connsiteX5" fmla="*/ 1041400 w 7349067"/>
                  <a:gd name="connsiteY5" fmla="*/ 1862667 h 5063067"/>
                  <a:gd name="connsiteX6" fmla="*/ 1363134 w 7349067"/>
                  <a:gd name="connsiteY6" fmla="*/ 1574800 h 5063067"/>
                  <a:gd name="connsiteX7" fmla="*/ 1794934 w 7349067"/>
                  <a:gd name="connsiteY7" fmla="*/ 1244600 h 5063067"/>
                  <a:gd name="connsiteX8" fmla="*/ 2184400 w 7349067"/>
                  <a:gd name="connsiteY8" fmla="*/ 982133 h 5063067"/>
                  <a:gd name="connsiteX9" fmla="*/ 2590800 w 7349067"/>
                  <a:gd name="connsiteY9" fmla="*/ 753533 h 5063067"/>
                  <a:gd name="connsiteX10" fmla="*/ 2980267 w 7349067"/>
                  <a:gd name="connsiteY10" fmla="*/ 550333 h 5063067"/>
                  <a:gd name="connsiteX11" fmla="*/ 3505200 w 7349067"/>
                  <a:gd name="connsiteY11" fmla="*/ 330200 h 5063067"/>
                  <a:gd name="connsiteX12" fmla="*/ 4148667 w 7349067"/>
                  <a:gd name="connsiteY12" fmla="*/ 101600 h 5063067"/>
                  <a:gd name="connsiteX13" fmla="*/ 4470400 w 7349067"/>
                  <a:gd name="connsiteY13" fmla="*/ 0 h 5063067"/>
                  <a:gd name="connsiteX14" fmla="*/ 7349067 w 7349067"/>
                  <a:gd name="connsiteY14" fmla="*/ 0 h 5063067"/>
                  <a:gd name="connsiteX15" fmla="*/ 6815667 w 7349067"/>
                  <a:gd name="connsiteY15" fmla="*/ 67733 h 5063067"/>
                  <a:gd name="connsiteX16" fmla="*/ 6197600 w 7349067"/>
                  <a:gd name="connsiteY16" fmla="*/ 152400 h 5063067"/>
                  <a:gd name="connsiteX17" fmla="*/ 5613400 w 7349067"/>
                  <a:gd name="connsiteY17" fmla="*/ 237067 h 5063067"/>
                  <a:gd name="connsiteX18" fmla="*/ 5020734 w 7349067"/>
                  <a:gd name="connsiteY18" fmla="*/ 381000 h 5063067"/>
                  <a:gd name="connsiteX19" fmla="*/ 4555067 w 7349067"/>
                  <a:gd name="connsiteY19" fmla="*/ 516467 h 5063067"/>
                  <a:gd name="connsiteX20" fmla="*/ 3937000 w 7349067"/>
                  <a:gd name="connsiteY20" fmla="*/ 745067 h 5063067"/>
                  <a:gd name="connsiteX21" fmla="*/ 3386667 w 7349067"/>
                  <a:gd name="connsiteY21" fmla="*/ 990600 h 5063067"/>
                  <a:gd name="connsiteX22" fmla="*/ 2946400 w 7349067"/>
                  <a:gd name="connsiteY22" fmla="*/ 1236133 h 5063067"/>
                  <a:gd name="connsiteX23" fmla="*/ 2556934 w 7349067"/>
                  <a:gd name="connsiteY23" fmla="*/ 1481667 h 5063067"/>
                  <a:gd name="connsiteX24" fmla="*/ 2125134 w 7349067"/>
                  <a:gd name="connsiteY24" fmla="*/ 1786467 h 5063067"/>
                  <a:gd name="connsiteX25" fmla="*/ 1634067 w 7349067"/>
                  <a:gd name="connsiteY25" fmla="*/ 2209800 h 5063067"/>
                  <a:gd name="connsiteX26" fmla="*/ 1261534 w 7349067"/>
                  <a:gd name="connsiteY26" fmla="*/ 2607733 h 5063067"/>
                  <a:gd name="connsiteX27" fmla="*/ 1032934 w 7349067"/>
                  <a:gd name="connsiteY27" fmla="*/ 2878667 h 5063067"/>
                  <a:gd name="connsiteX28" fmla="*/ 846667 w 7349067"/>
                  <a:gd name="connsiteY28" fmla="*/ 3115733 h 5063067"/>
                  <a:gd name="connsiteX29" fmla="*/ 668867 w 7349067"/>
                  <a:gd name="connsiteY29" fmla="*/ 3412067 h 5063067"/>
                  <a:gd name="connsiteX30" fmla="*/ 508000 w 7349067"/>
                  <a:gd name="connsiteY30" fmla="*/ 3699933 h 5063067"/>
                  <a:gd name="connsiteX31" fmla="*/ 347134 w 7349067"/>
                  <a:gd name="connsiteY31" fmla="*/ 4030133 h 5063067"/>
                  <a:gd name="connsiteX32" fmla="*/ 262467 w 7349067"/>
                  <a:gd name="connsiteY32" fmla="*/ 4267200 h 5063067"/>
                  <a:gd name="connsiteX33" fmla="*/ 152400 w 7349067"/>
                  <a:gd name="connsiteY33" fmla="*/ 4605867 h 5063067"/>
                  <a:gd name="connsiteX34" fmla="*/ 67734 w 7349067"/>
                  <a:gd name="connsiteY34" fmla="*/ 4842933 h 5063067"/>
                  <a:gd name="connsiteX35" fmla="*/ 0 w 7349067"/>
                  <a:gd name="connsiteY35" fmla="*/ 5063067 h 5063067"/>
                  <a:gd name="connsiteX36" fmla="*/ 8467 w 7349067"/>
                  <a:gd name="connsiteY36" fmla="*/ 3183467 h 5063067"/>
                  <a:gd name="connsiteX0" fmla="*/ 8467 w 7349067"/>
                  <a:gd name="connsiteY0" fmla="*/ 3183467 h 5215467"/>
                  <a:gd name="connsiteX1" fmla="*/ 160867 w 7349067"/>
                  <a:gd name="connsiteY1" fmla="*/ 2946400 h 5215467"/>
                  <a:gd name="connsiteX2" fmla="*/ 330200 w 7349067"/>
                  <a:gd name="connsiteY2" fmla="*/ 2692400 h 5215467"/>
                  <a:gd name="connsiteX3" fmla="*/ 541867 w 7349067"/>
                  <a:gd name="connsiteY3" fmla="*/ 2421467 h 5215467"/>
                  <a:gd name="connsiteX4" fmla="*/ 787400 w 7349067"/>
                  <a:gd name="connsiteY4" fmla="*/ 2133600 h 5215467"/>
                  <a:gd name="connsiteX5" fmla="*/ 1041400 w 7349067"/>
                  <a:gd name="connsiteY5" fmla="*/ 1862667 h 5215467"/>
                  <a:gd name="connsiteX6" fmla="*/ 1363134 w 7349067"/>
                  <a:gd name="connsiteY6" fmla="*/ 1574800 h 5215467"/>
                  <a:gd name="connsiteX7" fmla="*/ 1794934 w 7349067"/>
                  <a:gd name="connsiteY7" fmla="*/ 1244600 h 5215467"/>
                  <a:gd name="connsiteX8" fmla="*/ 2184400 w 7349067"/>
                  <a:gd name="connsiteY8" fmla="*/ 982133 h 5215467"/>
                  <a:gd name="connsiteX9" fmla="*/ 2590800 w 7349067"/>
                  <a:gd name="connsiteY9" fmla="*/ 753533 h 5215467"/>
                  <a:gd name="connsiteX10" fmla="*/ 2980267 w 7349067"/>
                  <a:gd name="connsiteY10" fmla="*/ 550333 h 5215467"/>
                  <a:gd name="connsiteX11" fmla="*/ 3505200 w 7349067"/>
                  <a:gd name="connsiteY11" fmla="*/ 330200 h 5215467"/>
                  <a:gd name="connsiteX12" fmla="*/ 4148667 w 7349067"/>
                  <a:gd name="connsiteY12" fmla="*/ 101600 h 5215467"/>
                  <a:gd name="connsiteX13" fmla="*/ 4470400 w 7349067"/>
                  <a:gd name="connsiteY13" fmla="*/ 0 h 5215467"/>
                  <a:gd name="connsiteX14" fmla="*/ 7349067 w 7349067"/>
                  <a:gd name="connsiteY14" fmla="*/ 0 h 5215467"/>
                  <a:gd name="connsiteX15" fmla="*/ 6815667 w 7349067"/>
                  <a:gd name="connsiteY15" fmla="*/ 67733 h 5215467"/>
                  <a:gd name="connsiteX16" fmla="*/ 6197600 w 7349067"/>
                  <a:gd name="connsiteY16" fmla="*/ 152400 h 5215467"/>
                  <a:gd name="connsiteX17" fmla="*/ 5613400 w 7349067"/>
                  <a:gd name="connsiteY17" fmla="*/ 237067 h 5215467"/>
                  <a:gd name="connsiteX18" fmla="*/ 5020734 w 7349067"/>
                  <a:gd name="connsiteY18" fmla="*/ 381000 h 5215467"/>
                  <a:gd name="connsiteX19" fmla="*/ 4555067 w 7349067"/>
                  <a:gd name="connsiteY19" fmla="*/ 516467 h 5215467"/>
                  <a:gd name="connsiteX20" fmla="*/ 3937000 w 7349067"/>
                  <a:gd name="connsiteY20" fmla="*/ 745067 h 5215467"/>
                  <a:gd name="connsiteX21" fmla="*/ 3386667 w 7349067"/>
                  <a:gd name="connsiteY21" fmla="*/ 990600 h 5215467"/>
                  <a:gd name="connsiteX22" fmla="*/ 2946400 w 7349067"/>
                  <a:gd name="connsiteY22" fmla="*/ 1236133 h 5215467"/>
                  <a:gd name="connsiteX23" fmla="*/ 2556934 w 7349067"/>
                  <a:gd name="connsiteY23" fmla="*/ 1481667 h 5215467"/>
                  <a:gd name="connsiteX24" fmla="*/ 2125134 w 7349067"/>
                  <a:gd name="connsiteY24" fmla="*/ 1786467 h 5215467"/>
                  <a:gd name="connsiteX25" fmla="*/ 1634067 w 7349067"/>
                  <a:gd name="connsiteY25" fmla="*/ 2209800 h 5215467"/>
                  <a:gd name="connsiteX26" fmla="*/ 1261534 w 7349067"/>
                  <a:gd name="connsiteY26" fmla="*/ 2607733 h 5215467"/>
                  <a:gd name="connsiteX27" fmla="*/ 1032934 w 7349067"/>
                  <a:gd name="connsiteY27" fmla="*/ 2878667 h 5215467"/>
                  <a:gd name="connsiteX28" fmla="*/ 846667 w 7349067"/>
                  <a:gd name="connsiteY28" fmla="*/ 3115733 h 5215467"/>
                  <a:gd name="connsiteX29" fmla="*/ 668867 w 7349067"/>
                  <a:gd name="connsiteY29" fmla="*/ 3412067 h 5215467"/>
                  <a:gd name="connsiteX30" fmla="*/ 508000 w 7349067"/>
                  <a:gd name="connsiteY30" fmla="*/ 3699933 h 5215467"/>
                  <a:gd name="connsiteX31" fmla="*/ 347134 w 7349067"/>
                  <a:gd name="connsiteY31" fmla="*/ 4030133 h 5215467"/>
                  <a:gd name="connsiteX32" fmla="*/ 262467 w 7349067"/>
                  <a:gd name="connsiteY32" fmla="*/ 4267200 h 5215467"/>
                  <a:gd name="connsiteX33" fmla="*/ 152400 w 7349067"/>
                  <a:gd name="connsiteY33" fmla="*/ 4605867 h 5215467"/>
                  <a:gd name="connsiteX34" fmla="*/ 67734 w 7349067"/>
                  <a:gd name="connsiteY34" fmla="*/ 4842933 h 5215467"/>
                  <a:gd name="connsiteX35" fmla="*/ 0 w 7349067"/>
                  <a:gd name="connsiteY35" fmla="*/ 5215467 h 5215467"/>
                  <a:gd name="connsiteX36" fmla="*/ 8467 w 7349067"/>
                  <a:gd name="connsiteY36" fmla="*/ 3183467 h 5215467"/>
                  <a:gd name="connsiteX0" fmla="*/ 8467 w 7349067"/>
                  <a:gd name="connsiteY0" fmla="*/ 3183467 h 5215467"/>
                  <a:gd name="connsiteX1" fmla="*/ 160867 w 7349067"/>
                  <a:gd name="connsiteY1" fmla="*/ 2946400 h 5215467"/>
                  <a:gd name="connsiteX2" fmla="*/ 330200 w 7349067"/>
                  <a:gd name="connsiteY2" fmla="*/ 2692400 h 5215467"/>
                  <a:gd name="connsiteX3" fmla="*/ 541867 w 7349067"/>
                  <a:gd name="connsiteY3" fmla="*/ 2421467 h 5215467"/>
                  <a:gd name="connsiteX4" fmla="*/ 787400 w 7349067"/>
                  <a:gd name="connsiteY4" fmla="*/ 2133600 h 5215467"/>
                  <a:gd name="connsiteX5" fmla="*/ 1041400 w 7349067"/>
                  <a:gd name="connsiteY5" fmla="*/ 1862667 h 5215467"/>
                  <a:gd name="connsiteX6" fmla="*/ 1363134 w 7349067"/>
                  <a:gd name="connsiteY6" fmla="*/ 1574800 h 5215467"/>
                  <a:gd name="connsiteX7" fmla="*/ 1794934 w 7349067"/>
                  <a:gd name="connsiteY7" fmla="*/ 1244600 h 5215467"/>
                  <a:gd name="connsiteX8" fmla="*/ 2184400 w 7349067"/>
                  <a:gd name="connsiteY8" fmla="*/ 982133 h 5215467"/>
                  <a:gd name="connsiteX9" fmla="*/ 2590800 w 7349067"/>
                  <a:gd name="connsiteY9" fmla="*/ 753533 h 5215467"/>
                  <a:gd name="connsiteX10" fmla="*/ 2980267 w 7349067"/>
                  <a:gd name="connsiteY10" fmla="*/ 550333 h 5215467"/>
                  <a:gd name="connsiteX11" fmla="*/ 3505200 w 7349067"/>
                  <a:gd name="connsiteY11" fmla="*/ 330200 h 5215467"/>
                  <a:gd name="connsiteX12" fmla="*/ 4148667 w 7349067"/>
                  <a:gd name="connsiteY12" fmla="*/ 101600 h 5215467"/>
                  <a:gd name="connsiteX13" fmla="*/ 4470400 w 7349067"/>
                  <a:gd name="connsiteY13" fmla="*/ 0 h 5215467"/>
                  <a:gd name="connsiteX14" fmla="*/ 7349067 w 7349067"/>
                  <a:gd name="connsiteY14" fmla="*/ 0 h 5215467"/>
                  <a:gd name="connsiteX15" fmla="*/ 6815667 w 7349067"/>
                  <a:gd name="connsiteY15" fmla="*/ 67733 h 5215467"/>
                  <a:gd name="connsiteX16" fmla="*/ 6197600 w 7349067"/>
                  <a:gd name="connsiteY16" fmla="*/ 152400 h 5215467"/>
                  <a:gd name="connsiteX17" fmla="*/ 5613400 w 7349067"/>
                  <a:gd name="connsiteY17" fmla="*/ 237067 h 5215467"/>
                  <a:gd name="connsiteX18" fmla="*/ 5020734 w 7349067"/>
                  <a:gd name="connsiteY18" fmla="*/ 381000 h 5215467"/>
                  <a:gd name="connsiteX19" fmla="*/ 4555067 w 7349067"/>
                  <a:gd name="connsiteY19" fmla="*/ 516467 h 5215467"/>
                  <a:gd name="connsiteX20" fmla="*/ 3937000 w 7349067"/>
                  <a:gd name="connsiteY20" fmla="*/ 745067 h 5215467"/>
                  <a:gd name="connsiteX21" fmla="*/ 3386667 w 7349067"/>
                  <a:gd name="connsiteY21" fmla="*/ 990600 h 5215467"/>
                  <a:gd name="connsiteX22" fmla="*/ 2946400 w 7349067"/>
                  <a:gd name="connsiteY22" fmla="*/ 1236133 h 5215467"/>
                  <a:gd name="connsiteX23" fmla="*/ 2556934 w 7349067"/>
                  <a:gd name="connsiteY23" fmla="*/ 1481667 h 5215467"/>
                  <a:gd name="connsiteX24" fmla="*/ 2125134 w 7349067"/>
                  <a:gd name="connsiteY24" fmla="*/ 1786467 h 5215467"/>
                  <a:gd name="connsiteX25" fmla="*/ 1634067 w 7349067"/>
                  <a:gd name="connsiteY25" fmla="*/ 2209800 h 5215467"/>
                  <a:gd name="connsiteX26" fmla="*/ 1261534 w 7349067"/>
                  <a:gd name="connsiteY26" fmla="*/ 2607733 h 5215467"/>
                  <a:gd name="connsiteX27" fmla="*/ 1032934 w 7349067"/>
                  <a:gd name="connsiteY27" fmla="*/ 2878667 h 5215467"/>
                  <a:gd name="connsiteX28" fmla="*/ 846667 w 7349067"/>
                  <a:gd name="connsiteY28" fmla="*/ 3115733 h 5215467"/>
                  <a:gd name="connsiteX29" fmla="*/ 668867 w 7349067"/>
                  <a:gd name="connsiteY29" fmla="*/ 3412067 h 5215467"/>
                  <a:gd name="connsiteX30" fmla="*/ 508000 w 7349067"/>
                  <a:gd name="connsiteY30" fmla="*/ 3699933 h 5215467"/>
                  <a:gd name="connsiteX31" fmla="*/ 347134 w 7349067"/>
                  <a:gd name="connsiteY31" fmla="*/ 4030133 h 5215467"/>
                  <a:gd name="connsiteX32" fmla="*/ 262467 w 7349067"/>
                  <a:gd name="connsiteY32" fmla="*/ 4267200 h 5215467"/>
                  <a:gd name="connsiteX33" fmla="*/ 152400 w 7349067"/>
                  <a:gd name="connsiteY33" fmla="*/ 4605867 h 5215467"/>
                  <a:gd name="connsiteX34" fmla="*/ 67734 w 7349067"/>
                  <a:gd name="connsiteY34" fmla="*/ 4842933 h 5215467"/>
                  <a:gd name="connsiteX35" fmla="*/ 0 w 7349067"/>
                  <a:gd name="connsiteY35" fmla="*/ 5215467 h 5215467"/>
                  <a:gd name="connsiteX36" fmla="*/ 8467 w 7349067"/>
                  <a:gd name="connsiteY36" fmla="*/ 3183467 h 5215467"/>
                  <a:gd name="connsiteX0" fmla="*/ 8467 w 7349067"/>
                  <a:gd name="connsiteY0" fmla="*/ 3183467 h 5215467"/>
                  <a:gd name="connsiteX1" fmla="*/ 160867 w 7349067"/>
                  <a:gd name="connsiteY1" fmla="*/ 2946400 h 5215467"/>
                  <a:gd name="connsiteX2" fmla="*/ 330200 w 7349067"/>
                  <a:gd name="connsiteY2" fmla="*/ 2692400 h 5215467"/>
                  <a:gd name="connsiteX3" fmla="*/ 541867 w 7349067"/>
                  <a:gd name="connsiteY3" fmla="*/ 2421467 h 5215467"/>
                  <a:gd name="connsiteX4" fmla="*/ 787400 w 7349067"/>
                  <a:gd name="connsiteY4" fmla="*/ 2133600 h 5215467"/>
                  <a:gd name="connsiteX5" fmla="*/ 1041400 w 7349067"/>
                  <a:gd name="connsiteY5" fmla="*/ 1862667 h 5215467"/>
                  <a:gd name="connsiteX6" fmla="*/ 1363134 w 7349067"/>
                  <a:gd name="connsiteY6" fmla="*/ 1574800 h 5215467"/>
                  <a:gd name="connsiteX7" fmla="*/ 1794934 w 7349067"/>
                  <a:gd name="connsiteY7" fmla="*/ 1244600 h 5215467"/>
                  <a:gd name="connsiteX8" fmla="*/ 2184400 w 7349067"/>
                  <a:gd name="connsiteY8" fmla="*/ 982133 h 5215467"/>
                  <a:gd name="connsiteX9" fmla="*/ 2590800 w 7349067"/>
                  <a:gd name="connsiteY9" fmla="*/ 753533 h 5215467"/>
                  <a:gd name="connsiteX10" fmla="*/ 2980267 w 7349067"/>
                  <a:gd name="connsiteY10" fmla="*/ 550333 h 5215467"/>
                  <a:gd name="connsiteX11" fmla="*/ 3505200 w 7349067"/>
                  <a:gd name="connsiteY11" fmla="*/ 330200 h 5215467"/>
                  <a:gd name="connsiteX12" fmla="*/ 4148667 w 7349067"/>
                  <a:gd name="connsiteY12" fmla="*/ 101600 h 5215467"/>
                  <a:gd name="connsiteX13" fmla="*/ 4470400 w 7349067"/>
                  <a:gd name="connsiteY13" fmla="*/ 0 h 5215467"/>
                  <a:gd name="connsiteX14" fmla="*/ 7349067 w 7349067"/>
                  <a:gd name="connsiteY14" fmla="*/ 0 h 5215467"/>
                  <a:gd name="connsiteX15" fmla="*/ 6815667 w 7349067"/>
                  <a:gd name="connsiteY15" fmla="*/ 67733 h 5215467"/>
                  <a:gd name="connsiteX16" fmla="*/ 6197600 w 7349067"/>
                  <a:gd name="connsiteY16" fmla="*/ 152400 h 5215467"/>
                  <a:gd name="connsiteX17" fmla="*/ 5613400 w 7349067"/>
                  <a:gd name="connsiteY17" fmla="*/ 237067 h 5215467"/>
                  <a:gd name="connsiteX18" fmla="*/ 5020734 w 7349067"/>
                  <a:gd name="connsiteY18" fmla="*/ 381000 h 5215467"/>
                  <a:gd name="connsiteX19" fmla="*/ 4555067 w 7349067"/>
                  <a:gd name="connsiteY19" fmla="*/ 516467 h 5215467"/>
                  <a:gd name="connsiteX20" fmla="*/ 3937000 w 7349067"/>
                  <a:gd name="connsiteY20" fmla="*/ 745067 h 5215467"/>
                  <a:gd name="connsiteX21" fmla="*/ 3386667 w 7349067"/>
                  <a:gd name="connsiteY21" fmla="*/ 990600 h 5215467"/>
                  <a:gd name="connsiteX22" fmla="*/ 2946400 w 7349067"/>
                  <a:gd name="connsiteY22" fmla="*/ 1236133 h 5215467"/>
                  <a:gd name="connsiteX23" fmla="*/ 2556934 w 7349067"/>
                  <a:gd name="connsiteY23" fmla="*/ 1481667 h 5215467"/>
                  <a:gd name="connsiteX24" fmla="*/ 2125134 w 7349067"/>
                  <a:gd name="connsiteY24" fmla="*/ 1786467 h 5215467"/>
                  <a:gd name="connsiteX25" fmla="*/ 1634067 w 7349067"/>
                  <a:gd name="connsiteY25" fmla="*/ 2209800 h 5215467"/>
                  <a:gd name="connsiteX26" fmla="*/ 1261534 w 7349067"/>
                  <a:gd name="connsiteY26" fmla="*/ 2607733 h 5215467"/>
                  <a:gd name="connsiteX27" fmla="*/ 1032934 w 7349067"/>
                  <a:gd name="connsiteY27" fmla="*/ 2878667 h 5215467"/>
                  <a:gd name="connsiteX28" fmla="*/ 846667 w 7349067"/>
                  <a:gd name="connsiteY28" fmla="*/ 3115733 h 5215467"/>
                  <a:gd name="connsiteX29" fmla="*/ 668867 w 7349067"/>
                  <a:gd name="connsiteY29" fmla="*/ 3412067 h 5215467"/>
                  <a:gd name="connsiteX30" fmla="*/ 508000 w 7349067"/>
                  <a:gd name="connsiteY30" fmla="*/ 3699933 h 5215467"/>
                  <a:gd name="connsiteX31" fmla="*/ 347134 w 7349067"/>
                  <a:gd name="connsiteY31" fmla="*/ 4030133 h 5215467"/>
                  <a:gd name="connsiteX32" fmla="*/ 262467 w 7349067"/>
                  <a:gd name="connsiteY32" fmla="*/ 4267200 h 5215467"/>
                  <a:gd name="connsiteX33" fmla="*/ 152400 w 7349067"/>
                  <a:gd name="connsiteY33" fmla="*/ 4605867 h 5215467"/>
                  <a:gd name="connsiteX34" fmla="*/ 67734 w 7349067"/>
                  <a:gd name="connsiteY34" fmla="*/ 4842933 h 5215467"/>
                  <a:gd name="connsiteX35" fmla="*/ 0 w 7349067"/>
                  <a:gd name="connsiteY35" fmla="*/ 5215467 h 5215467"/>
                  <a:gd name="connsiteX36" fmla="*/ 8467 w 7349067"/>
                  <a:gd name="connsiteY36" fmla="*/ 3183467 h 5215467"/>
                  <a:gd name="connsiteX0" fmla="*/ 8467 w 7349067"/>
                  <a:gd name="connsiteY0" fmla="*/ 3183467 h 5215467"/>
                  <a:gd name="connsiteX1" fmla="*/ 160867 w 7349067"/>
                  <a:gd name="connsiteY1" fmla="*/ 2946400 h 5215467"/>
                  <a:gd name="connsiteX2" fmla="*/ 330200 w 7349067"/>
                  <a:gd name="connsiteY2" fmla="*/ 2692400 h 5215467"/>
                  <a:gd name="connsiteX3" fmla="*/ 541867 w 7349067"/>
                  <a:gd name="connsiteY3" fmla="*/ 2421467 h 5215467"/>
                  <a:gd name="connsiteX4" fmla="*/ 787400 w 7349067"/>
                  <a:gd name="connsiteY4" fmla="*/ 2133600 h 5215467"/>
                  <a:gd name="connsiteX5" fmla="*/ 1041400 w 7349067"/>
                  <a:gd name="connsiteY5" fmla="*/ 1862667 h 5215467"/>
                  <a:gd name="connsiteX6" fmla="*/ 1363134 w 7349067"/>
                  <a:gd name="connsiteY6" fmla="*/ 1574800 h 5215467"/>
                  <a:gd name="connsiteX7" fmla="*/ 1794934 w 7349067"/>
                  <a:gd name="connsiteY7" fmla="*/ 1244600 h 5215467"/>
                  <a:gd name="connsiteX8" fmla="*/ 2184400 w 7349067"/>
                  <a:gd name="connsiteY8" fmla="*/ 982133 h 5215467"/>
                  <a:gd name="connsiteX9" fmla="*/ 2590800 w 7349067"/>
                  <a:gd name="connsiteY9" fmla="*/ 753533 h 5215467"/>
                  <a:gd name="connsiteX10" fmla="*/ 2980267 w 7349067"/>
                  <a:gd name="connsiteY10" fmla="*/ 550333 h 5215467"/>
                  <a:gd name="connsiteX11" fmla="*/ 3505200 w 7349067"/>
                  <a:gd name="connsiteY11" fmla="*/ 330200 h 5215467"/>
                  <a:gd name="connsiteX12" fmla="*/ 4148667 w 7349067"/>
                  <a:gd name="connsiteY12" fmla="*/ 101600 h 5215467"/>
                  <a:gd name="connsiteX13" fmla="*/ 4470400 w 7349067"/>
                  <a:gd name="connsiteY13" fmla="*/ 0 h 5215467"/>
                  <a:gd name="connsiteX14" fmla="*/ 7349067 w 7349067"/>
                  <a:gd name="connsiteY14" fmla="*/ 0 h 5215467"/>
                  <a:gd name="connsiteX15" fmla="*/ 6815667 w 7349067"/>
                  <a:gd name="connsiteY15" fmla="*/ 67733 h 5215467"/>
                  <a:gd name="connsiteX16" fmla="*/ 6197600 w 7349067"/>
                  <a:gd name="connsiteY16" fmla="*/ 152400 h 5215467"/>
                  <a:gd name="connsiteX17" fmla="*/ 5613400 w 7349067"/>
                  <a:gd name="connsiteY17" fmla="*/ 237067 h 5215467"/>
                  <a:gd name="connsiteX18" fmla="*/ 5020734 w 7349067"/>
                  <a:gd name="connsiteY18" fmla="*/ 381000 h 5215467"/>
                  <a:gd name="connsiteX19" fmla="*/ 4555067 w 7349067"/>
                  <a:gd name="connsiteY19" fmla="*/ 516467 h 5215467"/>
                  <a:gd name="connsiteX20" fmla="*/ 3937000 w 7349067"/>
                  <a:gd name="connsiteY20" fmla="*/ 745067 h 5215467"/>
                  <a:gd name="connsiteX21" fmla="*/ 3386667 w 7349067"/>
                  <a:gd name="connsiteY21" fmla="*/ 990600 h 5215467"/>
                  <a:gd name="connsiteX22" fmla="*/ 2946400 w 7349067"/>
                  <a:gd name="connsiteY22" fmla="*/ 1236133 h 5215467"/>
                  <a:gd name="connsiteX23" fmla="*/ 2556934 w 7349067"/>
                  <a:gd name="connsiteY23" fmla="*/ 1481667 h 5215467"/>
                  <a:gd name="connsiteX24" fmla="*/ 2125134 w 7349067"/>
                  <a:gd name="connsiteY24" fmla="*/ 1786467 h 5215467"/>
                  <a:gd name="connsiteX25" fmla="*/ 1634067 w 7349067"/>
                  <a:gd name="connsiteY25" fmla="*/ 2209800 h 5215467"/>
                  <a:gd name="connsiteX26" fmla="*/ 1261534 w 7349067"/>
                  <a:gd name="connsiteY26" fmla="*/ 2607733 h 5215467"/>
                  <a:gd name="connsiteX27" fmla="*/ 1032934 w 7349067"/>
                  <a:gd name="connsiteY27" fmla="*/ 2878667 h 5215467"/>
                  <a:gd name="connsiteX28" fmla="*/ 846667 w 7349067"/>
                  <a:gd name="connsiteY28" fmla="*/ 3115733 h 5215467"/>
                  <a:gd name="connsiteX29" fmla="*/ 668867 w 7349067"/>
                  <a:gd name="connsiteY29" fmla="*/ 3412067 h 5215467"/>
                  <a:gd name="connsiteX30" fmla="*/ 508000 w 7349067"/>
                  <a:gd name="connsiteY30" fmla="*/ 3699933 h 5215467"/>
                  <a:gd name="connsiteX31" fmla="*/ 347134 w 7349067"/>
                  <a:gd name="connsiteY31" fmla="*/ 4030133 h 5215467"/>
                  <a:gd name="connsiteX32" fmla="*/ 262467 w 7349067"/>
                  <a:gd name="connsiteY32" fmla="*/ 4267200 h 5215467"/>
                  <a:gd name="connsiteX33" fmla="*/ 152400 w 7349067"/>
                  <a:gd name="connsiteY33" fmla="*/ 4605867 h 5215467"/>
                  <a:gd name="connsiteX34" fmla="*/ 67734 w 7349067"/>
                  <a:gd name="connsiteY34" fmla="*/ 4842933 h 5215467"/>
                  <a:gd name="connsiteX35" fmla="*/ 0 w 7349067"/>
                  <a:gd name="connsiteY35" fmla="*/ 5215467 h 5215467"/>
                  <a:gd name="connsiteX36" fmla="*/ 8467 w 7349067"/>
                  <a:gd name="connsiteY36" fmla="*/ 3183467 h 521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49067" h="5215467">
                    <a:moveTo>
                      <a:pt x="8467" y="3183467"/>
                    </a:moveTo>
                    <a:lnTo>
                      <a:pt x="160867" y="2946400"/>
                    </a:lnTo>
                    <a:lnTo>
                      <a:pt x="330200" y="2692400"/>
                    </a:lnTo>
                    <a:lnTo>
                      <a:pt x="541867" y="2421467"/>
                    </a:lnTo>
                    <a:lnTo>
                      <a:pt x="787400" y="2133600"/>
                    </a:lnTo>
                    <a:lnTo>
                      <a:pt x="1041400" y="1862667"/>
                    </a:lnTo>
                    <a:lnTo>
                      <a:pt x="1363134" y="1574800"/>
                    </a:lnTo>
                    <a:lnTo>
                      <a:pt x="1794934" y="1244600"/>
                    </a:lnTo>
                    <a:lnTo>
                      <a:pt x="2184400" y="982133"/>
                    </a:lnTo>
                    <a:lnTo>
                      <a:pt x="2590800" y="753533"/>
                    </a:lnTo>
                    <a:lnTo>
                      <a:pt x="2980267" y="550333"/>
                    </a:lnTo>
                    <a:lnTo>
                      <a:pt x="3505200" y="330200"/>
                    </a:lnTo>
                    <a:lnTo>
                      <a:pt x="4148667" y="101600"/>
                    </a:lnTo>
                    <a:lnTo>
                      <a:pt x="4470400" y="0"/>
                    </a:lnTo>
                    <a:lnTo>
                      <a:pt x="7349067" y="0"/>
                    </a:lnTo>
                    <a:lnTo>
                      <a:pt x="6815667" y="67733"/>
                    </a:lnTo>
                    <a:lnTo>
                      <a:pt x="6197600" y="152400"/>
                    </a:lnTo>
                    <a:lnTo>
                      <a:pt x="5613400" y="237067"/>
                    </a:lnTo>
                    <a:lnTo>
                      <a:pt x="5020734" y="381000"/>
                    </a:lnTo>
                    <a:lnTo>
                      <a:pt x="4555067" y="516467"/>
                    </a:lnTo>
                    <a:lnTo>
                      <a:pt x="3937000" y="745067"/>
                    </a:lnTo>
                    <a:lnTo>
                      <a:pt x="3386667" y="990600"/>
                    </a:lnTo>
                    <a:lnTo>
                      <a:pt x="2946400" y="1236133"/>
                    </a:lnTo>
                    <a:lnTo>
                      <a:pt x="2556934" y="1481667"/>
                    </a:lnTo>
                    <a:lnTo>
                      <a:pt x="2125134" y="1786467"/>
                    </a:lnTo>
                    <a:lnTo>
                      <a:pt x="1634067" y="2209800"/>
                    </a:lnTo>
                    <a:lnTo>
                      <a:pt x="1261534" y="2607733"/>
                    </a:lnTo>
                    <a:cubicBezTo>
                      <a:pt x="1135945" y="2757311"/>
                      <a:pt x="1102079" y="2794000"/>
                      <a:pt x="1032934" y="2878667"/>
                    </a:cubicBezTo>
                    <a:cubicBezTo>
                      <a:pt x="963789" y="2963334"/>
                      <a:pt x="881945" y="3064933"/>
                      <a:pt x="846667" y="3115733"/>
                    </a:cubicBezTo>
                    <a:lnTo>
                      <a:pt x="668867" y="3412067"/>
                    </a:lnTo>
                    <a:lnTo>
                      <a:pt x="508000" y="3699933"/>
                    </a:lnTo>
                    <a:lnTo>
                      <a:pt x="347134" y="4030133"/>
                    </a:lnTo>
                    <a:lnTo>
                      <a:pt x="262467" y="4267200"/>
                    </a:lnTo>
                    <a:lnTo>
                      <a:pt x="152400" y="4605867"/>
                    </a:lnTo>
                    <a:cubicBezTo>
                      <a:pt x="75336" y="4845620"/>
                      <a:pt x="184603" y="4529667"/>
                      <a:pt x="67734" y="4842933"/>
                    </a:cubicBezTo>
                    <a:cubicBezTo>
                      <a:pt x="36689" y="5094111"/>
                      <a:pt x="22578" y="5091289"/>
                      <a:pt x="0" y="5215467"/>
                    </a:cubicBezTo>
                    <a:cubicBezTo>
                      <a:pt x="0" y="4577645"/>
                      <a:pt x="8467" y="3183467"/>
                      <a:pt x="8467" y="3183467"/>
                    </a:cubicBezTo>
                    <a:close/>
                  </a:path>
                </a:pathLst>
              </a:custGeom>
              <a:gradFill flip="none" rotWithShape="1">
                <a:gsLst>
                  <a:gs pos="0">
                    <a:schemeClr val="accent1">
                      <a:lumMod val="20000"/>
                      <a:lumOff val="80000"/>
                    </a:schemeClr>
                  </a:gs>
                  <a:gs pos="35000">
                    <a:schemeClr val="accent1"/>
                  </a:gs>
                  <a:gs pos="60000">
                    <a:schemeClr val="accent1"/>
                  </a:gs>
                  <a:gs pos="100000">
                    <a:schemeClr val="accent1">
                      <a:lumMod val="20000"/>
                      <a:lumOff val="80000"/>
                    </a:schemeClr>
                  </a:gs>
                </a:gsLst>
                <a:lin ang="7200000" scaled="0"/>
                <a:tileRect/>
              </a:gradFill>
              <a:ln w="254">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Freeform 14"/>
              <p:cNvSpPr/>
              <p:nvPr userDrawn="1"/>
            </p:nvSpPr>
            <p:spPr>
              <a:xfrm>
                <a:off x="-7623" y="330200"/>
                <a:ext cx="9143168" cy="4851400"/>
              </a:xfrm>
              <a:custGeom>
                <a:avLst/>
                <a:gdLst>
                  <a:gd name="connsiteX0" fmla="*/ 0 w 9160933"/>
                  <a:gd name="connsiteY0" fmla="*/ 4834467 h 4834467"/>
                  <a:gd name="connsiteX1" fmla="*/ 990600 w 9160933"/>
                  <a:gd name="connsiteY1" fmla="*/ 2827867 h 4834467"/>
                  <a:gd name="connsiteX2" fmla="*/ 2616200 w 9160933"/>
                  <a:gd name="connsiteY2" fmla="*/ 1354667 h 4834467"/>
                  <a:gd name="connsiteX3" fmla="*/ 4673600 w 9160933"/>
                  <a:gd name="connsiteY3" fmla="*/ 389467 h 4834467"/>
                  <a:gd name="connsiteX4" fmla="*/ 6595533 w 9160933"/>
                  <a:gd name="connsiteY4" fmla="*/ 8467 h 4834467"/>
                  <a:gd name="connsiteX5" fmla="*/ 8085667 w 9160933"/>
                  <a:gd name="connsiteY5" fmla="*/ 0 h 4834467"/>
                  <a:gd name="connsiteX6" fmla="*/ 9160933 w 9160933"/>
                  <a:gd name="connsiteY6" fmla="*/ 152400 h 48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933" h="4834467">
                    <a:moveTo>
                      <a:pt x="0" y="4834467"/>
                    </a:moveTo>
                    <a:cubicBezTo>
                      <a:pt x="277283" y="4121150"/>
                      <a:pt x="554567" y="3407834"/>
                      <a:pt x="990600" y="2827867"/>
                    </a:cubicBezTo>
                    <a:cubicBezTo>
                      <a:pt x="1426633" y="2247900"/>
                      <a:pt x="2002367" y="1761067"/>
                      <a:pt x="2616200" y="1354667"/>
                    </a:cubicBezTo>
                    <a:cubicBezTo>
                      <a:pt x="3230033" y="948267"/>
                      <a:pt x="4010378" y="613834"/>
                      <a:pt x="4673600" y="389467"/>
                    </a:cubicBezTo>
                    <a:cubicBezTo>
                      <a:pt x="5336822" y="165100"/>
                      <a:pt x="6026855" y="73378"/>
                      <a:pt x="6595533" y="8467"/>
                    </a:cubicBezTo>
                    <a:cubicBezTo>
                      <a:pt x="7164211" y="-56444"/>
                      <a:pt x="7658100" y="-23989"/>
                      <a:pt x="8085667" y="0"/>
                    </a:cubicBezTo>
                    <a:cubicBezTo>
                      <a:pt x="8513234" y="23989"/>
                      <a:pt x="8837083" y="88194"/>
                      <a:pt x="9160933" y="152400"/>
                    </a:cubicBezTo>
                  </a:path>
                </a:pathLst>
              </a:cu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sp>
          <p:nvSpPr>
            <p:cNvPr id="8" name="Rectangle 7"/>
            <p:cNvSpPr/>
            <p:nvPr userDrawn="1"/>
          </p:nvSpPr>
          <p:spPr>
            <a:xfrm>
              <a:off x="315" y="0"/>
              <a:ext cx="9143166" cy="152400"/>
            </a:xfrm>
            <a:prstGeom prst="rect">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Rectangle 8"/>
            <p:cNvSpPr/>
            <p:nvPr userDrawn="1"/>
          </p:nvSpPr>
          <p:spPr>
            <a:xfrm>
              <a:off x="-4448" y="5257800"/>
              <a:ext cx="9181264" cy="1600200"/>
            </a:xfrm>
            <a:prstGeom prst="rect">
              <a:avLst/>
            </a:prstGeom>
            <a:gradFill flip="none" rotWithShape="1">
              <a:gsLst>
                <a:gs pos="0">
                  <a:schemeClr val="accent1">
                    <a:lumMod val="50000"/>
                  </a:schemeClr>
                </a:gs>
                <a:gs pos="75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0" name="Group 15"/>
            <p:cNvGrpSpPr>
              <a:grpSpLocks/>
            </p:cNvGrpSpPr>
            <p:nvPr userDrawn="1"/>
          </p:nvGrpSpPr>
          <p:grpSpPr bwMode="auto">
            <a:xfrm>
              <a:off x="-36195" y="5173136"/>
              <a:ext cx="9189720" cy="499532"/>
              <a:chOff x="-7034" y="5173136"/>
              <a:chExt cx="9165102" cy="499532"/>
            </a:xfrm>
          </p:grpSpPr>
          <p:sp>
            <p:nvSpPr>
              <p:cNvPr id="11" name="Rectangle 10"/>
              <p:cNvSpPr/>
              <p:nvPr userDrawn="1"/>
            </p:nvSpPr>
            <p:spPr>
              <a:xfrm>
                <a:off x="0" y="5173136"/>
                <a:ext cx="9155982" cy="84664"/>
              </a:xfrm>
              <a:prstGeom prst="rect">
                <a:avLst/>
              </a:prstGeom>
              <a:gradFill flip="none" rotWithShape="1">
                <a:gsLst>
                  <a:gs pos="0">
                    <a:schemeClr val="accent1">
                      <a:lumMod val="60000"/>
                      <a:lumOff val="40000"/>
                    </a:schemeClr>
                  </a:gs>
                  <a:gs pos="50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2"/>
              <p:cNvSpPr/>
              <p:nvPr userDrawn="1"/>
            </p:nvSpPr>
            <p:spPr>
              <a:xfrm flipV="1">
                <a:off x="-7034" y="5257800"/>
                <a:ext cx="9165102" cy="414868"/>
              </a:xfrm>
              <a:custGeom>
                <a:avLst/>
                <a:gdLst>
                  <a:gd name="connsiteX0" fmla="*/ 7034 w 9165102"/>
                  <a:gd name="connsiteY0" fmla="*/ 0 h 1899138"/>
                  <a:gd name="connsiteX1" fmla="*/ 232117 w 9165102"/>
                  <a:gd name="connsiteY1" fmla="*/ 225083 h 1899138"/>
                  <a:gd name="connsiteX2" fmla="*/ 436099 w 9165102"/>
                  <a:gd name="connsiteY2" fmla="*/ 414997 h 1899138"/>
                  <a:gd name="connsiteX3" fmla="*/ 633046 w 9165102"/>
                  <a:gd name="connsiteY3" fmla="*/ 562707 h 1899138"/>
                  <a:gd name="connsiteX4" fmla="*/ 844062 w 9165102"/>
                  <a:gd name="connsiteY4" fmla="*/ 717452 h 1899138"/>
                  <a:gd name="connsiteX5" fmla="*/ 1083212 w 9165102"/>
                  <a:gd name="connsiteY5" fmla="*/ 886264 h 1899138"/>
                  <a:gd name="connsiteX6" fmla="*/ 1603717 w 9165102"/>
                  <a:gd name="connsiteY6" fmla="*/ 1181686 h 1899138"/>
                  <a:gd name="connsiteX7" fmla="*/ 1976511 w 9165102"/>
                  <a:gd name="connsiteY7" fmla="*/ 1357532 h 1899138"/>
                  <a:gd name="connsiteX8" fmla="*/ 2293034 w 9165102"/>
                  <a:gd name="connsiteY8" fmla="*/ 1470074 h 1899138"/>
                  <a:gd name="connsiteX9" fmla="*/ 2708031 w 9165102"/>
                  <a:gd name="connsiteY9" fmla="*/ 1610750 h 1899138"/>
                  <a:gd name="connsiteX10" fmla="*/ 3137096 w 9165102"/>
                  <a:gd name="connsiteY10" fmla="*/ 1723292 h 1899138"/>
                  <a:gd name="connsiteX11" fmla="*/ 3552092 w 9165102"/>
                  <a:gd name="connsiteY11" fmla="*/ 1793630 h 1899138"/>
                  <a:gd name="connsiteX12" fmla="*/ 4030394 w 9165102"/>
                  <a:gd name="connsiteY12" fmla="*/ 1856935 h 1899138"/>
                  <a:gd name="connsiteX13" fmla="*/ 4508696 w 9165102"/>
                  <a:gd name="connsiteY13" fmla="*/ 1885070 h 1899138"/>
                  <a:gd name="connsiteX14" fmla="*/ 4902591 w 9165102"/>
                  <a:gd name="connsiteY14" fmla="*/ 1871003 h 1899138"/>
                  <a:gd name="connsiteX15" fmla="*/ 5458265 w 9165102"/>
                  <a:gd name="connsiteY15" fmla="*/ 1821766 h 1899138"/>
                  <a:gd name="connsiteX16" fmla="*/ 5887329 w 9165102"/>
                  <a:gd name="connsiteY16" fmla="*/ 1758461 h 1899138"/>
                  <a:gd name="connsiteX17" fmla="*/ 6316394 w 9165102"/>
                  <a:gd name="connsiteY17" fmla="*/ 1652954 h 1899138"/>
                  <a:gd name="connsiteX18" fmla="*/ 6801729 w 9165102"/>
                  <a:gd name="connsiteY18" fmla="*/ 1505243 h 1899138"/>
                  <a:gd name="connsiteX19" fmla="*/ 7294099 w 9165102"/>
                  <a:gd name="connsiteY19" fmla="*/ 1315329 h 1899138"/>
                  <a:gd name="connsiteX20" fmla="*/ 7659859 w 9165102"/>
                  <a:gd name="connsiteY20" fmla="*/ 1132449 h 1899138"/>
                  <a:gd name="connsiteX21" fmla="*/ 8032652 w 9165102"/>
                  <a:gd name="connsiteY21" fmla="*/ 921434 h 1899138"/>
                  <a:gd name="connsiteX22" fmla="*/ 8391379 w 9165102"/>
                  <a:gd name="connsiteY22" fmla="*/ 689317 h 1899138"/>
                  <a:gd name="connsiteX23" fmla="*/ 8665699 w 9165102"/>
                  <a:gd name="connsiteY23" fmla="*/ 478301 h 1899138"/>
                  <a:gd name="connsiteX24" fmla="*/ 8890782 w 9165102"/>
                  <a:gd name="connsiteY24" fmla="*/ 295421 h 1899138"/>
                  <a:gd name="connsiteX25" fmla="*/ 9165102 w 9165102"/>
                  <a:gd name="connsiteY25" fmla="*/ 35169 h 1899138"/>
                  <a:gd name="connsiteX26" fmla="*/ 9158068 w 9165102"/>
                  <a:gd name="connsiteY26" fmla="*/ 1899138 h 1899138"/>
                  <a:gd name="connsiteX27" fmla="*/ 0 w 9165102"/>
                  <a:gd name="connsiteY27" fmla="*/ 1899138 h 1899138"/>
                  <a:gd name="connsiteX28" fmla="*/ 7034 w 9165102"/>
                  <a:gd name="connsiteY28" fmla="*/ 0 h 189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65102" h="1899138">
                    <a:moveTo>
                      <a:pt x="7034" y="0"/>
                    </a:moveTo>
                    <a:lnTo>
                      <a:pt x="232117" y="225083"/>
                    </a:lnTo>
                    <a:lnTo>
                      <a:pt x="436099" y="414997"/>
                    </a:lnTo>
                    <a:lnTo>
                      <a:pt x="633046" y="562707"/>
                    </a:lnTo>
                    <a:lnTo>
                      <a:pt x="844062" y="717452"/>
                    </a:lnTo>
                    <a:lnTo>
                      <a:pt x="1083212" y="886264"/>
                    </a:lnTo>
                    <a:lnTo>
                      <a:pt x="1603717" y="1181686"/>
                    </a:lnTo>
                    <a:lnTo>
                      <a:pt x="1976511" y="1357532"/>
                    </a:lnTo>
                    <a:lnTo>
                      <a:pt x="2293034" y="1470074"/>
                    </a:lnTo>
                    <a:lnTo>
                      <a:pt x="2708031" y="1610750"/>
                    </a:lnTo>
                    <a:lnTo>
                      <a:pt x="3137096" y="1723292"/>
                    </a:lnTo>
                    <a:lnTo>
                      <a:pt x="3552092" y="1793630"/>
                    </a:lnTo>
                    <a:lnTo>
                      <a:pt x="4030394" y="1856935"/>
                    </a:lnTo>
                    <a:lnTo>
                      <a:pt x="4508696" y="1885070"/>
                    </a:lnTo>
                    <a:lnTo>
                      <a:pt x="4902591" y="1871003"/>
                    </a:lnTo>
                    <a:lnTo>
                      <a:pt x="5458265" y="1821766"/>
                    </a:lnTo>
                    <a:lnTo>
                      <a:pt x="5887329" y="1758461"/>
                    </a:lnTo>
                    <a:lnTo>
                      <a:pt x="6316394" y="1652954"/>
                    </a:lnTo>
                    <a:lnTo>
                      <a:pt x="6801729" y="1505243"/>
                    </a:lnTo>
                    <a:lnTo>
                      <a:pt x="7294099" y="1315329"/>
                    </a:lnTo>
                    <a:lnTo>
                      <a:pt x="7659859" y="1132449"/>
                    </a:lnTo>
                    <a:lnTo>
                      <a:pt x="8032652" y="921434"/>
                    </a:lnTo>
                    <a:lnTo>
                      <a:pt x="8391379" y="689317"/>
                    </a:lnTo>
                    <a:lnTo>
                      <a:pt x="8665699" y="478301"/>
                    </a:lnTo>
                    <a:lnTo>
                      <a:pt x="8890782" y="295421"/>
                    </a:lnTo>
                    <a:lnTo>
                      <a:pt x="9165102" y="35169"/>
                    </a:lnTo>
                    <a:cubicBezTo>
                      <a:pt x="9162757" y="656492"/>
                      <a:pt x="9160413" y="1277815"/>
                      <a:pt x="9158068" y="1899138"/>
                    </a:cubicBezTo>
                    <a:lnTo>
                      <a:pt x="0" y="1899138"/>
                    </a:lnTo>
                    <a:cubicBezTo>
                      <a:pt x="0" y="1261403"/>
                      <a:pt x="7034" y="0"/>
                      <a:pt x="7034" y="0"/>
                    </a:cubicBezTo>
                    <a:close/>
                  </a:path>
                </a:pathLst>
              </a:custGeom>
              <a:gradFill flip="none" rotWithShape="1">
                <a:gsLst>
                  <a:gs pos="0">
                    <a:schemeClr val="accent1">
                      <a:lumMod val="60000"/>
                      <a:lumOff val="40000"/>
                    </a:schemeClr>
                  </a:gs>
                  <a:gs pos="50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grpSp>
      <p:sp>
        <p:nvSpPr>
          <p:cNvPr id="2" name="Title 1"/>
          <p:cNvSpPr>
            <a:spLocks noGrp="1"/>
          </p:cNvSpPr>
          <p:nvPr>
            <p:ph type="ctrTitle"/>
          </p:nvPr>
        </p:nvSpPr>
        <p:spPr>
          <a:xfrm>
            <a:off x="609600" y="5257801"/>
            <a:ext cx="7924800" cy="1066800"/>
          </a:xfrm>
        </p:spPr>
        <p:txBody>
          <a:bodyPr/>
          <a:lstStyle>
            <a:lvl1pPr>
              <a:defRPr b="1">
                <a:solidFill>
                  <a:schemeClr val="accent1">
                    <a:lumMod val="20000"/>
                    <a:lumOff val="80000"/>
                  </a:schemeClr>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914400" y="3505200"/>
            <a:ext cx="4191000" cy="1295400"/>
          </a:xfrm>
        </p:spPr>
        <p:txBody>
          <a:bodyPr/>
          <a:lstStyle>
            <a:lvl1pPr marL="0" indent="0" algn="ctr">
              <a:buNone/>
              <a:defRPr b="1">
                <a:solidFill>
                  <a:schemeClr val="tx1"/>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userDrawn="1">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62D3F716-CBA7-4AC9-83F7-944151BE01A6}" type="datetime1">
              <a:rPr lang="en-US"/>
              <a:pPr>
                <a:defRPr/>
              </a:pPr>
              <a:t>12/6/2014</a:t>
            </a:fld>
            <a:endParaRPr lang="en-US"/>
          </a:p>
        </p:txBody>
      </p:sp>
      <p:sp>
        <p:nvSpPr>
          <p:cNvPr id="17" name="Footer Placeholder 4"/>
          <p:cNvSpPr>
            <a:spLocks noGrp="1"/>
          </p:cNvSpPr>
          <p:nvPr userDrawn="1">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18" name="Slide Number Placeholder 5"/>
          <p:cNvSpPr>
            <a:spLocks noGrp="1"/>
          </p:cNvSpPr>
          <p:nvPr userDrawn="1">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D0C92682-9D53-4F09-A07B-507C74B1E4ED}" type="slidenum">
              <a:rPr lang="en-US"/>
              <a:pPr>
                <a:defRPr/>
              </a:pPr>
              <a:t>‹#›</a:t>
            </a:fld>
            <a:endParaRPr lang="en-US"/>
          </a:p>
        </p:txBody>
      </p:sp>
    </p:spTree>
    <p:extLst>
      <p:ext uri="{BB962C8B-B14F-4D97-AF65-F5344CB8AC3E}">
        <p14:creationId xmlns:p14="http://schemas.microsoft.com/office/powerpoint/2010/main" val="407778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153EFB5D-0968-40C8-A50A-C5F4860BB3E3}" type="datetime1">
              <a:rPr lang="en-US"/>
              <a:pPr>
                <a:defRPr/>
              </a:pPr>
              <a:t>12/6/2014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2942183D-4964-4E74-BBFB-D0C1B6F59983}" type="slidenum">
              <a:rPr lang="en-US"/>
              <a:pPr>
                <a:defRPr/>
              </a:pPr>
              <a:t>‹#›</a:t>
            </a:fld>
            <a:endParaRPr lang="en-US"/>
          </a:p>
        </p:txBody>
      </p:sp>
    </p:spTree>
    <p:extLst>
      <p:ext uri="{BB962C8B-B14F-4D97-AF65-F5344CB8AC3E}">
        <p14:creationId xmlns:p14="http://schemas.microsoft.com/office/powerpoint/2010/main" val="34846392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2A616E-D238-4C12-9EB0-4C3BF73B9D33}"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98ED8A9C-670B-411D-B3DE-AE95C1E50D3C}" type="slidenum">
              <a:rPr lang="en-US"/>
              <a:pPr>
                <a:defRPr/>
              </a:pPr>
              <a:t>‹#›</a:t>
            </a:fld>
            <a:endParaRPr lang="en-US"/>
          </a:p>
        </p:txBody>
      </p:sp>
    </p:spTree>
    <p:extLst>
      <p:ext uri="{BB962C8B-B14F-4D97-AF65-F5344CB8AC3E}">
        <p14:creationId xmlns:p14="http://schemas.microsoft.com/office/powerpoint/2010/main" val="1115332592"/>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F209415-719C-4D98-9CAA-82774B50A33C}"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06420882-B80F-40FC-8C4E-2D3D9758CA07}" type="slidenum">
              <a:rPr lang="en-US"/>
              <a:pPr>
                <a:defRPr/>
              </a:pPr>
              <a:t>‹#›</a:t>
            </a:fld>
            <a:endParaRPr lang="en-US"/>
          </a:p>
        </p:txBody>
      </p:sp>
    </p:spTree>
    <p:extLst>
      <p:ext uri="{BB962C8B-B14F-4D97-AF65-F5344CB8AC3E}">
        <p14:creationId xmlns:p14="http://schemas.microsoft.com/office/powerpoint/2010/main" val="1285776438"/>
      </p:ext>
    </p:extLst>
  </p:cSld>
  <p:clrMapOvr>
    <a:masterClrMapping/>
  </p:clrMapOvr>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1D7A2A0-6B0E-4753-9A6F-411DA4276D83}"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7F64D3BC-5140-42A2-A5CE-A4EE4E55EFC1}" type="slidenum">
              <a:rPr lang="en-US"/>
              <a:pPr>
                <a:defRPr/>
              </a:pPr>
              <a:t>‹#›</a:t>
            </a:fld>
            <a:endParaRPr lang="en-US"/>
          </a:p>
        </p:txBody>
      </p:sp>
    </p:spTree>
    <p:extLst>
      <p:ext uri="{BB962C8B-B14F-4D97-AF65-F5344CB8AC3E}">
        <p14:creationId xmlns:p14="http://schemas.microsoft.com/office/powerpoint/2010/main" val="3934825140"/>
      </p:ext>
    </p:extLst>
  </p:cSld>
  <p:clrMapOvr>
    <a:masterClrMapping/>
  </p:clrMapOvr>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2328E1-C315-4FBA-9F21-28BE054F79C9}"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9E529154-D4AA-4F4C-A20B-FC93D3D3CAE4}" type="slidenum">
              <a:rPr lang="en-US"/>
              <a:pPr>
                <a:defRPr/>
              </a:pPr>
              <a:t>‹#›</a:t>
            </a:fld>
            <a:endParaRPr lang="en-US"/>
          </a:p>
        </p:txBody>
      </p:sp>
    </p:spTree>
    <p:extLst>
      <p:ext uri="{BB962C8B-B14F-4D97-AF65-F5344CB8AC3E}">
        <p14:creationId xmlns:p14="http://schemas.microsoft.com/office/powerpoint/2010/main" val="3009024604"/>
      </p:ext>
    </p:extLst>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9AAA725-5286-4E55-9F8E-755A68765052}"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664837E0-A17E-4394-A5F5-95F829A7D5F9}" type="slidenum">
              <a:rPr lang="en-US"/>
              <a:pPr>
                <a:defRPr/>
              </a:pPr>
              <a:t>‹#›</a:t>
            </a:fld>
            <a:endParaRPr lang="en-US"/>
          </a:p>
        </p:txBody>
      </p:sp>
    </p:spTree>
    <p:extLst>
      <p:ext uri="{BB962C8B-B14F-4D97-AF65-F5344CB8AC3E}">
        <p14:creationId xmlns:p14="http://schemas.microsoft.com/office/powerpoint/2010/main" val="1793074024"/>
      </p:ext>
    </p:extLst>
  </p:cSld>
  <p:clrMapOvr>
    <a:masterClrMapping/>
  </p:clrMapOvr>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1E02D59-B8C3-47CB-8BC6-F700207FEFBA}"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821E5581-4896-4073-8E5D-87F91B965044}" type="slidenum">
              <a:rPr lang="en-US"/>
              <a:pPr>
                <a:defRPr/>
              </a:pPr>
              <a:t>‹#›</a:t>
            </a:fld>
            <a:endParaRPr lang="en-US"/>
          </a:p>
        </p:txBody>
      </p:sp>
    </p:spTree>
    <p:extLst>
      <p:ext uri="{BB962C8B-B14F-4D97-AF65-F5344CB8AC3E}">
        <p14:creationId xmlns:p14="http://schemas.microsoft.com/office/powerpoint/2010/main" val="4253249005"/>
      </p:ext>
    </p:extLst>
  </p:cSld>
  <p:clrMapOvr>
    <a:masterClrMapping/>
  </p:clrMapOvr>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6644F01-7B9C-4489-AB6E-315D4BD60A9A}"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27841856-1A83-4A99-8D1D-99537C1483D6}" type="slidenum">
              <a:rPr lang="en-US"/>
              <a:pPr>
                <a:defRPr/>
              </a:pPr>
              <a:t>‹#›</a:t>
            </a:fld>
            <a:endParaRPr lang="en-US"/>
          </a:p>
        </p:txBody>
      </p:sp>
    </p:spTree>
    <p:extLst>
      <p:ext uri="{BB962C8B-B14F-4D97-AF65-F5344CB8AC3E}">
        <p14:creationId xmlns:p14="http://schemas.microsoft.com/office/powerpoint/2010/main" val="1310622250"/>
      </p:ext>
    </p:extLst>
  </p:cSld>
  <p:clrMapOvr>
    <a:masterClrMapping/>
  </p:clrMapOvr>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657C70-14B4-43B4-B1AA-A6396932E7DD}"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5A168A25-9B62-4482-8E71-A8F9D4C2E4D4}" type="slidenum">
              <a:rPr lang="en-US"/>
              <a:pPr>
                <a:defRPr/>
              </a:pPr>
              <a:t>‹#›</a:t>
            </a:fld>
            <a:endParaRPr lang="en-US"/>
          </a:p>
        </p:txBody>
      </p:sp>
    </p:spTree>
    <p:extLst>
      <p:ext uri="{BB962C8B-B14F-4D97-AF65-F5344CB8AC3E}">
        <p14:creationId xmlns:p14="http://schemas.microsoft.com/office/powerpoint/2010/main" val="795205809"/>
      </p:ext>
    </p:extLst>
  </p:cSld>
  <p:clrMapOvr>
    <a:masterClrMapping/>
  </p:clrMapOvr>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1D334B-43B3-4F97-B336-FFD671DC5493}"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F0823B5C-6F26-4F06-9AE0-5FEAE23CE2CC}" type="slidenum">
              <a:rPr lang="en-US"/>
              <a:pPr>
                <a:defRPr/>
              </a:pPr>
              <a:t>‹#›</a:t>
            </a:fld>
            <a:endParaRPr lang="en-US"/>
          </a:p>
        </p:txBody>
      </p:sp>
    </p:spTree>
    <p:extLst>
      <p:ext uri="{BB962C8B-B14F-4D97-AF65-F5344CB8AC3E}">
        <p14:creationId xmlns:p14="http://schemas.microsoft.com/office/powerpoint/2010/main" val="1701537373"/>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E08394-9F50-475F-A7F2-B38DC4AA39E3}"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855BC980-44BF-47C8-8910-D70FC79F9664}" type="slidenum">
              <a:rPr lang="en-US"/>
              <a:pPr>
                <a:defRPr/>
              </a:pPr>
              <a:t>‹#›</a:t>
            </a:fld>
            <a:endParaRPr lang="en-US"/>
          </a:p>
        </p:txBody>
      </p:sp>
    </p:spTree>
    <p:extLst>
      <p:ext uri="{BB962C8B-B14F-4D97-AF65-F5344CB8AC3E}">
        <p14:creationId xmlns:p14="http://schemas.microsoft.com/office/powerpoint/2010/main" val="337706437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DA300846-DB2F-409D-AFBE-CD9E9B07FBD0}" type="datetime1">
              <a:rPr lang="en-US"/>
              <a:pPr>
                <a:defRPr/>
              </a:pPr>
              <a:t>12/6/2014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3720FDE5-59D2-494B-B88C-2A27B76A3CAA}" type="slidenum">
              <a:rPr lang="en-US"/>
              <a:pPr>
                <a:defRPr/>
              </a:pPr>
              <a:t>‹#›</a:t>
            </a:fld>
            <a:endParaRPr lang="en-US"/>
          </a:p>
        </p:txBody>
      </p:sp>
    </p:spTree>
    <p:extLst>
      <p:ext uri="{BB962C8B-B14F-4D97-AF65-F5344CB8AC3E}">
        <p14:creationId xmlns:p14="http://schemas.microsoft.com/office/powerpoint/2010/main" val="22550556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0386C2A-32E2-41A9-8A47-5524EFBDE13E}"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E2A30ACE-C7B0-4F66-8052-082346071EAA}" type="slidenum">
              <a:rPr lang="en-US"/>
              <a:pPr>
                <a:defRPr/>
              </a:pPr>
              <a:t>‹#›</a:t>
            </a:fld>
            <a:endParaRPr lang="en-US"/>
          </a:p>
        </p:txBody>
      </p:sp>
    </p:spTree>
    <p:extLst>
      <p:ext uri="{BB962C8B-B14F-4D97-AF65-F5344CB8AC3E}">
        <p14:creationId xmlns:p14="http://schemas.microsoft.com/office/powerpoint/2010/main" val="414356186"/>
      </p:ext>
    </p:extLst>
  </p:cSld>
  <p:clrMapOvr>
    <a:masterClrMapping/>
  </p:clrMapOvr>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E4F9A21-7742-4334-AC55-2EBDD6A86DDD}"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D7D81F82-A148-4189-8EC2-0795512A01D7}" type="slidenum">
              <a:rPr lang="en-US"/>
              <a:pPr>
                <a:defRPr/>
              </a:pPr>
              <a:t>‹#›</a:t>
            </a:fld>
            <a:endParaRPr lang="en-US"/>
          </a:p>
        </p:txBody>
      </p:sp>
    </p:spTree>
    <p:extLst>
      <p:ext uri="{BB962C8B-B14F-4D97-AF65-F5344CB8AC3E}">
        <p14:creationId xmlns:p14="http://schemas.microsoft.com/office/powerpoint/2010/main" val="1397285572"/>
      </p:ext>
    </p:extLst>
  </p:cSld>
  <p:clrMapOvr>
    <a:masterClrMapping/>
  </p:clrMapOvr>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18E7F09-30F4-4FD1-8E40-2E0EB9FD0293}"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9BEC3BE7-DC67-44C3-9B32-A3791FF35ACF}" type="slidenum">
              <a:rPr lang="en-US"/>
              <a:pPr>
                <a:defRPr/>
              </a:pPr>
              <a:t>‹#›</a:t>
            </a:fld>
            <a:endParaRPr lang="en-US"/>
          </a:p>
        </p:txBody>
      </p:sp>
    </p:spTree>
    <p:extLst>
      <p:ext uri="{BB962C8B-B14F-4D97-AF65-F5344CB8AC3E}">
        <p14:creationId xmlns:p14="http://schemas.microsoft.com/office/powerpoint/2010/main" val="2513858221"/>
      </p:ext>
    </p:extLst>
  </p:cSld>
  <p:clrMapOvr>
    <a:masterClrMapping/>
  </p:clrMapOvr>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031C6F2-CEF6-4715-87A4-1FE89A26B95D}"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03DC67E1-BF54-4574-954E-E00856DF24AC}" type="slidenum">
              <a:rPr lang="en-US"/>
              <a:pPr>
                <a:defRPr/>
              </a:pPr>
              <a:t>‹#›</a:t>
            </a:fld>
            <a:endParaRPr lang="en-US"/>
          </a:p>
        </p:txBody>
      </p:sp>
    </p:spTree>
    <p:extLst>
      <p:ext uri="{BB962C8B-B14F-4D97-AF65-F5344CB8AC3E}">
        <p14:creationId xmlns:p14="http://schemas.microsoft.com/office/powerpoint/2010/main" val="103770754"/>
      </p:ext>
    </p:extLst>
  </p:cSld>
  <p:clrMapOvr>
    <a:masterClrMapping/>
  </p:clrMapOvr>
  <p:hf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C45C1C-86D3-4468-ADAD-DE50BF4AE26F}"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45986465-3AD3-4D46-A9CA-4D1E3A6810B1}" type="slidenum">
              <a:rPr lang="en-US"/>
              <a:pPr>
                <a:defRPr/>
              </a:pPr>
              <a:t>‹#›</a:t>
            </a:fld>
            <a:endParaRPr lang="en-US"/>
          </a:p>
        </p:txBody>
      </p:sp>
    </p:spTree>
    <p:extLst>
      <p:ext uri="{BB962C8B-B14F-4D97-AF65-F5344CB8AC3E}">
        <p14:creationId xmlns:p14="http://schemas.microsoft.com/office/powerpoint/2010/main" val="2430680521"/>
      </p:ext>
    </p:extLst>
  </p:cSld>
  <p:clrMapOvr>
    <a:masterClrMapping/>
  </p:clrMapOvr>
  <p:hf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6820324-99B5-4B2C-AA41-34BBB6B8AF2A}"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AB33D903-E490-4692-AF18-B9F8FAEF096B}" type="slidenum">
              <a:rPr lang="en-US"/>
              <a:pPr>
                <a:defRPr/>
              </a:pPr>
              <a:t>‹#›</a:t>
            </a:fld>
            <a:endParaRPr lang="en-US"/>
          </a:p>
        </p:txBody>
      </p:sp>
    </p:spTree>
    <p:extLst>
      <p:ext uri="{BB962C8B-B14F-4D97-AF65-F5344CB8AC3E}">
        <p14:creationId xmlns:p14="http://schemas.microsoft.com/office/powerpoint/2010/main" val="3732741719"/>
      </p:ext>
    </p:extLst>
  </p:cSld>
  <p:clrMapOvr>
    <a:masterClrMapping/>
  </p:clrMapOvr>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50DEED0-3947-4D86-AFDB-F4EFDD2A9CD2}"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50729012-22C5-430F-AD5A-9CA2B7BD91F0}" type="slidenum">
              <a:rPr lang="en-US"/>
              <a:pPr>
                <a:defRPr/>
              </a:pPr>
              <a:t>‹#›</a:t>
            </a:fld>
            <a:endParaRPr lang="en-US"/>
          </a:p>
        </p:txBody>
      </p:sp>
    </p:spTree>
    <p:extLst>
      <p:ext uri="{BB962C8B-B14F-4D97-AF65-F5344CB8AC3E}">
        <p14:creationId xmlns:p14="http://schemas.microsoft.com/office/powerpoint/2010/main" val="529022991"/>
      </p:ext>
    </p:extLst>
  </p:cSld>
  <p:clrMapOvr>
    <a:masterClrMapping/>
  </p:clrMapOvr>
  <p:hf hd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AD23D1D-466E-4054-9DBB-DD62E49B4071}"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D97C7C1F-BF21-40E0-B0DF-EA1A2BDBE525}" type="slidenum">
              <a:rPr lang="en-US"/>
              <a:pPr>
                <a:defRPr/>
              </a:pPr>
              <a:t>‹#›</a:t>
            </a:fld>
            <a:endParaRPr lang="en-US"/>
          </a:p>
        </p:txBody>
      </p:sp>
    </p:spTree>
    <p:extLst>
      <p:ext uri="{BB962C8B-B14F-4D97-AF65-F5344CB8AC3E}">
        <p14:creationId xmlns:p14="http://schemas.microsoft.com/office/powerpoint/2010/main" val="1039393390"/>
      </p:ext>
    </p:extLst>
  </p:cSld>
  <p:clrMapOvr>
    <a:masterClrMapping/>
  </p:clrMapOvr>
  <p:hf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2CFD41-AD66-4DD5-9479-FE97E0DAF10A}"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FAFFF28B-31F1-4FA0-98D4-BE2AE9031ADA}" type="slidenum">
              <a:rPr lang="en-US"/>
              <a:pPr>
                <a:defRPr/>
              </a:pPr>
              <a:t>‹#›</a:t>
            </a:fld>
            <a:endParaRPr lang="en-US"/>
          </a:p>
        </p:txBody>
      </p:sp>
    </p:spTree>
    <p:extLst>
      <p:ext uri="{BB962C8B-B14F-4D97-AF65-F5344CB8AC3E}">
        <p14:creationId xmlns:p14="http://schemas.microsoft.com/office/powerpoint/2010/main" val="1421958469"/>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4B5531-36F8-4FF8-9702-2E37DD63E3F2}"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D2E096C5-52B9-49FA-BE7F-F851D90D6F12}" type="slidenum">
              <a:rPr lang="en-US"/>
              <a:pPr>
                <a:defRPr/>
              </a:pPr>
              <a:t>‹#›</a:t>
            </a:fld>
            <a:endParaRPr lang="en-US"/>
          </a:p>
        </p:txBody>
      </p:sp>
    </p:spTree>
    <p:extLst>
      <p:ext uri="{BB962C8B-B14F-4D97-AF65-F5344CB8AC3E}">
        <p14:creationId xmlns:p14="http://schemas.microsoft.com/office/powerpoint/2010/main" val="376387479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511EA368-E8AF-4515-9418-4BCB48440543}" type="datetime1">
              <a:rPr lang="en-US"/>
              <a:pPr>
                <a:defRPr/>
              </a:pPr>
              <a:t>12/6/2014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F857AC43-039A-4260-977B-F76758B38B18}" type="slidenum">
              <a:rPr lang="en-US"/>
              <a:pPr>
                <a:defRPr/>
              </a:pPr>
              <a:t>‹#›</a:t>
            </a:fld>
            <a:endParaRPr lang="en-US"/>
          </a:p>
        </p:txBody>
      </p:sp>
    </p:spTree>
    <p:extLst>
      <p:ext uri="{BB962C8B-B14F-4D97-AF65-F5344CB8AC3E}">
        <p14:creationId xmlns:p14="http://schemas.microsoft.com/office/powerpoint/2010/main" val="32510087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A2B396-CF6B-4E17-B1E6-CB6C3FD0FD1F}"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FB163313-BEE3-4B1C-A943-846DA13DB113}" type="slidenum">
              <a:rPr lang="en-US"/>
              <a:pPr>
                <a:defRPr/>
              </a:pPr>
              <a:t>‹#›</a:t>
            </a:fld>
            <a:endParaRPr lang="en-US"/>
          </a:p>
        </p:txBody>
      </p:sp>
    </p:spTree>
    <p:extLst>
      <p:ext uri="{BB962C8B-B14F-4D97-AF65-F5344CB8AC3E}">
        <p14:creationId xmlns:p14="http://schemas.microsoft.com/office/powerpoint/2010/main" val="241747704"/>
      </p:ext>
    </p:extLst>
  </p:cSld>
  <p:clrMapOvr>
    <a:masterClrMapping/>
  </p:clrMapOvr>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D53F772-1439-42F6-8BFA-E2594138CB9E}"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53A455E4-E59F-4517-966F-7B932048FE85}" type="slidenum">
              <a:rPr lang="en-US"/>
              <a:pPr>
                <a:defRPr/>
              </a:pPr>
              <a:t>‹#›</a:t>
            </a:fld>
            <a:endParaRPr lang="en-US"/>
          </a:p>
        </p:txBody>
      </p:sp>
    </p:spTree>
    <p:extLst>
      <p:ext uri="{BB962C8B-B14F-4D97-AF65-F5344CB8AC3E}">
        <p14:creationId xmlns:p14="http://schemas.microsoft.com/office/powerpoint/2010/main" val="421244162"/>
      </p:ext>
    </p:extLst>
  </p:cSld>
  <p:clrMapOvr>
    <a:masterClrMapping/>
  </p:clrMapOvr>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C2E015E-0AF9-49DC-B716-1FCB22687425}"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04C721CA-EE92-4430-A847-C5BF1B12B096}" type="slidenum">
              <a:rPr lang="en-US"/>
              <a:pPr>
                <a:defRPr/>
              </a:pPr>
              <a:t>‹#›</a:t>
            </a:fld>
            <a:endParaRPr lang="en-US"/>
          </a:p>
        </p:txBody>
      </p:sp>
    </p:spTree>
    <p:extLst>
      <p:ext uri="{BB962C8B-B14F-4D97-AF65-F5344CB8AC3E}">
        <p14:creationId xmlns:p14="http://schemas.microsoft.com/office/powerpoint/2010/main" val="4284472341"/>
      </p:ext>
    </p:extLst>
  </p:cSld>
  <p:clrMapOvr>
    <a:masterClrMapping/>
  </p:clrMapOvr>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F5E767F-EDFA-4C02-A52D-4E7521B8AB34}"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8EB0E796-31C6-4107-824A-D726E1FFC03F}" type="slidenum">
              <a:rPr lang="en-US"/>
              <a:pPr>
                <a:defRPr/>
              </a:pPr>
              <a:t>‹#›</a:t>
            </a:fld>
            <a:endParaRPr lang="en-US"/>
          </a:p>
        </p:txBody>
      </p:sp>
    </p:spTree>
    <p:extLst>
      <p:ext uri="{BB962C8B-B14F-4D97-AF65-F5344CB8AC3E}">
        <p14:creationId xmlns:p14="http://schemas.microsoft.com/office/powerpoint/2010/main" val="3013489672"/>
      </p:ext>
    </p:extLst>
  </p:cSld>
  <p:clrMapOvr>
    <a:masterClrMapping/>
  </p:clrMapOvr>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C3853B-89BD-4CA1-9904-D35E898A7567}"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8E0D94E2-2602-49B5-94F7-DC07AECFF44A}" type="slidenum">
              <a:rPr lang="en-US"/>
              <a:pPr>
                <a:defRPr/>
              </a:pPr>
              <a:t>‹#›</a:t>
            </a:fld>
            <a:endParaRPr lang="en-US"/>
          </a:p>
        </p:txBody>
      </p:sp>
    </p:spTree>
    <p:extLst>
      <p:ext uri="{BB962C8B-B14F-4D97-AF65-F5344CB8AC3E}">
        <p14:creationId xmlns:p14="http://schemas.microsoft.com/office/powerpoint/2010/main" val="2140935279"/>
      </p:ext>
    </p:extLst>
  </p:cSld>
  <p:clrMapOvr>
    <a:masterClrMapping/>
  </p:clrMapOvr>
  <p:hf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520C6B-0286-4AE1-91FC-7A0FF9FD9A17}"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F45FDAEC-6093-4733-9F8A-535CCF1A7771}" type="slidenum">
              <a:rPr lang="en-US"/>
              <a:pPr>
                <a:defRPr/>
              </a:pPr>
              <a:t>‹#›</a:t>
            </a:fld>
            <a:endParaRPr lang="en-US"/>
          </a:p>
        </p:txBody>
      </p:sp>
    </p:spTree>
    <p:extLst>
      <p:ext uri="{BB962C8B-B14F-4D97-AF65-F5344CB8AC3E}">
        <p14:creationId xmlns:p14="http://schemas.microsoft.com/office/powerpoint/2010/main" val="3193069033"/>
      </p:ext>
    </p:extLst>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8945F14-9641-4B69-A1D2-A2B2062E0090}"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E8E737CA-0CC3-49B7-BAC2-937F7B0D5544}" type="slidenum">
              <a:rPr lang="en-US"/>
              <a:pPr>
                <a:defRPr/>
              </a:pPr>
              <a:t>‹#›</a:t>
            </a:fld>
            <a:endParaRPr lang="en-US"/>
          </a:p>
        </p:txBody>
      </p:sp>
    </p:spTree>
    <p:extLst>
      <p:ext uri="{BB962C8B-B14F-4D97-AF65-F5344CB8AC3E}">
        <p14:creationId xmlns:p14="http://schemas.microsoft.com/office/powerpoint/2010/main" val="2144996504"/>
      </p:ext>
    </p:extLst>
  </p:cSld>
  <p:clrMapOvr>
    <a:masterClrMapping/>
  </p:clrMapOvr>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36FC915-9C49-4D86-B64A-31F320BD704E}"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0C5AA2FE-F34B-4F3B-BC88-1ACE15E2B498}" type="slidenum">
              <a:rPr lang="en-US"/>
              <a:pPr>
                <a:defRPr/>
              </a:pPr>
              <a:t>‹#›</a:t>
            </a:fld>
            <a:endParaRPr lang="en-US"/>
          </a:p>
        </p:txBody>
      </p:sp>
    </p:spTree>
    <p:extLst>
      <p:ext uri="{BB962C8B-B14F-4D97-AF65-F5344CB8AC3E}">
        <p14:creationId xmlns:p14="http://schemas.microsoft.com/office/powerpoint/2010/main" val="2444348253"/>
      </p:ext>
    </p:extLst>
  </p:cSld>
  <p:clrMapOvr>
    <a:masterClrMapping/>
  </p:clrMapOvr>
  <p:hf hd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B17FF2BA-F679-4AA1-8B92-990291F2A325}"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B6858C7C-9DD4-4CF3-929A-15F8778AB089}" type="slidenum">
              <a:rPr lang="en-US"/>
              <a:pPr>
                <a:defRPr/>
              </a:pPr>
              <a:t>‹#›</a:t>
            </a:fld>
            <a:endParaRPr lang="en-US"/>
          </a:p>
        </p:txBody>
      </p:sp>
    </p:spTree>
    <p:extLst>
      <p:ext uri="{BB962C8B-B14F-4D97-AF65-F5344CB8AC3E}">
        <p14:creationId xmlns:p14="http://schemas.microsoft.com/office/powerpoint/2010/main" val="3128335089"/>
      </p:ext>
    </p:extLst>
  </p:cSld>
  <p:clrMapOvr>
    <a:masterClrMapping/>
  </p:clrMapOvr>
  <p:hf hd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8248BF-438C-4115-904A-50716CD51604}"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4FE027AB-252C-47CB-AEFD-A5658721D65C}" type="slidenum">
              <a:rPr lang="en-US"/>
              <a:pPr>
                <a:defRPr/>
              </a:pPr>
              <a:t>‹#›</a:t>
            </a:fld>
            <a:endParaRPr lang="en-US"/>
          </a:p>
        </p:txBody>
      </p:sp>
    </p:spTree>
    <p:extLst>
      <p:ext uri="{BB962C8B-B14F-4D97-AF65-F5344CB8AC3E}">
        <p14:creationId xmlns:p14="http://schemas.microsoft.com/office/powerpoint/2010/main" val="142933895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ABB7E2CB-6837-4B5C-893D-41C926923B39}" type="datetime1">
              <a:rPr lang="en-US"/>
              <a:pPr>
                <a:defRPr/>
              </a:pPr>
              <a:t>12/6/2014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35DDE6C5-D6E6-4E39-BA98-A7B7EAFBB7EE}" type="slidenum">
              <a:rPr lang="en-US"/>
              <a:pPr>
                <a:defRPr/>
              </a:pPr>
              <a:t>‹#›</a:t>
            </a:fld>
            <a:endParaRPr lang="en-US"/>
          </a:p>
        </p:txBody>
      </p:sp>
    </p:spTree>
    <p:extLst>
      <p:ext uri="{BB962C8B-B14F-4D97-AF65-F5344CB8AC3E}">
        <p14:creationId xmlns:p14="http://schemas.microsoft.com/office/powerpoint/2010/main" val="40265462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953055-74E5-48A5-B9A6-40C3D70844C0}"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483BDFB6-AB42-464D-A04E-A2E8C324E7DA}" type="slidenum">
              <a:rPr lang="en-US"/>
              <a:pPr>
                <a:defRPr/>
              </a:pPr>
              <a:t>‹#›</a:t>
            </a:fld>
            <a:endParaRPr lang="en-US"/>
          </a:p>
        </p:txBody>
      </p:sp>
    </p:spTree>
    <p:extLst>
      <p:ext uri="{BB962C8B-B14F-4D97-AF65-F5344CB8AC3E}">
        <p14:creationId xmlns:p14="http://schemas.microsoft.com/office/powerpoint/2010/main" val="2423651860"/>
      </p:ext>
    </p:extLst>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BE062E-D50F-42CE-9604-506AB5559FF3}"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F1C98DCE-7DB8-42EB-98DE-5F7532CE6FCE}" type="slidenum">
              <a:rPr lang="en-US"/>
              <a:pPr>
                <a:defRPr/>
              </a:pPr>
              <a:t>‹#›</a:t>
            </a:fld>
            <a:endParaRPr lang="en-US"/>
          </a:p>
        </p:txBody>
      </p:sp>
    </p:spTree>
    <p:extLst>
      <p:ext uri="{BB962C8B-B14F-4D97-AF65-F5344CB8AC3E}">
        <p14:creationId xmlns:p14="http://schemas.microsoft.com/office/powerpoint/2010/main" val="25537143"/>
      </p:ext>
    </p:extLst>
  </p:cSld>
  <p:clrMapOvr>
    <a:masterClrMapping/>
  </p:clrMapOvr>
  <p:hf hd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76193B9-4BBE-440A-8827-6AF20DA79CCD}"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9DF1C51E-5E14-494C-AF2A-806891F9EE6D}" type="slidenum">
              <a:rPr lang="en-US"/>
              <a:pPr>
                <a:defRPr/>
              </a:pPr>
              <a:t>‹#›</a:t>
            </a:fld>
            <a:endParaRPr lang="en-US"/>
          </a:p>
        </p:txBody>
      </p:sp>
    </p:spTree>
    <p:extLst>
      <p:ext uri="{BB962C8B-B14F-4D97-AF65-F5344CB8AC3E}">
        <p14:creationId xmlns:p14="http://schemas.microsoft.com/office/powerpoint/2010/main" val="1935490257"/>
      </p:ext>
    </p:extLst>
  </p:cSld>
  <p:clrMapOvr>
    <a:masterClrMapping/>
  </p:clrMapOvr>
  <p:hf hd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0D25D66-EF25-4656-9920-085D969BBA66}"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4C0532FF-AB05-4222-A555-FEE6A1F39178}" type="slidenum">
              <a:rPr lang="en-US"/>
              <a:pPr>
                <a:defRPr/>
              </a:pPr>
              <a:t>‹#›</a:t>
            </a:fld>
            <a:endParaRPr lang="en-US"/>
          </a:p>
        </p:txBody>
      </p:sp>
    </p:spTree>
    <p:extLst>
      <p:ext uri="{BB962C8B-B14F-4D97-AF65-F5344CB8AC3E}">
        <p14:creationId xmlns:p14="http://schemas.microsoft.com/office/powerpoint/2010/main" val="1370302230"/>
      </p:ext>
    </p:extLst>
  </p:cSld>
  <p:clrMapOvr>
    <a:masterClrMapping/>
  </p:clrMapOvr>
  <p:hf hd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AE51F72-817A-4664-89C1-870F9B0C45A4}"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114D51EB-CBF8-4FE5-9ADF-F2B4AF74461F}" type="slidenum">
              <a:rPr lang="en-US"/>
              <a:pPr>
                <a:defRPr/>
              </a:pPr>
              <a:t>‹#›</a:t>
            </a:fld>
            <a:endParaRPr lang="en-US"/>
          </a:p>
        </p:txBody>
      </p:sp>
    </p:spTree>
    <p:extLst>
      <p:ext uri="{BB962C8B-B14F-4D97-AF65-F5344CB8AC3E}">
        <p14:creationId xmlns:p14="http://schemas.microsoft.com/office/powerpoint/2010/main" val="2063932250"/>
      </p:ext>
    </p:extLst>
  </p:cSld>
  <p:clrMapOvr>
    <a:masterClrMapping/>
  </p:clrMapOvr>
  <p:hf hd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038C3FF-6E60-4ACB-A5DA-6E7E69C5E224}"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B2A7639E-9AED-4E10-A5A7-3A3D1305C799}" type="slidenum">
              <a:rPr lang="en-US"/>
              <a:pPr>
                <a:defRPr/>
              </a:pPr>
              <a:t>‹#›</a:t>
            </a:fld>
            <a:endParaRPr lang="en-US"/>
          </a:p>
        </p:txBody>
      </p:sp>
    </p:spTree>
    <p:extLst>
      <p:ext uri="{BB962C8B-B14F-4D97-AF65-F5344CB8AC3E}">
        <p14:creationId xmlns:p14="http://schemas.microsoft.com/office/powerpoint/2010/main" val="4157258518"/>
      </p:ext>
    </p:extLst>
  </p:cSld>
  <p:clrMapOvr>
    <a:masterClrMapping/>
  </p:clrMapOvr>
  <p:hf hd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99AF92-804C-4534-8434-88E5C8A265D3}"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E3C33974-C681-468A-B2E8-4187698E3461}" type="slidenum">
              <a:rPr lang="en-US"/>
              <a:pPr>
                <a:defRPr/>
              </a:pPr>
              <a:t>‹#›</a:t>
            </a:fld>
            <a:endParaRPr lang="en-US"/>
          </a:p>
        </p:txBody>
      </p:sp>
    </p:spTree>
    <p:extLst>
      <p:ext uri="{BB962C8B-B14F-4D97-AF65-F5344CB8AC3E}">
        <p14:creationId xmlns:p14="http://schemas.microsoft.com/office/powerpoint/2010/main" val="3358333656"/>
      </p:ext>
    </p:extLst>
  </p:cSld>
  <p:clrMapOvr>
    <a:masterClrMapping/>
  </p:clrMapOvr>
  <p:hf hd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7495284-02EE-4C2B-9C03-A018B7D32003}"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C287B6C2-D1A0-4CF5-AC6E-35A623CAEB72}" type="slidenum">
              <a:rPr lang="en-US"/>
              <a:pPr>
                <a:defRPr/>
              </a:pPr>
              <a:t>‹#›</a:t>
            </a:fld>
            <a:endParaRPr lang="en-US"/>
          </a:p>
        </p:txBody>
      </p:sp>
    </p:spTree>
    <p:extLst>
      <p:ext uri="{BB962C8B-B14F-4D97-AF65-F5344CB8AC3E}">
        <p14:creationId xmlns:p14="http://schemas.microsoft.com/office/powerpoint/2010/main" val="4125709171"/>
      </p:ext>
    </p:extLst>
  </p:cSld>
  <p:clrMapOvr>
    <a:masterClrMapping/>
  </p:clrMapOvr>
  <p:hf hd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AD2A724-0F0F-492A-9A86-0196FF9BE19E}"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D09735C6-F14B-4D81-856D-60AF13F318EF}" type="slidenum">
              <a:rPr lang="en-US"/>
              <a:pPr>
                <a:defRPr/>
              </a:pPr>
              <a:t>‹#›</a:t>
            </a:fld>
            <a:endParaRPr lang="en-US"/>
          </a:p>
        </p:txBody>
      </p:sp>
    </p:spTree>
    <p:extLst>
      <p:ext uri="{BB962C8B-B14F-4D97-AF65-F5344CB8AC3E}">
        <p14:creationId xmlns:p14="http://schemas.microsoft.com/office/powerpoint/2010/main" val="2945634681"/>
      </p:ext>
    </p:extLst>
  </p:cSld>
  <p:clrMapOvr>
    <a:masterClrMapping/>
  </p:clrMapOvr>
  <p:hf hd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24F8FB6-5841-4684-9016-B0E31F409C53}"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213E2F00-294A-4C2B-9D87-05FA7CF6BD8D}" type="slidenum">
              <a:rPr lang="en-US"/>
              <a:pPr>
                <a:defRPr/>
              </a:pPr>
              <a:t>‹#›</a:t>
            </a:fld>
            <a:endParaRPr lang="en-US"/>
          </a:p>
        </p:txBody>
      </p:sp>
    </p:spTree>
    <p:extLst>
      <p:ext uri="{BB962C8B-B14F-4D97-AF65-F5344CB8AC3E}">
        <p14:creationId xmlns:p14="http://schemas.microsoft.com/office/powerpoint/2010/main" val="230044013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1254E4-73C1-4728-8001-F961493A3310}"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64B83019-3DD8-4E73-ACC7-A59871E19DDD}" type="slidenum">
              <a:rPr lang="en-US"/>
              <a:pPr>
                <a:defRPr/>
              </a:pPr>
              <a:t>‹#›</a:t>
            </a:fld>
            <a:endParaRPr lang="en-US"/>
          </a:p>
        </p:txBody>
      </p:sp>
    </p:spTree>
    <p:extLst>
      <p:ext uri="{BB962C8B-B14F-4D97-AF65-F5344CB8AC3E}">
        <p14:creationId xmlns:p14="http://schemas.microsoft.com/office/powerpoint/2010/main" val="1463127061"/>
      </p:ext>
    </p:extLst>
  </p:cSld>
  <p:clrMapOvr>
    <a:masterClrMapping/>
  </p:clrMapOvr>
  <p:hf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F2123E-60FB-4B18-84B7-0C5C1148890E}"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CB732FD0-2674-45B0-A47B-D67D4856E6EC}" type="slidenum">
              <a:rPr lang="en-US"/>
              <a:pPr>
                <a:defRPr/>
              </a:pPr>
              <a:t>‹#›</a:t>
            </a:fld>
            <a:endParaRPr lang="en-US"/>
          </a:p>
        </p:txBody>
      </p:sp>
    </p:spTree>
    <p:extLst>
      <p:ext uri="{BB962C8B-B14F-4D97-AF65-F5344CB8AC3E}">
        <p14:creationId xmlns:p14="http://schemas.microsoft.com/office/powerpoint/2010/main" val="3439499380"/>
      </p:ext>
    </p:extLst>
  </p:cSld>
  <p:clrMapOvr>
    <a:masterClrMapping/>
  </p:clrMapOvr>
  <p:hf hdr="0" dt="0"/>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7B3910-46E9-435B-9D9B-58C6B1765591}"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55238A19-6B90-4915-8AB1-C613D46E7A34}" type="slidenum">
              <a:rPr lang="en-US"/>
              <a:pPr>
                <a:defRPr/>
              </a:pPr>
              <a:t>‹#›</a:t>
            </a:fld>
            <a:endParaRPr lang="en-US"/>
          </a:p>
        </p:txBody>
      </p:sp>
    </p:spTree>
    <p:extLst>
      <p:ext uri="{BB962C8B-B14F-4D97-AF65-F5344CB8AC3E}">
        <p14:creationId xmlns:p14="http://schemas.microsoft.com/office/powerpoint/2010/main" val="1419957026"/>
      </p:ext>
    </p:extLst>
  </p:cSld>
  <p:clrMapOvr>
    <a:masterClrMapping/>
  </p:clrMapOvr>
  <p:hf hdr="0" dt="0"/>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F3327-A26D-4E5D-A8C2-7BA30675BDC9}"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4552ADCA-C91A-4442-BF65-61E3F60135CA}" type="slidenum">
              <a:rPr lang="en-US"/>
              <a:pPr>
                <a:defRPr/>
              </a:pPr>
              <a:t>‹#›</a:t>
            </a:fld>
            <a:endParaRPr lang="en-US"/>
          </a:p>
        </p:txBody>
      </p:sp>
    </p:spTree>
    <p:extLst>
      <p:ext uri="{BB962C8B-B14F-4D97-AF65-F5344CB8AC3E}">
        <p14:creationId xmlns:p14="http://schemas.microsoft.com/office/powerpoint/2010/main" val="3820598385"/>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FDB9CB0-7B91-4BB0-8113-5F9E6BD4F5D9}"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2340339D-DB26-486C-A002-CD25C06FCC50}" type="slidenum">
              <a:rPr lang="en-US"/>
              <a:pPr>
                <a:defRPr/>
              </a:pPr>
              <a:t>‹#›</a:t>
            </a:fld>
            <a:endParaRPr lang="en-US"/>
          </a:p>
        </p:txBody>
      </p:sp>
    </p:spTree>
    <p:extLst>
      <p:ext uri="{BB962C8B-B14F-4D97-AF65-F5344CB8AC3E}">
        <p14:creationId xmlns:p14="http://schemas.microsoft.com/office/powerpoint/2010/main" val="2209797223"/>
      </p:ext>
    </p:extLst>
  </p:cSld>
  <p:clrMapOvr>
    <a:masterClrMapping/>
  </p:clrMapOvr>
  <p:hf hdr="0" dt="0"/>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C62F6DB-E969-4415-B931-80CF06DF1DAB}"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16DA62BD-E771-449B-9E6C-1C9D6FB5CD52}" type="slidenum">
              <a:rPr lang="en-US"/>
              <a:pPr>
                <a:defRPr/>
              </a:pPr>
              <a:t>‹#›</a:t>
            </a:fld>
            <a:endParaRPr lang="en-US"/>
          </a:p>
        </p:txBody>
      </p:sp>
    </p:spTree>
    <p:extLst>
      <p:ext uri="{BB962C8B-B14F-4D97-AF65-F5344CB8AC3E}">
        <p14:creationId xmlns:p14="http://schemas.microsoft.com/office/powerpoint/2010/main" val="2226567329"/>
      </p:ext>
    </p:extLst>
  </p:cSld>
  <p:clrMapOvr>
    <a:masterClrMapping/>
  </p:clrMapOvr>
  <p:hf hdr="0" dt="0"/>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F65929F-E849-47BE-9E06-CB878A537023}"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E823E875-4133-435A-A967-68AB6AF394F9}" type="slidenum">
              <a:rPr lang="en-US"/>
              <a:pPr>
                <a:defRPr/>
              </a:pPr>
              <a:t>‹#›</a:t>
            </a:fld>
            <a:endParaRPr lang="en-US"/>
          </a:p>
        </p:txBody>
      </p:sp>
    </p:spTree>
    <p:extLst>
      <p:ext uri="{BB962C8B-B14F-4D97-AF65-F5344CB8AC3E}">
        <p14:creationId xmlns:p14="http://schemas.microsoft.com/office/powerpoint/2010/main" val="1831499228"/>
      </p:ext>
    </p:extLst>
  </p:cSld>
  <p:clrMapOvr>
    <a:masterClrMapping/>
  </p:clrMapOvr>
  <p:hf hdr="0" dt="0"/>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B667B7A-DDD3-4397-8AE2-958AF588637D}"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C4AE6FF2-BC7D-4ACB-A461-29D7D473E564}" type="slidenum">
              <a:rPr lang="en-US"/>
              <a:pPr>
                <a:defRPr/>
              </a:pPr>
              <a:t>‹#›</a:t>
            </a:fld>
            <a:endParaRPr lang="en-US"/>
          </a:p>
        </p:txBody>
      </p:sp>
    </p:spTree>
    <p:extLst>
      <p:ext uri="{BB962C8B-B14F-4D97-AF65-F5344CB8AC3E}">
        <p14:creationId xmlns:p14="http://schemas.microsoft.com/office/powerpoint/2010/main" val="2159702012"/>
      </p:ext>
    </p:extLst>
  </p:cSld>
  <p:clrMapOvr>
    <a:masterClrMapping/>
  </p:clrMapOvr>
  <p:hf hdr="0" dt="0"/>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55910E-F6DE-4EC9-8551-01EB0635914F}"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4C2B4A51-BF63-498C-A019-22AF1F8F2A1F}" type="slidenum">
              <a:rPr lang="en-US"/>
              <a:pPr>
                <a:defRPr/>
              </a:pPr>
              <a:t>‹#›</a:t>
            </a:fld>
            <a:endParaRPr lang="en-US"/>
          </a:p>
        </p:txBody>
      </p:sp>
    </p:spTree>
    <p:extLst>
      <p:ext uri="{BB962C8B-B14F-4D97-AF65-F5344CB8AC3E}">
        <p14:creationId xmlns:p14="http://schemas.microsoft.com/office/powerpoint/2010/main" val="4245789289"/>
      </p:ext>
    </p:extLst>
  </p:cSld>
  <p:clrMapOvr>
    <a:masterClrMapping/>
  </p:clrMapOvr>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5175883-9582-4B54-9136-884FDF3A0D37}"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CD01BB14-942B-4B3E-A1B3-0A71D4C8842C}" type="slidenum">
              <a:rPr lang="en-US"/>
              <a:pPr>
                <a:defRPr/>
              </a:pPr>
              <a:t>‹#›</a:t>
            </a:fld>
            <a:endParaRPr lang="en-US"/>
          </a:p>
        </p:txBody>
      </p:sp>
    </p:spTree>
    <p:extLst>
      <p:ext uri="{BB962C8B-B14F-4D97-AF65-F5344CB8AC3E}">
        <p14:creationId xmlns:p14="http://schemas.microsoft.com/office/powerpoint/2010/main" val="2888972283"/>
      </p:ext>
    </p:extLst>
  </p:cSld>
  <p:clrMapOvr>
    <a:masterClrMapping/>
  </p:clrMapOvr>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A1324DA-B723-41C3-AEE6-1C7081BE2F4D}"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4EE9CC3C-1576-4B4D-84B4-8E9D1519C513}" type="slidenum">
              <a:rPr lang="en-US"/>
              <a:pPr>
                <a:defRPr/>
              </a:pPr>
              <a:t>‹#›</a:t>
            </a:fld>
            <a:endParaRPr lang="en-US"/>
          </a:p>
        </p:txBody>
      </p:sp>
    </p:spTree>
    <p:extLst>
      <p:ext uri="{BB962C8B-B14F-4D97-AF65-F5344CB8AC3E}">
        <p14:creationId xmlns:p14="http://schemas.microsoft.com/office/powerpoint/2010/main" val="121999653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2DCBCC-B421-4809-AA01-E8FCE3EEEA3F}"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7BC6FCD8-F1EF-4CB4-8387-3F36B15804E6}" type="slidenum">
              <a:rPr lang="en-US"/>
              <a:pPr>
                <a:defRPr/>
              </a:pPr>
              <a:t>‹#›</a:t>
            </a:fld>
            <a:endParaRPr lang="en-US"/>
          </a:p>
        </p:txBody>
      </p:sp>
    </p:spTree>
    <p:extLst>
      <p:ext uri="{BB962C8B-B14F-4D97-AF65-F5344CB8AC3E}">
        <p14:creationId xmlns:p14="http://schemas.microsoft.com/office/powerpoint/2010/main" val="1459441610"/>
      </p:ext>
    </p:extLst>
  </p:cSld>
  <p:clrMapOvr>
    <a:masterClrMapping/>
  </p:clrMapOvr>
  <p:hf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4DC3D25-2EEB-434B-98B0-8CDA496347E1}"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92966DEF-DB6E-48F1-896B-FDD664EDE078}" type="slidenum">
              <a:rPr lang="en-US"/>
              <a:pPr>
                <a:defRPr/>
              </a:pPr>
              <a:t>‹#›</a:t>
            </a:fld>
            <a:endParaRPr lang="en-US"/>
          </a:p>
        </p:txBody>
      </p:sp>
    </p:spTree>
    <p:extLst>
      <p:ext uri="{BB962C8B-B14F-4D97-AF65-F5344CB8AC3E}">
        <p14:creationId xmlns:p14="http://schemas.microsoft.com/office/powerpoint/2010/main" val="2232427125"/>
      </p:ext>
    </p:extLst>
  </p:cSld>
  <p:clrMapOvr>
    <a:masterClrMapping/>
  </p:clrMapOvr>
  <p:hf hd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08CFC7-6184-4F14-B2AB-12523FF22BE2}"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DF7119F4-CB4D-4921-BD14-1B877D0ECC15}" type="slidenum">
              <a:rPr lang="en-US"/>
              <a:pPr>
                <a:defRPr/>
              </a:pPr>
              <a:t>‹#›</a:t>
            </a:fld>
            <a:endParaRPr lang="en-US"/>
          </a:p>
        </p:txBody>
      </p:sp>
    </p:spTree>
    <p:extLst>
      <p:ext uri="{BB962C8B-B14F-4D97-AF65-F5344CB8AC3E}">
        <p14:creationId xmlns:p14="http://schemas.microsoft.com/office/powerpoint/2010/main" val="3085826565"/>
      </p:ext>
    </p:extLst>
  </p:cSld>
  <p:clrMapOvr>
    <a:masterClrMapping/>
  </p:clrMapOvr>
  <p:hf hd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9F4C30-7E10-476D-AD94-EF85C167BAED}"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0213E890-2709-493A-84BB-002AA28D9ACE}" type="slidenum">
              <a:rPr lang="en-US"/>
              <a:pPr>
                <a:defRPr/>
              </a:pPr>
              <a:t>‹#›</a:t>
            </a:fld>
            <a:endParaRPr lang="en-US"/>
          </a:p>
        </p:txBody>
      </p:sp>
    </p:spTree>
    <p:extLst>
      <p:ext uri="{BB962C8B-B14F-4D97-AF65-F5344CB8AC3E}">
        <p14:creationId xmlns:p14="http://schemas.microsoft.com/office/powerpoint/2010/main" val="345463100"/>
      </p:ext>
    </p:extLst>
  </p:cSld>
  <p:clrMapOvr>
    <a:masterClrMapping/>
  </p:clrMapOvr>
  <p:hf hd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65EE09-9747-4975-880C-DE419411BEAB}"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7880AA83-30C6-44F7-879B-3EABA18AC4D0}" type="slidenum">
              <a:rPr lang="en-US"/>
              <a:pPr>
                <a:defRPr/>
              </a:pPr>
              <a:t>‹#›</a:t>
            </a:fld>
            <a:endParaRPr lang="en-US"/>
          </a:p>
        </p:txBody>
      </p:sp>
    </p:spTree>
    <p:extLst>
      <p:ext uri="{BB962C8B-B14F-4D97-AF65-F5344CB8AC3E}">
        <p14:creationId xmlns:p14="http://schemas.microsoft.com/office/powerpoint/2010/main" val="506589942"/>
      </p:ext>
    </p:extLst>
  </p:cSld>
  <p:clrMapOvr>
    <a:masterClrMapping/>
  </p:clrMapOvr>
  <p:hf hd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F551E13-8202-420D-9EB4-36B5F2F7DB22}"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0A28E45C-91DD-4B02-B0B9-7B09BD9B86C0}" type="slidenum">
              <a:rPr lang="en-US"/>
              <a:pPr>
                <a:defRPr/>
              </a:pPr>
              <a:t>‹#›</a:t>
            </a:fld>
            <a:endParaRPr lang="en-US"/>
          </a:p>
        </p:txBody>
      </p:sp>
    </p:spTree>
    <p:extLst>
      <p:ext uri="{BB962C8B-B14F-4D97-AF65-F5344CB8AC3E}">
        <p14:creationId xmlns:p14="http://schemas.microsoft.com/office/powerpoint/2010/main" val="3926779489"/>
      </p:ext>
    </p:extLst>
  </p:cSld>
  <p:clrMapOvr>
    <a:masterClrMapping/>
  </p:clrMapOvr>
  <p:hf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67B54B3-0B35-4E57-B6E5-A6B080411CF9}"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818BE909-C5F1-4F9F-84BB-6ED88B47FC9B}" type="slidenum">
              <a:rPr lang="en-US"/>
              <a:pPr>
                <a:defRPr/>
              </a:pPr>
              <a:t>‹#›</a:t>
            </a:fld>
            <a:endParaRPr lang="en-US"/>
          </a:p>
        </p:txBody>
      </p:sp>
    </p:spTree>
    <p:extLst>
      <p:ext uri="{BB962C8B-B14F-4D97-AF65-F5344CB8AC3E}">
        <p14:creationId xmlns:p14="http://schemas.microsoft.com/office/powerpoint/2010/main" val="426173101"/>
      </p:ext>
    </p:extLst>
  </p:cSld>
  <p:clrMapOvr>
    <a:masterClrMapping/>
  </p:clrMapOvr>
  <p:hf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B9C8066-668C-4E37-9651-693A50C59F9C}"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F1EFF8D0-1437-4661-AC6E-36F3BEC71F50}" type="slidenum">
              <a:rPr lang="en-US"/>
              <a:pPr>
                <a:defRPr/>
              </a:pPr>
              <a:t>‹#›</a:t>
            </a:fld>
            <a:endParaRPr lang="en-US"/>
          </a:p>
        </p:txBody>
      </p:sp>
    </p:spTree>
    <p:extLst>
      <p:ext uri="{BB962C8B-B14F-4D97-AF65-F5344CB8AC3E}">
        <p14:creationId xmlns:p14="http://schemas.microsoft.com/office/powerpoint/2010/main" val="3524523239"/>
      </p:ext>
    </p:extLst>
  </p:cSld>
  <p:clrMapOvr>
    <a:masterClrMapping/>
  </p:clrMapOvr>
  <p:hf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CB67444-F8B2-4D9F-ADB2-8DDA54F3FE45}"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11E431A6-F906-487A-8D32-E9D743A5BEA7}" type="slidenum">
              <a:rPr lang="en-US"/>
              <a:pPr>
                <a:defRPr/>
              </a:pPr>
              <a:t>‹#›</a:t>
            </a:fld>
            <a:endParaRPr lang="en-US"/>
          </a:p>
        </p:txBody>
      </p:sp>
    </p:spTree>
    <p:extLst>
      <p:ext uri="{BB962C8B-B14F-4D97-AF65-F5344CB8AC3E}">
        <p14:creationId xmlns:p14="http://schemas.microsoft.com/office/powerpoint/2010/main" val="3556592174"/>
      </p:ext>
    </p:extLst>
  </p:cSld>
  <p:clrMapOvr>
    <a:masterClrMapping/>
  </p:clrMapOvr>
  <p:hf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769861-F880-4B81-85D9-AB06673C9046}"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41564D75-F51C-407D-BBB6-0DC25E013F19}" type="slidenum">
              <a:rPr lang="en-US"/>
              <a:pPr>
                <a:defRPr/>
              </a:pPr>
              <a:t>‹#›</a:t>
            </a:fld>
            <a:endParaRPr lang="en-US"/>
          </a:p>
        </p:txBody>
      </p:sp>
    </p:spTree>
    <p:extLst>
      <p:ext uri="{BB962C8B-B14F-4D97-AF65-F5344CB8AC3E}">
        <p14:creationId xmlns:p14="http://schemas.microsoft.com/office/powerpoint/2010/main" val="2021001285"/>
      </p:ext>
    </p:extLst>
  </p:cSld>
  <p:clrMapOvr>
    <a:masterClrMapping/>
  </p:clrMapOvr>
  <p:hf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6CD1C5D-C64A-417E-AE39-8AA859C63429}"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421E4FED-B8E9-4139-A41B-35BD7A951EBE}" type="slidenum">
              <a:rPr lang="en-US"/>
              <a:pPr>
                <a:defRPr/>
              </a:pPr>
              <a:t>‹#›</a:t>
            </a:fld>
            <a:endParaRPr lang="en-US"/>
          </a:p>
        </p:txBody>
      </p:sp>
    </p:spTree>
    <p:extLst>
      <p:ext uri="{BB962C8B-B14F-4D97-AF65-F5344CB8AC3E}">
        <p14:creationId xmlns:p14="http://schemas.microsoft.com/office/powerpoint/2010/main" val="178785447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82026D-EA34-4F95-B9A3-4CBB000B7D63}"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978D5FBF-C7D4-4B34-8A5D-244A1D9A1101}" type="slidenum">
              <a:rPr lang="en-US"/>
              <a:pPr>
                <a:defRPr/>
              </a:pPr>
              <a:t>‹#›</a:t>
            </a:fld>
            <a:endParaRPr lang="en-US"/>
          </a:p>
        </p:txBody>
      </p:sp>
    </p:spTree>
    <p:extLst>
      <p:ext uri="{BB962C8B-B14F-4D97-AF65-F5344CB8AC3E}">
        <p14:creationId xmlns:p14="http://schemas.microsoft.com/office/powerpoint/2010/main" val="2573931859"/>
      </p:ext>
    </p:extLst>
  </p:cSld>
  <p:clrMapOvr>
    <a:masterClrMapping/>
  </p:clrMapOvr>
  <p:hf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EBCDDBE-E31F-4D4C-8C32-F7108EC09768}"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1EE03DCA-94F9-48C1-A085-5089292C1580}" type="slidenum">
              <a:rPr lang="en-US"/>
              <a:pPr>
                <a:defRPr/>
              </a:pPr>
              <a:t>‹#›</a:t>
            </a:fld>
            <a:endParaRPr lang="en-US"/>
          </a:p>
        </p:txBody>
      </p:sp>
    </p:spTree>
    <p:extLst>
      <p:ext uri="{BB962C8B-B14F-4D97-AF65-F5344CB8AC3E}">
        <p14:creationId xmlns:p14="http://schemas.microsoft.com/office/powerpoint/2010/main" val="616380712"/>
      </p:ext>
    </p:extLst>
  </p:cSld>
  <p:clrMapOvr>
    <a:masterClrMapping/>
  </p:clrMapOvr>
  <p:hf hd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204C785-5EA3-49E7-B11F-123B0B70772B}"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88F478A9-3FB2-4E66-890D-7FF3D46AA771}" type="slidenum">
              <a:rPr lang="en-US"/>
              <a:pPr>
                <a:defRPr/>
              </a:pPr>
              <a:t>‹#›</a:t>
            </a:fld>
            <a:endParaRPr lang="en-US"/>
          </a:p>
        </p:txBody>
      </p:sp>
    </p:spTree>
    <p:extLst>
      <p:ext uri="{BB962C8B-B14F-4D97-AF65-F5344CB8AC3E}">
        <p14:creationId xmlns:p14="http://schemas.microsoft.com/office/powerpoint/2010/main" val="790549199"/>
      </p:ext>
    </p:extLst>
  </p:cSld>
  <p:clrMapOvr>
    <a:masterClrMapping/>
  </p:clrMapOvr>
  <p:hf hd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BEFDA0-F963-442D-BBF7-6D0D631F0A79}"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2DE2C48C-7E23-4C54-B8CF-46EA05B01D8A}" type="slidenum">
              <a:rPr lang="en-US"/>
              <a:pPr>
                <a:defRPr/>
              </a:pPr>
              <a:t>‹#›</a:t>
            </a:fld>
            <a:endParaRPr lang="en-US"/>
          </a:p>
        </p:txBody>
      </p:sp>
    </p:spTree>
    <p:extLst>
      <p:ext uri="{BB962C8B-B14F-4D97-AF65-F5344CB8AC3E}">
        <p14:creationId xmlns:p14="http://schemas.microsoft.com/office/powerpoint/2010/main" val="987773687"/>
      </p:ext>
    </p:extLst>
  </p:cSld>
  <p:clrMapOvr>
    <a:masterClrMapping/>
  </p:clrMapOvr>
  <p:hf hdr="0" dt="0"/>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DB11AF-E0DC-4F62-BCA1-86F6FF1B0860}"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CEDC5D3F-C47C-4F33-BD22-A9623604683C}" type="slidenum">
              <a:rPr lang="en-US"/>
              <a:pPr>
                <a:defRPr/>
              </a:pPr>
              <a:t>‹#›</a:t>
            </a:fld>
            <a:endParaRPr lang="en-US"/>
          </a:p>
        </p:txBody>
      </p:sp>
    </p:spTree>
    <p:extLst>
      <p:ext uri="{BB962C8B-B14F-4D97-AF65-F5344CB8AC3E}">
        <p14:creationId xmlns:p14="http://schemas.microsoft.com/office/powerpoint/2010/main" val="432296248"/>
      </p:ext>
    </p:extLst>
  </p:cSld>
  <p:clrMapOvr>
    <a:masterClrMapping/>
  </p:clrMapOvr>
  <p:hf hdr="0" dt="0"/>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90E465-BCEE-4A36-8B34-D90055F313CA}"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9292B604-5AAA-4A86-9A3B-1AAA7EB8A8C5}" type="slidenum">
              <a:rPr lang="en-US"/>
              <a:pPr>
                <a:defRPr/>
              </a:pPr>
              <a:t>‹#›</a:t>
            </a:fld>
            <a:endParaRPr lang="en-US"/>
          </a:p>
        </p:txBody>
      </p:sp>
    </p:spTree>
    <p:extLst>
      <p:ext uri="{BB962C8B-B14F-4D97-AF65-F5344CB8AC3E}">
        <p14:creationId xmlns:p14="http://schemas.microsoft.com/office/powerpoint/2010/main" val="1803853558"/>
      </p:ext>
    </p:extLst>
  </p:cSld>
  <p:clrMapOvr>
    <a:masterClrMapping/>
  </p:clrMapOvr>
  <p:hf hdr="0" dt="0"/>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19C8F76-00DC-4FA7-B124-546DDF37E6C4}"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FF4E3C67-7DD8-460D-BCAB-34AFB9BB6BBD}" type="slidenum">
              <a:rPr lang="en-US"/>
              <a:pPr>
                <a:defRPr/>
              </a:pPr>
              <a:t>‹#›</a:t>
            </a:fld>
            <a:endParaRPr lang="en-US"/>
          </a:p>
        </p:txBody>
      </p:sp>
    </p:spTree>
    <p:extLst>
      <p:ext uri="{BB962C8B-B14F-4D97-AF65-F5344CB8AC3E}">
        <p14:creationId xmlns:p14="http://schemas.microsoft.com/office/powerpoint/2010/main" val="1241843983"/>
      </p:ext>
    </p:extLst>
  </p:cSld>
  <p:clrMapOvr>
    <a:masterClrMapping/>
  </p:clrMapOvr>
  <p:hf hdr="0" dt="0"/>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38A9C3A-7F81-4B38-8B24-9808F29EF732}"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18E72C12-1AFF-4243-8D11-97F11A04BEA1}" type="slidenum">
              <a:rPr lang="en-US"/>
              <a:pPr>
                <a:defRPr/>
              </a:pPr>
              <a:t>‹#›</a:t>
            </a:fld>
            <a:endParaRPr lang="en-US"/>
          </a:p>
        </p:txBody>
      </p:sp>
    </p:spTree>
    <p:extLst>
      <p:ext uri="{BB962C8B-B14F-4D97-AF65-F5344CB8AC3E}">
        <p14:creationId xmlns:p14="http://schemas.microsoft.com/office/powerpoint/2010/main" val="535809372"/>
      </p:ext>
    </p:extLst>
  </p:cSld>
  <p:clrMapOvr>
    <a:masterClrMapping/>
  </p:clrMapOvr>
  <p:hf hdr="0" dt="0"/>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A821D49-8C57-4AB2-8247-B4DC1A4B9D93}"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BE92A853-2FF9-451D-BF22-00F47DFCA7CE}" type="slidenum">
              <a:rPr lang="en-US"/>
              <a:pPr>
                <a:defRPr/>
              </a:pPr>
              <a:t>‹#›</a:t>
            </a:fld>
            <a:endParaRPr lang="en-US"/>
          </a:p>
        </p:txBody>
      </p:sp>
    </p:spTree>
    <p:extLst>
      <p:ext uri="{BB962C8B-B14F-4D97-AF65-F5344CB8AC3E}">
        <p14:creationId xmlns:p14="http://schemas.microsoft.com/office/powerpoint/2010/main" val="1301614089"/>
      </p:ext>
    </p:extLst>
  </p:cSld>
  <p:clrMapOvr>
    <a:masterClrMapping/>
  </p:clrMapOvr>
  <p:hf hdr="0" dt="0"/>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1F8C645-84AD-4B7C-8497-BFEEDDD1D735}"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136C9CBE-A4FB-455F-8A6C-B8A024B60D15}" type="slidenum">
              <a:rPr lang="en-US"/>
              <a:pPr>
                <a:defRPr/>
              </a:pPr>
              <a:t>‹#›</a:t>
            </a:fld>
            <a:endParaRPr lang="en-US"/>
          </a:p>
        </p:txBody>
      </p:sp>
    </p:spTree>
    <p:extLst>
      <p:ext uri="{BB962C8B-B14F-4D97-AF65-F5344CB8AC3E}">
        <p14:creationId xmlns:p14="http://schemas.microsoft.com/office/powerpoint/2010/main" val="2109335536"/>
      </p:ext>
    </p:extLst>
  </p:cSld>
  <p:clrMapOvr>
    <a:masterClrMapping/>
  </p:clrMapOvr>
  <p:hf hdr="0" dt="0"/>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7D3636-AC5F-4AB8-A769-B58C3AC594C5}"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11B50A06-3862-4CB7-994F-EA8731FE1ED4}" type="slidenum">
              <a:rPr lang="en-US"/>
              <a:pPr>
                <a:defRPr/>
              </a:pPr>
              <a:t>‹#›</a:t>
            </a:fld>
            <a:endParaRPr lang="en-US"/>
          </a:p>
        </p:txBody>
      </p:sp>
    </p:spTree>
    <p:extLst>
      <p:ext uri="{BB962C8B-B14F-4D97-AF65-F5344CB8AC3E}">
        <p14:creationId xmlns:p14="http://schemas.microsoft.com/office/powerpoint/2010/main" val="282578574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7A2B4B-C7F7-4ED3-A06D-231BF0B73F65}"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6669C189-EB41-439D-819E-36238EF5E1C1}" type="slidenum">
              <a:rPr lang="en-US"/>
              <a:pPr>
                <a:defRPr/>
              </a:pPr>
              <a:t>‹#›</a:t>
            </a:fld>
            <a:endParaRPr lang="en-US"/>
          </a:p>
        </p:txBody>
      </p:sp>
    </p:spTree>
    <p:extLst>
      <p:ext uri="{BB962C8B-B14F-4D97-AF65-F5344CB8AC3E}">
        <p14:creationId xmlns:p14="http://schemas.microsoft.com/office/powerpoint/2010/main" val="1132955878"/>
      </p:ext>
    </p:extLst>
  </p:cSld>
  <p:clrMapOvr>
    <a:masterClrMapping/>
  </p:clrMapOvr>
  <p:hf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544072D-B81C-4888-BED3-EF7FEC3A15E1}"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144888F5-A956-4D6D-BFE1-9504F5D094A7}" type="slidenum">
              <a:rPr lang="en-US"/>
              <a:pPr>
                <a:defRPr/>
              </a:pPr>
              <a:t>‹#›</a:t>
            </a:fld>
            <a:endParaRPr lang="en-US"/>
          </a:p>
        </p:txBody>
      </p:sp>
    </p:spTree>
    <p:extLst>
      <p:ext uri="{BB962C8B-B14F-4D97-AF65-F5344CB8AC3E}">
        <p14:creationId xmlns:p14="http://schemas.microsoft.com/office/powerpoint/2010/main" val="998470151"/>
      </p:ext>
    </p:extLst>
  </p:cSld>
  <p:clrMapOvr>
    <a:masterClrMapping/>
  </p:clrMapOvr>
  <p:hf hdr="0" dt="0"/>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F40BFB5-0E8C-4465-A29B-4664D59AE629}"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A117E67D-D20C-48CD-94A6-D28910435E3E}" type="slidenum">
              <a:rPr lang="en-US"/>
              <a:pPr>
                <a:defRPr/>
              </a:pPr>
              <a:t>‹#›</a:t>
            </a:fld>
            <a:endParaRPr lang="en-US"/>
          </a:p>
        </p:txBody>
      </p:sp>
    </p:spTree>
    <p:extLst>
      <p:ext uri="{BB962C8B-B14F-4D97-AF65-F5344CB8AC3E}">
        <p14:creationId xmlns:p14="http://schemas.microsoft.com/office/powerpoint/2010/main" val="2539680544"/>
      </p:ext>
    </p:extLst>
  </p:cSld>
  <p:clrMapOvr>
    <a:masterClrMapping/>
  </p:clrMapOvr>
  <p:hf hdr="0" dt="0"/>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7BCAA7F-76F2-4EDD-86F8-760ABD9F2246}"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8E7EB881-F0C9-4A10-9321-B426F2CA36C3}" type="slidenum">
              <a:rPr lang="en-US"/>
              <a:pPr>
                <a:defRPr/>
              </a:pPr>
              <a:t>‹#›</a:t>
            </a:fld>
            <a:endParaRPr lang="en-US"/>
          </a:p>
        </p:txBody>
      </p:sp>
    </p:spTree>
    <p:extLst>
      <p:ext uri="{BB962C8B-B14F-4D97-AF65-F5344CB8AC3E}">
        <p14:creationId xmlns:p14="http://schemas.microsoft.com/office/powerpoint/2010/main" val="3507099817"/>
      </p:ext>
    </p:extLst>
  </p:cSld>
  <p:clrMapOvr>
    <a:masterClrMapping/>
  </p:clrMapOvr>
  <p:hf hdr="0" dt="0"/>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A7582B-46EC-45D1-AF27-B6C3530B7DD1}"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161014B6-1702-4757-8E89-696505E6F12F}" type="slidenum">
              <a:rPr lang="en-US"/>
              <a:pPr>
                <a:defRPr/>
              </a:pPr>
              <a:t>‹#›</a:t>
            </a:fld>
            <a:endParaRPr lang="en-US"/>
          </a:p>
        </p:txBody>
      </p:sp>
    </p:spTree>
    <p:extLst>
      <p:ext uri="{BB962C8B-B14F-4D97-AF65-F5344CB8AC3E}">
        <p14:creationId xmlns:p14="http://schemas.microsoft.com/office/powerpoint/2010/main" val="141050466"/>
      </p:ext>
    </p:extLst>
  </p:cSld>
  <p:clrMapOvr>
    <a:masterClrMapping/>
  </p:clrMapOvr>
  <p:hf hd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BEE50F-DACB-4A57-AB0B-A9E34E82A7D3}"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E9F26C92-D848-46A2-8ABF-3F34DC812A4C}" type="slidenum">
              <a:rPr lang="en-US"/>
              <a:pPr>
                <a:defRPr/>
              </a:pPr>
              <a:t>‹#›</a:t>
            </a:fld>
            <a:endParaRPr lang="en-US"/>
          </a:p>
        </p:txBody>
      </p:sp>
    </p:spTree>
    <p:extLst>
      <p:ext uri="{BB962C8B-B14F-4D97-AF65-F5344CB8AC3E}">
        <p14:creationId xmlns:p14="http://schemas.microsoft.com/office/powerpoint/2010/main" val="1726187049"/>
      </p:ext>
    </p:extLst>
  </p:cSld>
  <p:clrMapOvr>
    <a:masterClrMapping/>
  </p:clrMapOvr>
  <p:hf hd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8141F0-19CA-473F-98EF-38E0595AB767}"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490147EF-10D7-4893-8465-4726F06A6A89}" type="slidenum">
              <a:rPr lang="en-US"/>
              <a:pPr>
                <a:defRPr/>
              </a:pPr>
              <a:t>‹#›</a:t>
            </a:fld>
            <a:endParaRPr lang="en-US"/>
          </a:p>
        </p:txBody>
      </p:sp>
    </p:spTree>
    <p:extLst>
      <p:ext uri="{BB962C8B-B14F-4D97-AF65-F5344CB8AC3E}">
        <p14:creationId xmlns:p14="http://schemas.microsoft.com/office/powerpoint/2010/main" val="2794743659"/>
      </p:ext>
    </p:extLst>
  </p:cSld>
  <p:clrMapOvr>
    <a:masterClrMapping/>
  </p:clrMapOvr>
  <p:hf hdr="0" dt="0"/>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2FDCCCF-1DC0-4926-A62E-ADC28C8C458C}"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C2490BB3-4D48-4B70-8475-5C9A2F54DC8A}" type="slidenum">
              <a:rPr lang="en-US"/>
              <a:pPr>
                <a:defRPr/>
              </a:pPr>
              <a:t>‹#›</a:t>
            </a:fld>
            <a:endParaRPr lang="en-US"/>
          </a:p>
        </p:txBody>
      </p:sp>
    </p:spTree>
    <p:extLst>
      <p:ext uri="{BB962C8B-B14F-4D97-AF65-F5344CB8AC3E}">
        <p14:creationId xmlns:p14="http://schemas.microsoft.com/office/powerpoint/2010/main" val="222270122"/>
      </p:ext>
    </p:extLst>
  </p:cSld>
  <p:clrMapOvr>
    <a:masterClrMapping/>
  </p:clrMapOvr>
  <p:hf hdr="0" dt="0"/>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6F9D665-4D00-4C2B-AABA-AF65782255EE}"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99E91762-3F16-498E-8BA8-D3B9A6CEF800}" type="slidenum">
              <a:rPr lang="en-US"/>
              <a:pPr>
                <a:defRPr/>
              </a:pPr>
              <a:t>‹#›</a:t>
            </a:fld>
            <a:endParaRPr lang="en-US"/>
          </a:p>
        </p:txBody>
      </p:sp>
    </p:spTree>
    <p:extLst>
      <p:ext uri="{BB962C8B-B14F-4D97-AF65-F5344CB8AC3E}">
        <p14:creationId xmlns:p14="http://schemas.microsoft.com/office/powerpoint/2010/main" val="941937554"/>
      </p:ext>
    </p:extLst>
  </p:cSld>
  <p:clrMapOvr>
    <a:masterClrMapping/>
  </p:clrMapOvr>
  <p:hf hdr="0" dt="0"/>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D0E2F94-C67C-4FDE-9F9B-FE5F8EA7E669}"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92194C1A-CF1E-49EE-8A43-A986711F7470}" type="slidenum">
              <a:rPr lang="en-US"/>
              <a:pPr>
                <a:defRPr/>
              </a:pPr>
              <a:t>‹#›</a:t>
            </a:fld>
            <a:endParaRPr lang="en-US"/>
          </a:p>
        </p:txBody>
      </p:sp>
    </p:spTree>
    <p:extLst>
      <p:ext uri="{BB962C8B-B14F-4D97-AF65-F5344CB8AC3E}">
        <p14:creationId xmlns:p14="http://schemas.microsoft.com/office/powerpoint/2010/main" val="2507975823"/>
      </p:ext>
    </p:extLst>
  </p:cSld>
  <p:clrMapOvr>
    <a:masterClrMapping/>
  </p:clrMapOvr>
  <p:hf hdr="0" dt="0"/>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7684616-29D9-4674-B325-575A73663343}"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DC1E1E0D-F119-4254-AF0A-E5D5721F3AD2}" type="slidenum">
              <a:rPr lang="en-US"/>
              <a:pPr>
                <a:defRPr/>
              </a:pPr>
              <a:t>‹#›</a:t>
            </a:fld>
            <a:endParaRPr lang="en-US"/>
          </a:p>
        </p:txBody>
      </p:sp>
    </p:spTree>
    <p:extLst>
      <p:ext uri="{BB962C8B-B14F-4D97-AF65-F5344CB8AC3E}">
        <p14:creationId xmlns:p14="http://schemas.microsoft.com/office/powerpoint/2010/main" val="160822875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6E4CB4-341E-445E-B5B5-C4307462BA40}"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CFFECFA4-948D-4AC3-9679-4DA366009FE6}" type="slidenum">
              <a:rPr lang="en-US"/>
              <a:pPr>
                <a:defRPr/>
              </a:pPr>
              <a:t>‹#›</a:t>
            </a:fld>
            <a:endParaRPr lang="en-US"/>
          </a:p>
        </p:txBody>
      </p:sp>
    </p:spTree>
    <p:extLst>
      <p:ext uri="{BB962C8B-B14F-4D97-AF65-F5344CB8AC3E}">
        <p14:creationId xmlns:p14="http://schemas.microsoft.com/office/powerpoint/2010/main" val="794033039"/>
      </p:ext>
    </p:extLst>
  </p:cSld>
  <p:clrMapOvr>
    <a:masterClrMapping/>
  </p:clrMapOvr>
  <p:hf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05242D-FCB5-4DE7-B8FF-8A498841DDBC}"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9FE362EF-2FC2-48B6-9D78-CB4ED600AC6D}" type="slidenum">
              <a:rPr lang="en-US"/>
              <a:pPr>
                <a:defRPr/>
              </a:pPr>
              <a:t>‹#›</a:t>
            </a:fld>
            <a:endParaRPr lang="en-US"/>
          </a:p>
        </p:txBody>
      </p:sp>
    </p:spTree>
    <p:extLst>
      <p:ext uri="{BB962C8B-B14F-4D97-AF65-F5344CB8AC3E}">
        <p14:creationId xmlns:p14="http://schemas.microsoft.com/office/powerpoint/2010/main" val="2985990284"/>
      </p:ext>
    </p:extLst>
  </p:cSld>
  <p:clrMapOvr>
    <a:masterClrMapping/>
  </p:clrMapOvr>
  <p:hf hdr="0" dt="0"/>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D607287-E458-415D-8746-E05D7D620FBD}"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25A022EC-8128-4E76-BF0B-FFE08E5C2883}" type="slidenum">
              <a:rPr lang="en-US"/>
              <a:pPr>
                <a:defRPr/>
              </a:pPr>
              <a:t>‹#›</a:t>
            </a:fld>
            <a:endParaRPr lang="en-US"/>
          </a:p>
        </p:txBody>
      </p:sp>
    </p:spTree>
    <p:extLst>
      <p:ext uri="{BB962C8B-B14F-4D97-AF65-F5344CB8AC3E}">
        <p14:creationId xmlns:p14="http://schemas.microsoft.com/office/powerpoint/2010/main" val="2691625784"/>
      </p:ext>
    </p:extLst>
  </p:cSld>
  <p:clrMapOvr>
    <a:masterClrMapping/>
  </p:clrMapOvr>
  <p:hf hdr="0" dt="0"/>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9097F291-82DA-4DE0-848B-CEBDF02D2D33}"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35F285CF-891B-460A-BBD9-D6D37ED8DE12}" type="slidenum">
              <a:rPr lang="en-US"/>
              <a:pPr>
                <a:defRPr/>
              </a:pPr>
              <a:t>‹#›</a:t>
            </a:fld>
            <a:endParaRPr lang="en-US"/>
          </a:p>
        </p:txBody>
      </p:sp>
    </p:spTree>
    <p:extLst>
      <p:ext uri="{BB962C8B-B14F-4D97-AF65-F5344CB8AC3E}">
        <p14:creationId xmlns:p14="http://schemas.microsoft.com/office/powerpoint/2010/main" val="4135367635"/>
      </p:ext>
    </p:extLst>
  </p:cSld>
  <p:clrMapOvr>
    <a:masterClrMapping/>
  </p:clrMapOvr>
  <p:hf hdr="0" dt="0"/>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A70E38F-D407-4FE1-98A2-90A5C2B5CAEF}"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A2EDB924-F3DD-4C0D-8C4C-30E9C6118EED}" type="slidenum">
              <a:rPr lang="en-US"/>
              <a:pPr>
                <a:defRPr/>
              </a:pPr>
              <a:t>‹#›</a:t>
            </a:fld>
            <a:endParaRPr lang="en-US"/>
          </a:p>
        </p:txBody>
      </p:sp>
    </p:spTree>
    <p:extLst>
      <p:ext uri="{BB962C8B-B14F-4D97-AF65-F5344CB8AC3E}">
        <p14:creationId xmlns:p14="http://schemas.microsoft.com/office/powerpoint/2010/main" val="2623917895"/>
      </p:ext>
    </p:extLst>
  </p:cSld>
  <p:clrMapOvr>
    <a:masterClrMapping/>
  </p:clrMapOvr>
  <p:hf hdr="0" dt="0"/>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928BDA-A63E-475B-B3FD-82D40AA971B7}"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7D4B2DCA-7A91-47FF-81FB-9500CD2A686D}" type="slidenum">
              <a:rPr lang="en-US"/>
              <a:pPr>
                <a:defRPr/>
              </a:pPr>
              <a:t>‹#›</a:t>
            </a:fld>
            <a:endParaRPr lang="en-US"/>
          </a:p>
        </p:txBody>
      </p:sp>
    </p:spTree>
    <p:extLst>
      <p:ext uri="{BB962C8B-B14F-4D97-AF65-F5344CB8AC3E}">
        <p14:creationId xmlns:p14="http://schemas.microsoft.com/office/powerpoint/2010/main" val="834726451"/>
      </p:ext>
    </p:extLst>
  </p:cSld>
  <p:clrMapOvr>
    <a:masterClrMapping/>
  </p:clrMapOvr>
  <p:hf hdr="0" dt="0"/>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BE5AA5-A734-4E16-9E5D-483A60F6C05F}"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752FAD90-9202-413B-A7B3-98F23A37BF0C}" type="slidenum">
              <a:rPr lang="en-US"/>
              <a:pPr>
                <a:defRPr/>
              </a:pPr>
              <a:t>‹#›</a:t>
            </a:fld>
            <a:endParaRPr lang="en-US"/>
          </a:p>
        </p:txBody>
      </p:sp>
    </p:spTree>
    <p:extLst>
      <p:ext uri="{BB962C8B-B14F-4D97-AF65-F5344CB8AC3E}">
        <p14:creationId xmlns:p14="http://schemas.microsoft.com/office/powerpoint/2010/main" val="2696133184"/>
      </p:ext>
    </p:extLst>
  </p:cSld>
  <p:clrMapOvr>
    <a:masterClrMapping/>
  </p:clrMapOvr>
  <p:hf hdr="0" dt="0"/>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EF450C-5D60-4351-BF0B-A2ECE2739F27}"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19C37A02-9C15-49A7-AD7D-2E52E307F581}" type="slidenum">
              <a:rPr lang="en-US"/>
              <a:pPr>
                <a:defRPr/>
              </a:pPr>
              <a:t>‹#›</a:t>
            </a:fld>
            <a:endParaRPr lang="en-US"/>
          </a:p>
        </p:txBody>
      </p:sp>
    </p:spTree>
    <p:extLst>
      <p:ext uri="{BB962C8B-B14F-4D97-AF65-F5344CB8AC3E}">
        <p14:creationId xmlns:p14="http://schemas.microsoft.com/office/powerpoint/2010/main" val="1696591000"/>
      </p:ext>
    </p:extLst>
  </p:cSld>
  <p:clrMapOvr>
    <a:masterClrMapping/>
  </p:clrMapOvr>
  <p:hf hdr="0" dt="0"/>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F6696BE-1A8D-4BD4-9262-581840F9238B}"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8B4479D4-F74B-4E82-8911-7837E9985DDA}" type="slidenum">
              <a:rPr lang="en-US"/>
              <a:pPr>
                <a:defRPr/>
              </a:pPr>
              <a:t>‹#›</a:t>
            </a:fld>
            <a:endParaRPr lang="en-US"/>
          </a:p>
        </p:txBody>
      </p:sp>
    </p:spTree>
    <p:extLst>
      <p:ext uri="{BB962C8B-B14F-4D97-AF65-F5344CB8AC3E}">
        <p14:creationId xmlns:p14="http://schemas.microsoft.com/office/powerpoint/2010/main" val="1821981681"/>
      </p:ext>
    </p:extLst>
  </p:cSld>
  <p:clrMapOvr>
    <a:masterClrMapping/>
  </p:clrMapOvr>
  <p:hf hdr="0" dt="0"/>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F753E45-D827-4E8F-AC37-A16738D8C0E3}"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ADDF480C-7C1E-47CC-A8B2-C72B1D68B9B3}" type="slidenum">
              <a:rPr lang="en-US"/>
              <a:pPr>
                <a:defRPr/>
              </a:pPr>
              <a:t>‹#›</a:t>
            </a:fld>
            <a:endParaRPr lang="en-US"/>
          </a:p>
        </p:txBody>
      </p:sp>
    </p:spTree>
    <p:extLst>
      <p:ext uri="{BB962C8B-B14F-4D97-AF65-F5344CB8AC3E}">
        <p14:creationId xmlns:p14="http://schemas.microsoft.com/office/powerpoint/2010/main" val="2459047114"/>
      </p:ext>
    </p:extLst>
  </p:cSld>
  <p:clrMapOvr>
    <a:masterClrMapping/>
  </p:clrMapOvr>
  <p:hf hdr="0" dt="0"/>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BCDEABD-B411-4C52-88DE-38CCF19ED382}"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A57CD30A-B68A-47F5-AB59-BAEBF1D25E30}" type="slidenum">
              <a:rPr lang="en-US"/>
              <a:pPr>
                <a:defRPr/>
              </a:pPr>
              <a:t>‹#›</a:t>
            </a:fld>
            <a:endParaRPr lang="en-US"/>
          </a:p>
        </p:txBody>
      </p:sp>
    </p:spTree>
    <p:extLst>
      <p:ext uri="{BB962C8B-B14F-4D97-AF65-F5344CB8AC3E}">
        <p14:creationId xmlns:p14="http://schemas.microsoft.com/office/powerpoint/2010/main" val="60133113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B18B12-B8D9-40CE-8795-62282597FCF1}"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18375BB3-A624-4AF2-8708-25B349157E93}" type="slidenum">
              <a:rPr lang="en-US"/>
              <a:pPr>
                <a:defRPr/>
              </a:pPr>
              <a:t>‹#›</a:t>
            </a:fld>
            <a:endParaRPr lang="en-US"/>
          </a:p>
        </p:txBody>
      </p:sp>
    </p:spTree>
    <p:extLst>
      <p:ext uri="{BB962C8B-B14F-4D97-AF65-F5344CB8AC3E}">
        <p14:creationId xmlns:p14="http://schemas.microsoft.com/office/powerpoint/2010/main" val="3738537883"/>
      </p:ext>
    </p:extLst>
  </p:cSld>
  <p:clrMapOvr>
    <a:masterClrMapping/>
  </p:clrMapOvr>
  <p:hf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581CC55-23AE-479F-A68F-B622C85FEAA5}"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866D8210-B08F-4B21-9254-676C2D368950}" type="slidenum">
              <a:rPr lang="en-US"/>
              <a:pPr>
                <a:defRPr/>
              </a:pPr>
              <a:t>‹#›</a:t>
            </a:fld>
            <a:endParaRPr lang="en-US"/>
          </a:p>
        </p:txBody>
      </p:sp>
    </p:spTree>
    <p:extLst>
      <p:ext uri="{BB962C8B-B14F-4D97-AF65-F5344CB8AC3E}">
        <p14:creationId xmlns:p14="http://schemas.microsoft.com/office/powerpoint/2010/main" val="3930607782"/>
      </p:ext>
    </p:extLst>
  </p:cSld>
  <p:clrMapOvr>
    <a:masterClrMapping/>
  </p:clrMapOvr>
  <p:hf hdr="0" dt="0"/>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F5BC42-22BA-4920-BDE5-0DE7E08EE72E}"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176801DE-79CD-4E70-86A0-2DAF2EABA05E}" type="slidenum">
              <a:rPr lang="en-US"/>
              <a:pPr>
                <a:defRPr/>
              </a:pPr>
              <a:t>‹#›</a:t>
            </a:fld>
            <a:endParaRPr lang="en-US"/>
          </a:p>
        </p:txBody>
      </p:sp>
    </p:spTree>
    <p:extLst>
      <p:ext uri="{BB962C8B-B14F-4D97-AF65-F5344CB8AC3E}">
        <p14:creationId xmlns:p14="http://schemas.microsoft.com/office/powerpoint/2010/main" val="3082468950"/>
      </p:ext>
    </p:extLst>
  </p:cSld>
  <p:clrMapOvr>
    <a:masterClrMapping/>
  </p:clrMapOvr>
  <p:hf hdr="0" dt="0"/>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C704A4A-77AF-40ED-BF9D-408D0F79766F}"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9BC8506A-712C-4D0B-9B97-32BC75C54EF7}" type="slidenum">
              <a:rPr lang="en-US"/>
              <a:pPr>
                <a:defRPr/>
              </a:pPr>
              <a:t>‹#›</a:t>
            </a:fld>
            <a:endParaRPr lang="en-US"/>
          </a:p>
        </p:txBody>
      </p:sp>
    </p:spTree>
    <p:extLst>
      <p:ext uri="{BB962C8B-B14F-4D97-AF65-F5344CB8AC3E}">
        <p14:creationId xmlns:p14="http://schemas.microsoft.com/office/powerpoint/2010/main" val="3371728530"/>
      </p:ext>
    </p:extLst>
  </p:cSld>
  <p:clrMapOvr>
    <a:masterClrMapping/>
  </p:clrMapOvr>
  <p:hf hdr="0" dt="0"/>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1D38A9F-726F-455B-8AA0-5BFD130D856C}"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A7E6CF70-E222-421C-AED9-45B6B81FFD28}" type="slidenum">
              <a:rPr lang="en-US"/>
              <a:pPr>
                <a:defRPr/>
              </a:pPr>
              <a:t>‹#›</a:t>
            </a:fld>
            <a:endParaRPr lang="en-US"/>
          </a:p>
        </p:txBody>
      </p:sp>
    </p:spTree>
    <p:extLst>
      <p:ext uri="{BB962C8B-B14F-4D97-AF65-F5344CB8AC3E}">
        <p14:creationId xmlns:p14="http://schemas.microsoft.com/office/powerpoint/2010/main" val="2345827938"/>
      </p:ext>
    </p:extLst>
  </p:cSld>
  <p:clrMapOvr>
    <a:masterClrMapping/>
  </p:clrMapOvr>
  <p:hf hdr="0" dt="0"/>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8A818B2-1D09-4477-954D-15F5DE99C7DC}"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1CA147EC-1F9C-4BE4-A06C-7BAD3D34C6EA}" type="slidenum">
              <a:rPr lang="en-US"/>
              <a:pPr>
                <a:defRPr/>
              </a:pPr>
              <a:t>‹#›</a:t>
            </a:fld>
            <a:endParaRPr lang="en-US"/>
          </a:p>
        </p:txBody>
      </p:sp>
    </p:spTree>
    <p:extLst>
      <p:ext uri="{BB962C8B-B14F-4D97-AF65-F5344CB8AC3E}">
        <p14:creationId xmlns:p14="http://schemas.microsoft.com/office/powerpoint/2010/main" val="641429950"/>
      </p:ext>
    </p:extLst>
  </p:cSld>
  <p:clrMapOvr>
    <a:masterClrMapping/>
  </p:clrMapOvr>
  <p:hf hdr="0" dt="0"/>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31BDB2-83E9-4541-8F82-0D71E0DDAE1F}"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8F52B03D-87B3-4DB4-8E46-EC73952E5EAF}" type="slidenum">
              <a:rPr lang="en-US"/>
              <a:pPr>
                <a:defRPr/>
              </a:pPr>
              <a:t>‹#›</a:t>
            </a:fld>
            <a:endParaRPr lang="en-US"/>
          </a:p>
        </p:txBody>
      </p:sp>
    </p:spTree>
    <p:extLst>
      <p:ext uri="{BB962C8B-B14F-4D97-AF65-F5344CB8AC3E}">
        <p14:creationId xmlns:p14="http://schemas.microsoft.com/office/powerpoint/2010/main" val="2891815048"/>
      </p:ext>
    </p:extLst>
  </p:cSld>
  <p:clrMapOvr>
    <a:masterClrMapping/>
  </p:clrMapOvr>
  <p:hf hdr="0" dt="0"/>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BFB149-C0BB-4191-87FA-48039C3D3E84}"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153768EB-677B-47AA-A48D-C597FD03CDBD}" type="slidenum">
              <a:rPr lang="en-US"/>
              <a:pPr>
                <a:defRPr/>
              </a:pPr>
              <a:t>‹#›</a:t>
            </a:fld>
            <a:endParaRPr lang="en-US"/>
          </a:p>
        </p:txBody>
      </p:sp>
    </p:spTree>
    <p:extLst>
      <p:ext uri="{BB962C8B-B14F-4D97-AF65-F5344CB8AC3E}">
        <p14:creationId xmlns:p14="http://schemas.microsoft.com/office/powerpoint/2010/main" val="1853253481"/>
      </p:ext>
    </p:extLst>
  </p:cSld>
  <p:clrMapOvr>
    <a:masterClrMapping/>
  </p:clrMapOvr>
  <p:hf hdr="0" dt="0"/>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2ECBBA-A0EE-4F5D-8A9F-818C22E3AE75}"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7CE7A343-9B96-49D0-B3FE-C762D233DF0C}" type="slidenum">
              <a:rPr lang="en-US"/>
              <a:pPr>
                <a:defRPr/>
              </a:pPr>
              <a:t>‹#›</a:t>
            </a:fld>
            <a:endParaRPr lang="en-US"/>
          </a:p>
        </p:txBody>
      </p:sp>
    </p:spTree>
    <p:extLst>
      <p:ext uri="{BB962C8B-B14F-4D97-AF65-F5344CB8AC3E}">
        <p14:creationId xmlns:p14="http://schemas.microsoft.com/office/powerpoint/2010/main" val="4179241708"/>
      </p:ext>
    </p:extLst>
  </p:cSld>
  <p:clrMapOvr>
    <a:masterClrMapping/>
  </p:clrMapOvr>
  <p:hf hdr="0" dt="0"/>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DEF77AA-0923-4795-A119-E536677802BE}"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365D27B2-E41E-4492-BDBA-DBA50D9008E1}" type="slidenum">
              <a:rPr lang="en-US"/>
              <a:pPr>
                <a:defRPr/>
              </a:pPr>
              <a:t>‹#›</a:t>
            </a:fld>
            <a:endParaRPr lang="en-US"/>
          </a:p>
        </p:txBody>
      </p:sp>
    </p:spTree>
    <p:extLst>
      <p:ext uri="{BB962C8B-B14F-4D97-AF65-F5344CB8AC3E}">
        <p14:creationId xmlns:p14="http://schemas.microsoft.com/office/powerpoint/2010/main" val="2999563739"/>
      </p:ext>
    </p:extLst>
  </p:cSld>
  <p:clrMapOvr>
    <a:masterClrMapping/>
  </p:clrMapOvr>
  <p:hf hdr="0" dt="0"/>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A51419-13FD-4521-B7F5-4CFA480655B7}"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5CEEC30D-0557-41EB-BAB8-A62D7C2FA825}" type="slidenum">
              <a:rPr lang="en-US"/>
              <a:pPr>
                <a:defRPr/>
              </a:pPr>
              <a:t>‹#›</a:t>
            </a:fld>
            <a:endParaRPr lang="en-US"/>
          </a:p>
        </p:txBody>
      </p:sp>
    </p:spTree>
    <p:extLst>
      <p:ext uri="{BB962C8B-B14F-4D97-AF65-F5344CB8AC3E}">
        <p14:creationId xmlns:p14="http://schemas.microsoft.com/office/powerpoint/2010/main" val="334203806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4" descr="4Sale.png"/>
          <p:cNvPicPr>
            <a:picLocks noChangeAspect="1"/>
          </p:cNvPicPr>
          <p:nvPr userDrawn="1"/>
        </p:nvPicPr>
        <p:blipFill>
          <a:blip r:embed="rId2">
            <a:extLst>
              <a:ext uri="{28A0092B-C50C-407E-A947-70E740481C1C}">
                <a14:useLocalDpi xmlns:a14="http://schemas.microsoft.com/office/drawing/2010/main" val="0"/>
              </a:ext>
            </a:extLst>
          </a:blip>
          <a:srcRect l="7913"/>
          <a:stretch>
            <a:fillRect/>
          </a:stretch>
        </p:blipFill>
        <p:spPr bwMode="auto">
          <a:xfrm>
            <a:off x="0" y="990600"/>
            <a:ext cx="62071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3"/>
          <p:cNvGrpSpPr>
            <a:grpSpLocks/>
          </p:cNvGrpSpPr>
          <p:nvPr userDrawn="1"/>
        </p:nvGrpSpPr>
        <p:grpSpPr bwMode="auto">
          <a:xfrm>
            <a:off x="-47625" y="-9525"/>
            <a:ext cx="9217025" cy="6867525"/>
            <a:chOff x="-47625" y="-9525"/>
            <a:chExt cx="9217152" cy="6867525"/>
          </a:xfrm>
        </p:grpSpPr>
        <p:sp>
          <p:nvSpPr>
            <p:cNvPr id="6" name="Rectangle 5"/>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7" name="Header"/>
            <p:cNvGrpSpPr>
              <a:grpSpLocks/>
            </p:cNvGrpSpPr>
            <p:nvPr userDrawn="1"/>
          </p:nvGrpSpPr>
          <p:grpSpPr bwMode="auto">
            <a:xfrm>
              <a:off x="-47625" y="-9525"/>
              <a:ext cx="9217152" cy="1752600"/>
              <a:chOff x="-28575" y="-9525"/>
              <a:chExt cx="9172575" cy="1752600"/>
            </a:xfrm>
          </p:grpSpPr>
          <p:sp>
            <p:nvSpPr>
              <p:cNvPr id="8" name="Freeform 7"/>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Freeform 8"/>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Freeform 9"/>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
        <p:nvSpPr>
          <p:cNvPr id="2" name="Title 1"/>
          <p:cNvSpPr>
            <a:spLocks noGrp="1"/>
          </p:cNvSpPr>
          <p:nvPr>
            <p:ph type="title"/>
          </p:nvPr>
        </p:nvSpPr>
        <p:spPr>
          <a:xfrm>
            <a:off x="457200" y="0"/>
            <a:ext cx="8229600" cy="8382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BFD4D16F-9EF4-464E-82A6-5AAB4D759D7D}" type="datetime1">
              <a:rPr lang="en-US"/>
              <a:pPr>
                <a:defRPr/>
              </a:pPr>
              <a:t>12/6/2014</a:t>
            </a:fld>
            <a:endParaRPr lang="en-US"/>
          </a:p>
        </p:txBody>
      </p:sp>
      <p:sp>
        <p:nvSpPr>
          <p:cNvPr id="14"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15"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696BD10C-0B27-4BDB-B26C-FD0155D5F439}" type="slidenum">
              <a:rPr lang="en-US"/>
              <a:pPr>
                <a:defRPr/>
              </a:pPr>
              <a:t>‹#›</a:t>
            </a:fld>
            <a:endParaRPr lang="en-US"/>
          </a:p>
        </p:txBody>
      </p:sp>
    </p:spTree>
    <p:extLst>
      <p:ext uri="{BB962C8B-B14F-4D97-AF65-F5344CB8AC3E}">
        <p14:creationId xmlns:p14="http://schemas.microsoft.com/office/powerpoint/2010/main" val="3774202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1DD305-43CB-4024-AA00-9877805DA08D}"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19586482-C4DC-40FC-B35F-2B3D540D9A44}" type="slidenum">
              <a:rPr lang="en-US"/>
              <a:pPr>
                <a:defRPr/>
              </a:pPr>
              <a:t>‹#›</a:t>
            </a:fld>
            <a:endParaRPr lang="en-US"/>
          </a:p>
        </p:txBody>
      </p:sp>
    </p:spTree>
    <p:extLst>
      <p:ext uri="{BB962C8B-B14F-4D97-AF65-F5344CB8AC3E}">
        <p14:creationId xmlns:p14="http://schemas.microsoft.com/office/powerpoint/2010/main" val="827922793"/>
      </p:ext>
    </p:extLst>
  </p:cSld>
  <p:clrMapOvr>
    <a:masterClrMapping/>
  </p:clrMapOvr>
  <p:hf hdr="0" dt="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ED5FF09-6553-42B1-BD18-56348DCFBC3D}"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7AE3D378-5F82-4A53-BA6D-A7321FBB340B}" type="slidenum">
              <a:rPr lang="en-US"/>
              <a:pPr>
                <a:defRPr/>
              </a:pPr>
              <a:t>‹#›</a:t>
            </a:fld>
            <a:endParaRPr lang="en-US"/>
          </a:p>
        </p:txBody>
      </p:sp>
    </p:spTree>
    <p:extLst>
      <p:ext uri="{BB962C8B-B14F-4D97-AF65-F5344CB8AC3E}">
        <p14:creationId xmlns:p14="http://schemas.microsoft.com/office/powerpoint/2010/main" val="1762404194"/>
      </p:ext>
    </p:extLst>
  </p:cSld>
  <p:clrMapOvr>
    <a:masterClrMapping/>
  </p:clrMapOvr>
  <p:hf hdr="0" dt="0"/>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A84EEEF-5CF1-464E-83CD-5AC583FCD75D}"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DB816B02-06BB-4868-9915-E75587B4FC8E}" type="slidenum">
              <a:rPr lang="en-US"/>
              <a:pPr>
                <a:defRPr/>
              </a:pPr>
              <a:t>‹#›</a:t>
            </a:fld>
            <a:endParaRPr lang="en-US"/>
          </a:p>
        </p:txBody>
      </p:sp>
    </p:spTree>
    <p:extLst>
      <p:ext uri="{BB962C8B-B14F-4D97-AF65-F5344CB8AC3E}">
        <p14:creationId xmlns:p14="http://schemas.microsoft.com/office/powerpoint/2010/main" val="1312756653"/>
      </p:ext>
    </p:extLst>
  </p:cSld>
  <p:clrMapOvr>
    <a:masterClrMapping/>
  </p:clrMapOvr>
  <p:hf hdr="0" dt="0"/>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5AAAAD-2DB9-410D-8943-A22BA9CA155A}"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685C85AB-3161-477B-8563-37F47672653D}" type="slidenum">
              <a:rPr lang="en-US"/>
              <a:pPr>
                <a:defRPr/>
              </a:pPr>
              <a:t>‹#›</a:t>
            </a:fld>
            <a:endParaRPr lang="en-US"/>
          </a:p>
        </p:txBody>
      </p:sp>
    </p:spTree>
    <p:extLst>
      <p:ext uri="{BB962C8B-B14F-4D97-AF65-F5344CB8AC3E}">
        <p14:creationId xmlns:p14="http://schemas.microsoft.com/office/powerpoint/2010/main" val="406300617"/>
      </p:ext>
    </p:extLst>
  </p:cSld>
  <p:clrMapOvr>
    <a:masterClrMapping/>
  </p:clrMapOvr>
  <p:hf hd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3941C0A-4CC0-49C4-9839-6ACF0656D339}"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7395D372-7DFA-49C0-BF89-74BEEC9F994C}" type="slidenum">
              <a:rPr lang="en-US"/>
              <a:pPr>
                <a:defRPr/>
              </a:pPr>
              <a:t>‹#›</a:t>
            </a:fld>
            <a:endParaRPr lang="en-US"/>
          </a:p>
        </p:txBody>
      </p:sp>
    </p:spTree>
    <p:extLst>
      <p:ext uri="{BB962C8B-B14F-4D97-AF65-F5344CB8AC3E}">
        <p14:creationId xmlns:p14="http://schemas.microsoft.com/office/powerpoint/2010/main" val="2614974129"/>
      </p:ext>
    </p:extLst>
  </p:cSld>
  <p:clrMapOvr>
    <a:masterClrMapping/>
  </p:clrMapOvr>
  <p:hf hdr="0" dt="0"/>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E0DB476-A5B6-485D-8A2E-0789AF3BA558}"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D8E244D3-4443-4B6D-81DB-DBDAF1404D25}" type="slidenum">
              <a:rPr lang="en-US"/>
              <a:pPr>
                <a:defRPr/>
              </a:pPr>
              <a:t>‹#›</a:t>
            </a:fld>
            <a:endParaRPr lang="en-US"/>
          </a:p>
        </p:txBody>
      </p:sp>
    </p:spTree>
    <p:extLst>
      <p:ext uri="{BB962C8B-B14F-4D97-AF65-F5344CB8AC3E}">
        <p14:creationId xmlns:p14="http://schemas.microsoft.com/office/powerpoint/2010/main" val="10235297"/>
      </p:ext>
    </p:extLst>
  </p:cSld>
  <p:clrMapOvr>
    <a:masterClrMapping/>
  </p:clrMapOvr>
  <p:hf hdr="0" dt="0"/>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FA5A0C3-ECCA-4942-A6B1-7624E8ACDC62}"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B63F44FE-E64A-473A-A2C3-B7E24C5298C1}" type="slidenum">
              <a:rPr lang="en-US"/>
              <a:pPr>
                <a:defRPr/>
              </a:pPr>
              <a:t>‹#›</a:t>
            </a:fld>
            <a:endParaRPr lang="en-US"/>
          </a:p>
        </p:txBody>
      </p:sp>
    </p:spTree>
    <p:extLst>
      <p:ext uri="{BB962C8B-B14F-4D97-AF65-F5344CB8AC3E}">
        <p14:creationId xmlns:p14="http://schemas.microsoft.com/office/powerpoint/2010/main" val="1419353642"/>
      </p:ext>
    </p:extLst>
  </p:cSld>
  <p:clrMapOvr>
    <a:masterClrMapping/>
  </p:clrMapOvr>
  <p:hf hdr="0" dt="0"/>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EB185C-A5FA-4A99-A1A5-813D40B770D8}"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3F3C5DFD-299B-4997-8D37-1DB1D5D258FB}" type="slidenum">
              <a:rPr lang="en-US"/>
              <a:pPr>
                <a:defRPr/>
              </a:pPr>
              <a:t>‹#›</a:t>
            </a:fld>
            <a:endParaRPr lang="en-US"/>
          </a:p>
        </p:txBody>
      </p:sp>
    </p:spTree>
    <p:extLst>
      <p:ext uri="{BB962C8B-B14F-4D97-AF65-F5344CB8AC3E}">
        <p14:creationId xmlns:p14="http://schemas.microsoft.com/office/powerpoint/2010/main" val="1100679536"/>
      </p:ext>
    </p:extLst>
  </p:cSld>
  <p:clrMapOvr>
    <a:masterClrMapping/>
  </p:clrMapOvr>
  <p:hf hdr="0" dt="0"/>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E80565-F934-4B0F-B280-F4823DD36571}"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C43C3F15-6339-44F8-AB0E-FA1E113A8CD6}" type="slidenum">
              <a:rPr lang="en-US"/>
              <a:pPr>
                <a:defRPr/>
              </a:pPr>
              <a:t>‹#›</a:t>
            </a:fld>
            <a:endParaRPr lang="en-US"/>
          </a:p>
        </p:txBody>
      </p:sp>
    </p:spTree>
    <p:extLst>
      <p:ext uri="{BB962C8B-B14F-4D97-AF65-F5344CB8AC3E}">
        <p14:creationId xmlns:p14="http://schemas.microsoft.com/office/powerpoint/2010/main" val="556163596"/>
      </p:ext>
    </p:extLst>
  </p:cSld>
  <p:clrMapOvr>
    <a:masterClrMapping/>
  </p:clrMapOvr>
  <p:hf hdr="0" dt="0"/>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A4D8D7-08F3-4257-8F6F-4962A2B2F318}"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504DA544-A381-4024-9CDF-AAEFB5BBAF0D}" type="slidenum">
              <a:rPr lang="en-US"/>
              <a:pPr>
                <a:defRPr/>
              </a:pPr>
              <a:t>‹#›</a:t>
            </a:fld>
            <a:endParaRPr lang="en-US"/>
          </a:p>
        </p:txBody>
      </p:sp>
    </p:spTree>
    <p:extLst>
      <p:ext uri="{BB962C8B-B14F-4D97-AF65-F5344CB8AC3E}">
        <p14:creationId xmlns:p14="http://schemas.microsoft.com/office/powerpoint/2010/main" val="2476398952"/>
      </p:ext>
    </p:extLst>
  </p:cSld>
  <p:clrMapOvr>
    <a:masterClrMapping/>
  </p:clrMapOvr>
  <p:hf hdr="0" dt="0"/>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35CDD44-7FBE-4B6E-80B5-1CABAC427F02}"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2F49998F-3652-4314-813A-8923B149034B}" type="slidenum">
              <a:rPr lang="en-US"/>
              <a:pPr>
                <a:defRPr/>
              </a:pPr>
              <a:t>‹#›</a:t>
            </a:fld>
            <a:endParaRPr lang="en-US"/>
          </a:p>
        </p:txBody>
      </p:sp>
    </p:spTree>
    <p:extLst>
      <p:ext uri="{BB962C8B-B14F-4D97-AF65-F5344CB8AC3E}">
        <p14:creationId xmlns:p14="http://schemas.microsoft.com/office/powerpoint/2010/main" val="23338827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30586E-7BF1-4BFE-AD2C-B0E5D8AFD5B1}"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07E70C7D-262B-419A-99C0-5A336B47867C}" type="slidenum">
              <a:rPr lang="en-US"/>
              <a:pPr>
                <a:defRPr/>
              </a:pPr>
              <a:t>‹#›</a:t>
            </a:fld>
            <a:endParaRPr lang="en-US"/>
          </a:p>
        </p:txBody>
      </p:sp>
    </p:spTree>
    <p:extLst>
      <p:ext uri="{BB962C8B-B14F-4D97-AF65-F5344CB8AC3E}">
        <p14:creationId xmlns:p14="http://schemas.microsoft.com/office/powerpoint/2010/main" val="2261914658"/>
      </p:ext>
    </p:extLst>
  </p:cSld>
  <p:clrMapOvr>
    <a:masterClrMapping/>
  </p:clrMapOvr>
  <p:hf hdr="0" dt="0"/>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7A2DE47-9194-498C-BD64-F7D680D0DAFA}"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1E4C28A4-E5C2-48D3-B69E-98453583DDC3}" type="slidenum">
              <a:rPr lang="en-US"/>
              <a:pPr>
                <a:defRPr/>
              </a:pPr>
              <a:t>‹#›</a:t>
            </a:fld>
            <a:endParaRPr lang="en-US"/>
          </a:p>
        </p:txBody>
      </p:sp>
    </p:spTree>
    <p:extLst>
      <p:ext uri="{BB962C8B-B14F-4D97-AF65-F5344CB8AC3E}">
        <p14:creationId xmlns:p14="http://schemas.microsoft.com/office/powerpoint/2010/main" val="359900076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080095-4B25-4A29-9FB5-D6D7342266D4}"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15AAAB87-5FFC-4B2B-9826-BD682317DAC2}" type="slidenum">
              <a:rPr lang="en-US"/>
              <a:pPr>
                <a:defRPr/>
              </a:pPr>
              <a:t>‹#›</a:t>
            </a:fld>
            <a:endParaRPr lang="en-US"/>
          </a:p>
        </p:txBody>
      </p:sp>
    </p:spTree>
    <p:extLst>
      <p:ext uri="{BB962C8B-B14F-4D97-AF65-F5344CB8AC3E}">
        <p14:creationId xmlns:p14="http://schemas.microsoft.com/office/powerpoint/2010/main" val="2093444728"/>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C25C26-69B0-4650-A0A9-E6958D88A3A1}"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78263E66-0C46-4F9D-ACCD-B376CB4C59D3}" type="slidenum">
              <a:rPr lang="en-US"/>
              <a:pPr>
                <a:defRPr/>
              </a:pPr>
              <a:t>‹#›</a:t>
            </a:fld>
            <a:endParaRPr lang="en-US"/>
          </a:p>
        </p:txBody>
      </p:sp>
    </p:spTree>
    <p:extLst>
      <p:ext uri="{BB962C8B-B14F-4D97-AF65-F5344CB8AC3E}">
        <p14:creationId xmlns:p14="http://schemas.microsoft.com/office/powerpoint/2010/main" val="3328557844"/>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5FCFDD-6C8B-4EE6-8F9B-87C863CB1301}"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BDFAF4C3-C7D1-450F-881B-DCB62914D882}" type="slidenum">
              <a:rPr lang="en-US"/>
              <a:pPr>
                <a:defRPr/>
              </a:pPr>
              <a:t>‹#›</a:t>
            </a:fld>
            <a:endParaRPr lang="en-US"/>
          </a:p>
        </p:txBody>
      </p:sp>
    </p:spTree>
    <p:extLst>
      <p:ext uri="{BB962C8B-B14F-4D97-AF65-F5344CB8AC3E}">
        <p14:creationId xmlns:p14="http://schemas.microsoft.com/office/powerpoint/2010/main" val="1789046771"/>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5"/>
          <p:cNvGrpSpPr>
            <a:grpSpLocks/>
          </p:cNvGrpSpPr>
          <p:nvPr/>
        </p:nvGrpSpPr>
        <p:grpSpPr bwMode="auto">
          <a:xfrm>
            <a:off x="-7938" y="-7938"/>
            <a:ext cx="9170988" cy="6873876"/>
            <a:chOff x="-8466" y="-8468"/>
            <a:chExt cx="9171316" cy="6874935"/>
          </a:xfrm>
        </p:grpSpPr>
        <p:cxnSp>
          <p:nvCxnSpPr>
            <p:cNvPr id="5" name="Straight Connector 4"/>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9482C38E-244F-404C-A3C6-9CE711A3F798}" type="datetime1">
              <a:rPr lang="en-US"/>
              <a:pPr>
                <a:defRPr/>
              </a:pPr>
              <a:t>12/6/2014</a:t>
            </a:fld>
            <a:endParaRPr lang="en-US"/>
          </a:p>
        </p:txBody>
      </p:sp>
      <p:sp>
        <p:nvSpPr>
          <p:cNvPr id="16" name="Footer Placeholder 4"/>
          <p:cNvSpPr>
            <a:spLocks noGrp="1"/>
          </p:cNvSpPr>
          <p:nvPr>
            <p:ph type="ftr" sz="quarter" idx="11"/>
          </p:nvPr>
        </p:nvSpPr>
        <p:spPr/>
        <p:txBody>
          <a:bodyPr/>
          <a:lstStyle>
            <a:lvl1pPr>
              <a:defRPr/>
            </a:lvl1pPr>
          </a:lstStyle>
          <a:p>
            <a:pPr>
              <a:defRPr/>
            </a:pPr>
            <a:r>
              <a:rPr lang="en-US"/>
              <a:t>CT 2014-2016 CE</a:t>
            </a:r>
          </a:p>
        </p:txBody>
      </p:sp>
      <p:sp>
        <p:nvSpPr>
          <p:cNvPr id="17" name="Slide Number Placeholder 5"/>
          <p:cNvSpPr>
            <a:spLocks noGrp="1"/>
          </p:cNvSpPr>
          <p:nvPr>
            <p:ph type="sldNum" sz="quarter" idx="12"/>
          </p:nvPr>
        </p:nvSpPr>
        <p:spPr/>
        <p:txBody>
          <a:bodyPr/>
          <a:lstStyle>
            <a:lvl1pPr>
              <a:defRPr/>
            </a:lvl1pPr>
          </a:lstStyle>
          <a:p>
            <a:pPr>
              <a:defRPr/>
            </a:pPr>
            <a:fld id="{978FF78D-9062-43CE-A9B5-D18F99173F5B}" type="slidenum">
              <a:rPr lang="en-US"/>
              <a:pPr>
                <a:defRPr/>
              </a:pPr>
              <a:t>‹#›</a:t>
            </a:fld>
            <a:endParaRPr lang="en-US"/>
          </a:p>
        </p:txBody>
      </p:sp>
    </p:spTree>
    <p:extLst>
      <p:ext uri="{BB962C8B-B14F-4D97-AF65-F5344CB8AC3E}">
        <p14:creationId xmlns:p14="http://schemas.microsoft.com/office/powerpoint/2010/main" val="2503065083"/>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4E2CC1D-7E15-47C0-89F9-1ECAD15D4AAC}"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A392932F-74A2-42AE-BD6E-D671F1E1886D}" type="slidenum">
              <a:rPr lang="en-US"/>
              <a:pPr>
                <a:defRPr/>
              </a:pPr>
              <a:t>‹#›</a:t>
            </a:fld>
            <a:endParaRPr lang="en-US"/>
          </a:p>
        </p:txBody>
      </p:sp>
    </p:spTree>
    <p:extLst>
      <p:ext uri="{BB962C8B-B14F-4D97-AF65-F5344CB8AC3E}">
        <p14:creationId xmlns:p14="http://schemas.microsoft.com/office/powerpoint/2010/main" val="356407127"/>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AB98AD-433B-4525-AE9A-1D12E7EC8919}"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A7CE1413-2199-4BC4-982A-166467FA4657}" type="slidenum">
              <a:rPr lang="en-US"/>
              <a:pPr>
                <a:defRPr/>
              </a:pPr>
              <a:t>‹#›</a:t>
            </a:fld>
            <a:endParaRPr lang="en-US"/>
          </a:p>
        </p:txBody>
      </p:sp>
    </p:spTree>
    <p:extLst>
      <p:ext uri="{BB962C8B-B14F-4D97-AF65-F5344CB8AC3E}">
        <p14:creationId xmlns:p14="http://schemas.microsoft.com/office/powerpoint/2010/main" val="3991155024"/>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AA2E210-F0BB-4626-AF1D-2077226F3DCE}"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8610726E-F654-43B6-84AC-7BB9506FC42B}" type="slidenum">
              <a:rPr lang="en-US"/>
              <a:pPr>
                <a:defRPr/>
              </a:pPr>
              <a:t>‹#›</a:t>
            </a:fld>
            <a:endParaRPr lang="en-US"/>
          </a:p>
        </p:txBody>
      </p:sp>
    </p:spTree>
    <p:extLst>
      <p:ext uri="{BB962C8B-B14F-4D97-AF65-F5344CB8AC3E}">
        <p14:creationId xmlns:p14="http://schemas.microsoft.com/office/powerpoint/2010/main" val="4161923853"/>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C519981-810E-45E0-B7DC-8708A76969DB}"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8AFED21F-53EA-439A-8D88-77F09CB78CDC}" type="slidenum">
              <a:rPr lang="en-US"/>
              <a:pPr>
                <a:defRPr/>
              </a:pPr>
              <a:t>‹#›</a:t>
            </a:fld>
            <a:endParaRPr lang="en-US"/>
          </a:p>
        </p:txBody>
      </p:sp>
    </p:spTree>
    <p:extLst>
      <p:ext uri="{BB962C8B-B14F-4D97-AF65-F5344CB8AC3E}">
        <p14:creationId xmlns:p14="http://schemas.microsoft.com/office/powerpoint/2010/main" val="2676597268"/>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grpSp>
        <p:nvGrpSpPr>
          <p:cNvPr id="4" name="Group 13"/>
          <p:cNvGrpSpPr>
            <a:grpSpLocks/>
          </p:cNvGrpSpPr>
          <p:nvPr userDrawn="1"/>
        </p:nvGrpSpPr>
        <p:grpSpPr bwMode="auto">
          <a:xfrm>
            <a:off x="-47625" y="-9525"/>
            <a:ext cx="9217025" cy="6867525"/>
            <a:chOff x="-47625" y="-9525"/>
            <a:chExt cx="9217152" cy="6867525"/>
          </a:xfrm>
        </p:grpSpPr>
        <p:sp>
          <p:nvSpPr>
            <p:cNvPr id="5" name="Rectangle 4"/>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6" name="Header"/>
            <p:cNvGrpSpPr>
              <a:grpSpLocks/>
            </p:cNvGrpSpPr>
            <p:nvPr userDrawn="1"/>
          </p:nvGrpSpPr>
          <p:grpSpPr bwMode="auto">
            <a:xfrm>
              <a:off x="-47625" y="-9525"/>
              <a:ext cx="9217152" cy="1752600"/>
              <a:chOff x="-28575" y="-9525"/>
              <a:chExt cx="9172575" cy="1752600"/>
            </a:xfrm>
          </p:grpSpPr>
          <p:sp>
            <p:nvSpPr>
              <p:cNvPr id="7" name="Freeform 6"/>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Freeform 7"/>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Freeform 8"/>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Freeform 9"/>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pic>
        <p:nvPicPr>
          <p:cNvPr id="12" name="Picture 22" descr="USED_I_bigstockphoto_House_For_Sale_382619 copy.png"/>
          <p:cNvPicPr>
            <a:picLocks noChangeAspect="1"/>
          </p:cNvPicPr>
          <p:nvPr userDrawn="1"/>
        </p:nvPicPr>
        <p:blipFill>
          <a:blip r:embed="rId2">
            <a:extLst>
              <a:ext uri="{28A0092B-C50C-407E-A947-70E740481C1C}">
                <a14:useLocalDpi xmlns:a14="http://schemas.microsoft.com/office/drawing/2010/main" val="0"/>
              </a:ext>
            </a:extLst>
          </a:blip>
          <a:srcRect b="10001"/>
          <a:stretch>
            <a:fillRect/>
          </a:stretch>
        </p:blipFill>
        <p:spPr bwMode="auto">
          <a:xfrm>
            <a:off x="76200" y="762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600" y="0"/>
            <a:ext cx="7391400" cy="838200"/>
          </a:xfrm>
        </p:spPr>
        <p:txBody>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DADB2643-B617-4BDE-A832-C68F225BF740}" type="datetime1">
              <a:rPr lang="en-US"/>
              <a:pPr>
                <a:defRPr/>
              </a:pPr>
              <a:t>12/6/2014</a:t>
            </a:fld>
            <a:endParaRPr lang="en-US"/>
          </a:p>
        </p:txBody>
      </p:sp>
      <p:sp>
        <p:nvSpPr>
          <p:cNvPr id="14"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15"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E3CA496C-DDF5-4DF2-835B-84DD80B3D5CD}" type="slidenum">
              <a:rPr lang="en-US"/>
              <a:pPr>
                <a:defRPr/>
              </a:pPr>
              <a:t>‹#›</a:t>
            </a:fld>
            <a:endParaRPr lang="en-US"/>
          </a:p>
        </p:txBody>
      </p:sp>
    </p:spTree>
    <p:extLst>
      <p:ext uri="{BB962C8B-B14F-4D97-AF65-F5344CB8AC3E}">
        <p14:creationId xmlns:p14="http://schemas.microsoft.com/office/powerpoint/2010/main" val="3251378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0BBAD21-BA45-49A9-8A9A-D0EA434D4A5C}"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69584319-F5A7-49E7-A1AB-CDED0FC60FCE}" type="slidenum">
              <a:rPr lang="en-US"/>
              <a:pPr>
                <a:defRPr/>
              </a:pPr>
              <a:t>‹#›</a:t>
            </a:fld>
            <a:endParaRPr lang="en-US"/>
          </a:p>
        </p:txBody>
      </p:sp>
    </p:spTree>
    <p:extLst>
      <p:ext uri="{BB962C8B-B14F-4D97-AF65-F5344CB8AC3E}">
        <p14:creationId xmlns:p14="http://schemas.microsoft.com/office/powerpoint/2010/main" val="298955688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EFD59C-CD1C-48A7-877E-D77FF6009F69}"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B226AAC3-B895-42B7-B1BD-63434BB70A04}" type="slidenum">
              <a:rPr lang="en-US"/>
              <a:pPr>
                <a:defRPr/>
              </a:pPr>
              <a:t>‹#›</a:t>
            </a:fld>
            <a:endParaRPr lang="en-US"/>
          </a:p>
        </p:txBody>
      </p:sp>
    </p:spTree>
    <p:extLst>
      <p:ext uri="{BB962C8B-B14F-4D97-AF65-F5344CB8AC3E}">
        <p14:creationId xmlns:p14="http://schemas.microsoft.com/office/powerpoint/2010/main" val="2836165276"/>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3F3BF8-49D7-445C-B986-481C12FD6613}"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7C773892-139B-4DE8-9960-AE1D841BA9D6}" type="slidenum">
              <a:rPr lang="en-US"/>
              <a:pPr>
                <a:defRPr/>
              </a:pPr>
              <a:t>‹#›</a:t>
            </a:fld>
            <a:endParaRPr lang="en-US"/>
          </a:p>
        </p:txBody>
      </p:sp>
    </p:spTree>
    <p:extLst>
      <p:ext uri="{BB962C8B-B14F-4D97-AF65-F5344CB8AC3E}">
        <p14:creationId xmlns:p14="http://schemas.microsoft.com/office/powerpoint/2010/main" val="688587910"/>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9CD7A1-CE6A-4A2D-9842-CC2B86C6FD2A}"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720C14BF-161B-4983-8EAC-3ABDE91446FF}" type="slidenum">
              <a:rPr lang="en-US"/>
              <a:pPr>
                <a:defRPr/>
              </a:pPr>
              <a:t>‹#›</a:t>
            </a:fld>
            <a:endParaRPr lang="en-US"/>
          </a:p>
        </p:txBody>
      </p:sp>
    </p:spTree>
    <p:extLst>
      <p:ext uri="{BB962C8B-B14F-4D97-AF65-F5344CB8AC3E}">
        <p14:creationId xmlns:p14="http://schemas.microsoft.com/office/powerpoint/2010/main" val="1537056051"/>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C286BD-DAAF-4475-8BE1-63B72B5E615F}"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9CA6278B-FD8F-4BBE-B9EA-4BC11D21C10F}" type="slidenum">
              <a:rPr lang="en-US"/>
              <a:pPr>
                <a:defRPr/>
              </a:pPr>
              <a:t>‹#›</a:t>
            </a:fld>
            <a:endParaRPr lang="en-US"/>
          </a:p>
        </p:txBody>
      </p:sp>
    </p:spTree>
    <p:extLst>
      <p:ext uri="{BB962C8B-B14F-4D97-AF65-F5344CB8AC3E}">
        <p14:creationId xmlns:p14="http://schemas.microsoft.com/office/powerpoint/2010/main" val="2554428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25"/>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rgbClr val="F6C782"/>
                </a:solidFill>
              </a:rPr>
              <a:t>“</a:t>
            </a:r>
          </a:p>
        </p:txBody>
      </p:sp>
      <p:sp>
        <p:nvSpPr>
          <p:cNvPr id="6" name="TextBox 26"/>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rgbClr val="F6C782"/>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7226A588-A5E2-4AD7-8006-2CA9A15617C2}" type="datetime1">
              <a:rPr lang="en-US"/>
              <a:pPr>
                <a:defRPr/>
              </a:pPr>
              <a:t>12/6/2014</a:t>
            </a:fld>
            <a:endParaRPr lang="en-US"/>
          </a:p>
        </p:txBody>
      </p:sp>
      <p:sp>
        <p:nvSpPr>
          <p:cNvPr id="8" name="Footer Placeholder 4"/>
          <p:cNvSpPr>
            <a:spLocks noGrp="1"/>
          </p:cNvSpPr>
          <p:nvPr>
            <p:ph type="ftr" sz="quarter" idx="15"/>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6"/>
          </p:nvPr>
        </p:nvSpPr>
        <p:spPr/>
        <p:txBody>
          <a:bodyPr/>
          <a:lstStyle>
            <a:lvl1pPr>
              <a:defRPr/>
            </a:lvl1pPr>
          </a:lstStyle>
          <a:p>
            <a:pPr>
              <a:defRPr/>
            </a:pPr>
            <a:fld id="{A9B8AB4B-217D-48D4-89D9-F57D209F4635}" type="slidenum">
              <a:rPr lang="en-US"/>
              <a:pPr>
                <a:defRPr/>
              </a:pPr>
              <a:t>‹#›</a:t>
            </a:fld>
            <a:endParaRPr lang="en-US"/>
          </a:p>
        </p:txBody>
      </p:sp>
    </p:spTree>
    <p:extLst>
      <p:ext uri="{BB962C8B-B14F-4D97-AF65-F5344CB8AC3E}">
        <p14:creationId xmlns:p14="http://schemas.microsoft.com/office/powerpoint/2010/main" val="732812408"/>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6014C5-4141-487F-BD11-7D154BB1B554}"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C728042B-282C-4520-8FA0-FDEFA1A04A3C}" type="slidenum">
              <a:rPr lang="en-US"/>
              <a:pPr>
                <a:defRPr/>
              </a:pPr>
              <a:t>‹#›</a:t>
            </a:fld>
            <a:endParaRPr lang="en-US"/>
          </a:p>
        </p:txBody>
      </p:sp>
    </p:spTree>
    <p:extLst>
      <p:ext uri="{BB962C8B-B14F-4D97-AF65-F5344CB8AC3E}">
        <p14:creationId xmlns:p14="http://schemas.microsoft.com/office/powerpoint/2010/main" val="43754654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5"/>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rgbClr val="F6C782"/>
                </a:solidFill>
              </a:rPr>
              <a:t>“</a:t>
            </a:r>
          </a:p>
        </p:txBody>
      </p:sp>
      <p:sp>
        <p:nvSpPr>
          <p:cNvPr id="6" name="TextBox 26"/>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rgbClr val="F6C782"/>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7AE3BBF0-1FC6-41A2-B99F-B72F296AE774}" type="datetime1">
              <a:rPr lang="en-US"/>
              <a:pPr>
                <a:defRPr/>
              </a:pPr>
              <a:t>12/6/2014</a:t>
            </a:fld>
            <a:endParaRPr lang="en-US"/>
          </a:p>
        </p:txBody>
      </p:sp>
      <p:sp>
        <p:nvSpPr>
          <p:cNvPr id="8" name="Footer Placeholder 4"/>
          <p:cNvSpPr>
            <a:spLocks noGrp="1"/>
          </p:cNvSpPr>
          <p:nvPr>
            <p:ph type="ftr" sz="quarter" idx="15"/>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6"/>
          </p:nvPr>
        </p:nvSpPr>
        <p:spPr/>
        <p:txBody>
          <a:bodyPr/>
          <a:lstStyle>
            <a:lvl1pPr>
              <a:defRPr/>
            </a:lvl1pPr>
          </a:lstStyle>
          <a:p>
            <a:pPr>
              <a:defRPr/>
            </a:pPr>
            <a:fld id="{1581DA51-4F95-43B3-A7D4-3056BBC0FEA2}" type="slidenum">
              <a:rPr lang="en-US"/>
              <a:pPr>
                <a:defRPr/>
              </a:pPr>
              <a:t>‹#›</a:t>
            </a:fld>
            <a:endParaRPr lang="en-US"/>
          </a:p>
        </p:txBody>
      </p:sp>
    </p:spTree>
    <p:extLst>
      <p:ext uri="{BB962C8B-B14F-4D97-AF65-F5344CB8AC3E}">
        <p14:creationId xmlns:p14="http://schemas.microsoft.com/office/powerpoint/2010/main" val="3070110020"/>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D40FA4A2-D116-4BA3-8A43-6695C5EA9F8F}" type="datetime1">
              <a:rPr lang="en-US"/>
              <a:pPr>
                <a:defRPr/>
              </a:pPr>
              <a:t>12/6/2014</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6"/>
          </p:nvPr>
        </p:nvSpPr>
        <p:spPr/>
        <p:txBody>
          <a:bodyPr/>
          <a:lstStyle>
            <a:lvl1pPr>
              <a:defRPr/>
            </a:lvl1pPr>
          </a:lstStyle>
          <a:p>
            <a:pPr>
              <a:defRPr/>
            </a:pPr>
            <a:fld id="{BE563D32-9E58-441F-9C9D-269A70B8448E}" type="slidenum">
              <a:rPr lang="en-US"/>
              <a:pPr>
                <a:defRPr/>
              </a:pPr>
              <a:t>‹#›</a:t>
            </a:fld>
            <a:endParaRPr lang="en-US"/>
          </a:p>
        </p:txBody>
      </p:sp>
    </p:spTree>
    <p:extLst>
      <p:ext uri="{BB962C8B-B14F-4D97-AF65-F5344CB8AC3E}">
        <p14:creationId xmlns:p14="http://schemas.microsoft.com/office/powerpoint/2010/main" val="4122593416"/>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A973460-5708-412F-AD37-CFFE85A45D4A}"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D7C8F8BB-1986-42D8-95E2-080B3E7D283E}" type="slidenum">
              <a:rPr lang="en-US"/>
              <a:pPr>
                <a:defRPr/>
              </a:pPr>
              <a:t>‹#›</a:t>
            </a:fld>
            <a:endParaRPr lang="en-US"/>
          </a:p>
        </p:txBody>
      </p:sp>
    </p:spTree>
    <p:extLst>
      <p:ext uri="{BB962C8B-B14F-4D97-AF65-F5344CB8AC3E}">
        <p14:creationId xmlns:p14="http://schemas.microsoft.com/office/powerpoint/2010/main" val="108735322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D58C8B9D-F478-48AC-A541-534578A92109}" type="datetime1">
              <a:rPr lang="en-US"/>
              <a:pPr>
                <a:defRPr/>
              </a:pPr>
              <a:t>12/6/2014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8D7877FC-FC5D-4E94-BB02-384F4243A21E}" type="slidenum">
              <a:rPr lang="en-US"/>
              <a:pPr>
                <a:defRPr/>
              </a:pPr>
              <a:t>‹#›</a:t>
            </a:fld>
            <a:endParaRPr lang="en-US"/>
          </a:p>
        </p:txBody>
      </p:sp>
    </p:spTree>
    <p:extLst>
      <p:ext uri="{BB962C8B-B14F-4D97-AF65-F5344CB8AC3E}">
        <p14:creationId xmlns:p14="http://schemas.microsoft.com/office/powerpoint/2010/main" val="525640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30CD938-05E9-4536-BCDD-C7B132F58D3A}"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D4D7DCFD-A5E8-4ACF-9AF8-9E96B541ACA0}" type="slidenum">
              <a:rPr lang="en-US"/>
              <a:pPr>
                <a:defRPr/>
              </a:pPr>
              <a:t>‹#›</a:t>
            </a:fld>
            <a:endParaRPr lang="en-US"/>
          </a:p>
        </p:txBody>
      </p:sp>
    </p:spTree>
    <p:extLst>
      <p:ext uri="{BB962C8B-B14F-4D97-AF65-F5344CB8AC3E}">
        <p14:creationId xmlns:p14="http://schemas.microsoft.com/office/powerpoint/2010/main" val="363440228"/>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5"/>
          <p:cNvGrpSpPr>
            <a:grpSpLocks/>
          </p:cNvGrpSpPr>
          <p:nvPr/>
        </p:nvGrpSpPr>
        <p:grpSpPr bwMode="auto">
          <a:xfrm>
            <a:off x="-7938" y="-7938"/>
            <a:ext cx="9170988" cy="6873876"/>
            <a:chOff x="-8466" y="-8468"/>
            <a:chExt cx="9171316" cy="6874935"/>
          </a:xfrm>
        </p:grpSpPr>
        <p:cxnSp>
          <p:nvCxnSpPr>
            <p:cNvPr id="5" name="Straight Connector 4"/>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EA86AC1F-FF47-418F-B4D8-991A0D0D51D8}" type="datetime1">
              <a:rPr lang="en-US"/>
              <a:pPr>
                <a:defRPr/>
              </a:pPr>
              <a:t>12/6/2014</a:t>
            </a:fld>
            <a:endParaRPr lang="en-US"/>
          </a:p>
        </p:txBody>
      </p:sp>
      <p:sp>
        <p:nvSpPr>
          <p:cNvPr id="16" name="Footer Placeholder 4"/>
          <p:cNvSpPr>
            <a:spLocks noGrp="1"/>
          </p:cNvSpPr>
          <p:nvPr>
            <p:ph type="ftr" sz="quarter" idx="11"/>
          </p:nvPr>
        </p:nvSpPr>
        <p:spPr/>
        <p:txBody>
          <a:bodyPr/>
          <a:lstStyle>
            <a:lvl1pPr>
              <a:defRPr/>
            </a:lvl1pPr>
          </a:lstStyle>
          <a:p>
            <a:pPr>
              <a:defRPr/>
            </a:pPr>
            <a:r>
              <a:rPr lang="en-US"/>
              <a:t>CT 2014-2016 CE</a:t>
            </a:r>
          </a:p>
        </p:txBody>
      </p:sp>
      <p:sp>
        <p:nvSpPr>
          <p:cNvPr id="17" name="Slide Number Placeholder 5"/>
          <p:cNvSpPr>
            <a:spLocks noGrp="1"/>
          </p:cNvSpPr>
          <p:nvPr>
            <p:ph type="sldNum" sz="quarter" idx="12"/>
          </p:nvPr>
        </p:nvSpPr>
        <p:spPr/>
        <p:txBody>
          <a:bodyPr/>
          <a:lstStyle>
            <a:lvl1pPr>
              <a:defRPr/>
            </a:lvl1pPr>
          </a:lstStyle>
          <a:p>
            <a:pPr>
              <a:defRPr/>
            </a:pPr>
            <a:fld id="{37B658EC-C421-49D8-8329-DF2E99735181}" type="slidenum">
              <a:rPr lang="en-US"/>
              <a:pPr>
                <a:defRPr/>
              </a:pPr>
              <a:t>‹#›</a:t>
            </a:fld>
            <a:endParaRPr lang="en-US"/>
          </a:p>
        </p:txBody>
      </p:sp>
    </p:spTree>
    <p:extLst>
      <p:ext uri="{BB962C8B-B14F-4D97-AF65-F5344CB8AC3E}">
        <p14:creationId xmlns:p14="http://schemas.microsoft.com/office/powerpoint/2010/main" val="2393854365"/>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BF93BB8-7568-4343-A90E-88FE16AC0434}"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EF2597E5-9956-4385-B731-BE6B959980F1}" type="slidenum">
              <a:rPr lang="en-US"/>
              <a:pPr>
                <a:defRPr/>
              </a:pPr>
              <a:t>‹#›</a:t>
            </a:fld>
            <a:endParaRPr lang="en-US"/>
          </a:p>
        </p:txBody>
      </p:sp>
    </p:spTree>
    <p:extLst>
      <p:ext uri="{BB962C8B-B14F-4D97-AF65-F5344CB8AC3E}">
        <p14:creationId xmlns:p14="http://schemas.microsoft.com/office/powerpoint/2010/main" val="2749664970"/>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9C0CAE-4AF4-4266-86EE-B2FDC15C1DD4}"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2FF04947-8136-40F3-B98E-53495F73ACB9}" type="slidenum">
              <a:rPr lang="en-US"/>
              <a:pPr>
                <a:defRPr/>
              </a:pPr>
              <a:t>‹#›</a:t>
            </a:fld>
            <a:endParaRPr lang="en-US"/>
          </a:p>
        </p:txBody>
      </p:sp>
    </p:spTree>
    <p:extLst>
      <p:ext uri="{BB962C8B-B14F-4D97-AF65-F5344CB8AC3E}">
        <p14:creationId xmlns:p14="http://schemas.microsoft.com/office/powerpoint/2010/main" val="1255717861"/>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8532BD2-F573-4E55-B9BC-E06DE303C361}"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50CC9CB6-6078-4EEE-AC50-606695074060}" type="slidenum">
              <a:rPr lang="en-US"/>
              <a:pPr>
                <a:defRPr/>
              </a:pPr>
              <a:t>‹#›</a:t>
            </a:fld>
            <a:endParaRPr lang="en-US"/>
          </a:p>
        </p:txBody>
      </p:sp>
    </p:spTree>
    <p:extLst>
      <p:ext uri="{BB962C8B-B14F-4D97-AF65-F5344CB8AC3E}">
        <p14:creationId xmlns:p14="http://schemas.microsoft.com/office/powerpoint/2010/main" val="3341214580"/>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B2F17F6-5F0E-4864-BA8D-70A15516B9BC}"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19C1F915-BAE1-435E-ADBE-83AD7540ECD8}" type="slidenum">
              <a:rPr lang="en-US"/>
              <a:pPr>
                <a:defRPr/>
              </a:pPr>
              <a:t>‹#›</a:t>
            </a:fld>
            <a:endParaRPr lang="en-US"/>
          </a:p>
        </p:txBody>
      </p:sp>
    </p:spTree>
    <p:extLst>
      <p:ext uri="{BB962C8B-B14F-4D97-AF65-F5344CB8AC3E}">
        <p14:creationId xmlns:p14="http://schemas.microsoft.com/office/powerpoint/2010/main" val="1794721786"/>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543EB10-69FE-43F6-8C60-C1528B380B01}"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03C1523A-C7F7-4DA2-9876-E7B12456342E}" type="slidenum">
              <a:rPr lang="en-US"/>
              <a:pPr>
                <a:defRPr/>
              </a:pPr>
              <a:t>‹#›</a:t>
            </a:fld>
            <a:endParaRPr lang="en-US"/>
          </a:p>
        </p:txBody>
      </p:sp>
    </p:spTree>
    <p:extLst>
      <p:ext uri="{BB962C8B-B14F-4D97-AF65-F5344CB8AC3E}">
        <p14:creationId xmlns:p14="http://schemas.microsoft.com/office/powerpoint/2010/main" val="4155343970"/>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E44FD5-954A-4CAB-9D95-1413A85AB39A}"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174EC1F3-AC75-4D25-BFB9-67A8BF3BC6DA}" type="slidenum">
              <a:rPr lang="en-US"/>
              <a:pPr>
                <a:defRPr/>
              </a:pPr>
              <a:t>‹#›</a:t>
            </a:fld>
            <a:endParaRPr lang="en-US"/>
          </a:p>
        </p:txBody>
      </p:sp>
    </p:spTree>
    <p:extLst>
      <p:ext uri="{BB962C8B-B14F-4D97-AF65-F5344CB8AC3E}">
        <p14:creationId xmlns:p14="http://schemas.microsoft.com/office/powerpoint/2010/main" val="1448442146"/>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50F262-D02F-4E3F-8724-AA0EA405C96A}"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DC5BB88C-FB1B-4AEA-8762-1985F9EE9AD9}" type="slidenum">
              <a:rPr lang="en-US"/>
              <a:pPr>
                <a:defRPr/>
              </a:pPr>
              <a:t>‹#›</a:t>
            </a:fld>
            <a:endParaRPr lang="en-US"/>
          </a:p>
        </p:txBody>
      </p:sp>
    </p:spTree>
    <p:extLst>
      <p:ext uri="{BB962C8B-B14F-4D97-AF65-F5344CB8AC3E}">
        <p14:creationId xmlns:p14="http://schemas.microsoft.com/office/powerpoint/2010/main" val="943160891"/>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20A3E1-38F6-4CF4-9DDE-A773C1D10625}"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15A2E4B9-11F0-4B9D-AC48-0E9ED831DBA6}" type="slidenum">
              <a:rPr lang="en-US"/>
              <a:pPr>
                <a:defRPr/>
              </a:pPr>
              <a:t>‹#›</a:t>
            </a:fld>
            <a:endParaRPr lang="en-US"/>
          </a:p>
        </p:txBody>
      </p:sp>
    </p:spTree>
    <p:extLst>
      <p:ext uri="{BB962C8B-B14F-4D97-AF65-F5344CB8AC3E}">
        <p14:creationId xmlns:p14="http://schemas.microsoft.com/office/powerpoint/2010/main" val="51139995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78E71BBA-4A02-4D63-A7EC-0774056635D4}" type="datetime1">
              <a:rPr lang="en-US"/>
              <a:pPr>
                <a:defRPr/>
              </a:pPr>
              <a:t>12/6/2014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0A9C6A98-20DC-4906-8C5D-D3033238D735}" type="slidenum">
              <a:rPr lang="en-US"/>
              <a:pPr>
                <a:defRPr/>
              </a:pPr>
              <a:t>‹#›</a:t>
            </a:fld>
            <a:endParaRPr lang="en-US"/>
          </a:p>
        </p:txBody>
      </p:sp>
    </p:spTree>
    <p:extLst>
      <p:ext uri="{BB962C8B-B14F-4D97-AF65-F5344CB8AC3E}">
        <p14:creationId xmlns:p14="http://schemas.microsoft.com/office/powerpoint/2010/main" val="3618003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71F7C2-CD23-4436-B887-C7DAA68698F3}"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993E20F4-6373-4060-BEB2-E13CA0BD01AB}" type="slidenum">
              <a:rPr lang="en-US"/>
              <a:pPr>
                <a:defRPr/>
              </a:pPr>
              <a:t>‹#›</a:t>
            </a:fld>
            <a:endParaRPr lang="en-US"/>
          </a:p>
        </p:txBody>
      </p:sp>
    </p:spTree>
    <p:extLst>
      <p:ext uri="{BB962C8B-B14F-4D97-AF65-F5344CB8AC3E}">
        <p14:creationId xmlns:p14="http://schemas.microsoft.com/office/powerpoint/2010/main" val="1750556941"/>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25"/>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chemeClr val="accent1"/>
                </a:solidFill>
              </a:rPr>
              <a:t>“</a:t>
            </a:r>
          </a:p>
        </p:txBody>
      </p:sp>
      <p:sp>
        <p:nvSpPr>
          <p:cNvPr id="6" name="TextBox 26"/>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chemeClr val="accent1"/>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CF02852F-8D4D-4AA5-B1C6-89BB01AB2E62}" type="datetime1">
              <a:rPr lang="en-US"/>
              <a:pPr>
                <a:defRPr/>
              </a:pPr>
              <a:t>12/6/2014</a:t>
            </a:fld>
            <a:endParaRPr lang="en-US"/>
          </a:p>
        </p:txBody>
      </p:sp>
      <p:sp>
        <p:nvSpPr>
          <p:cNvPr id="8" name="Footer Placeholder 4"/>
          <p:cNvSpPr>
            <a:spLocks noGrp="1"/>
          </p:cNvSpPr>
          <p:nvPr>
            <p:ph type="ftr" sz="quarter" idx="15"/>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6"/>
          </p:nvPr>
        </p:nvSpPr>
        <p:spPr/>
        <p:txBody>
          <a:bodyPr/>
          <a:lstStyle>
            <a:lvl1pPr>
              <a:defRPr/>
            </a:lvl1pPr>
          </a:lstStyle>
          <a:p>
            <a:pPr>
              <a:defRPr/>
            </a:pPr>
            <a:fld id="{3E05220C-675A-4F7D-B4AC-1EEA63890BC2}" type="slidenum">
              <a:rPr lang="en-US"/>
              <a:pPr>
                <a:defRPr/>
              </a:pPr>
              <a:t>‹#›</a:t>
            </a:fld>
            <a:endParaRPr lang="en-US"/>
          </a:p>
        </p:txBody>
      </p:sp>
    </p:spTree>
    <p:extLst>
      <p:ext uri="{BB962C8B-B14F-4D97-AF65-F5344CB8AC3E}">
        <p14:creationId xmlns:p14="http://schemas.microsoft.com/office/powerpoint/2010/main" val="2680687944"/>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01D3B4-DFE5-49E0-81DA-AB7010985647}"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BDC36FD9-61BF-4B37-A7A6-8C87234F172E}" type="slidenum">
              <a:rPr lang="en-US"/>
              <a:pPr>
                <a:defRPr/>
              </a:pPr>
              <a:t>‹#›</a:t>
            </a:fld>
            <a:endParaRPr lang="en-US"/>
          </a:p>
        </p:txBody>
      </p:sp>
    </p:spTree>
    <p:extLst>
      <p:ext uri="{BB962C8B-B14F-4D97-AF65-F5344CB8AC3E}">
        <p14:creationId xmlns:p14="http://schemas.microsoft.com/office/powerpoint/2010/main" val="3739286777"/>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5"/>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chemeClr val="accent1"/>
                </a:solidFill>
              </a:rPr>
              <a:t>“</a:t>
            </a:r>
          </a:p>
        </p:txBody>
      </p:sp>
      <p:sp>
        <p:nvSpPr>
          <p:cNvPr id="6" name="TextBox 26"/>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0">
                <a:solidFill>
                  <a:schemeClr val="accent1"/>
                </a:solidFill>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fld id="{BDA9C304-F39F-4854-8BB8-35A385D4DD91}" type="datetime1">
              <a:rPr lang="en-US"/>
              <a:pPr>
                <a:defRPr/>
              </a:pPr>
              <a:t>12/6/2014</a:t>
            </a:fld>
            <a:endParaRPr lang="en-US"/>
          </a:p>
        </p:txBody>
      </p:sp>
      <p:sp>
        <p:nvSpPr>
          <p:cNvPr id="8" name="Footer Placeholder 4"/>
          <p:cNvSpPr>
            <a:spLocks noGrp="1"/>
          </p:cNvSpPr>
          <p:nvPr>
            <p:ph type="ftr" sz="quarter" idx="15"/>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6"/>
          </p:nvPr>
        </p:nvSpPr>
        <p:spPr/>
        <p:txBody>
          <a:bodyPr/>
          <a:lstStyle>
            <a:lvl1pPr>
              <a:defRPr/>
            </a:lvl1pPr>
          </a:lstStyle>
          <a:p>
            <a:pPr>
              <a:defRPr/>
            </a:pPr>
            <a:fld id="{C7B3DC75-C5B9-4155-921E-6EC7C927AC70}" type="slidenum">
              <a:rPr lang="en-US"/>
              <a:pPr>
                <a:defRPr/>
              </a:pPr>
              <a:t>‹#›</a:t>
            </a:fld>
            <a:endParaRPr lang="en-US"/>
          </a:p>
        </p:txBody>
      </p:sp>
    </p:spTree>
    <p:extLst>
      <p:ext uri="{BB962C8B-B14F-4D97-AF65-F5344CB8AC3E}">
        <p14:creationId xmlns:p14="http://schemas.microsoft.com/office/powerpoint/2010/main" val="220265728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B95277FC-BF8A-4A25-9BD6-6503D7776DE4}" type="datetime1">
              <a:rPr lang="en-US"/>
              <a:pPr>
                <a:defRPr/>
              </a:pPr>
              <a:t>12/6/2014</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6"/>
          </p:nvPr>
        </p:nvSpPr>
        <p:spPr/>
        <p:txBody>
          <a:bodyPr/>
          <a:lstStyle>
            <a:lvl1pPr>
              <a:defRPr/>
            </a:lvl1pPr>
          </a:lstStyle>
          <a:p>
            <a:pPr>
              <a:defRPr/>
            </a:pPr>
            <a:fld id="{2EF913B2-ACB6-4DF5-9E80-C577C91791A3}" type="slidenum">
              <a:rPr lang="en-US"/>
              <a:pPr>
                <a:defRPr/>
              </a:pPr>
              <a:t>‹#›</a:t>
            </a:fld>
            <a:endParaRPr lang="en-US"/>
          </a:p>
        </p:txBody>
      </p:sp>
    </p:spTree>
    <p:extLst>
      <p:ext uri="{BB962C8B-B14F-4D97-AF65-F5344CB8AC3E}">
        <p14:creationId xmlns:p14="http://schemas.microsoft.com/office/powerpoint/2010/main" val="2139107472"/>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8D707BB-4FDF-4DC4-BE03-91D27D7B41F9}"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61E190B8-E66E-4683-A0B6-927EE41AC5A4}" type="slidenum">
              <a:rPr lang="en-US"/>
              <a:pPr>
                <a:defRPr/>
              </a:pPr>
              <a:t>‹#›</a:t>
            </a:fld>
            <a:endParaRPr lang="en-US"/>
          </a:p>
        </p:txBody>
      </p:sp>
    </p:spTree>
    <p:extLst>
      <p:ext uri="{BB962C8B-B14F-4D97-AF65-F5344CB8AC3E}">
        <p14:creationId xmlns:p14="http://schemas.microsoft.com/office/powerpoint/2010/main" val="2253176598"/>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5DB1411-A99F-4A2B-8B81-AC4420FE47BD}"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9703D3C1-5248-44C1-AF31-38F47CFCFD38}" type="slidenum">
              <a:rPr lang="en-US"/>
              <a:pPr>
                <a:defRPr/>
              </a:pPr>
              <a:t>‹#›</a:t>
            </a:fld>
            <a:endParaRPr lang="en-US"/>
          </a:p>
        </p:txBody>
      </p:sp>
    </p:spTree>
    <p:extLst>
      <p:ext uri="{BB962C8B-B14F-4D97-AF65-F5344CB8AC3E}">
        <p14:creationId xmlns:p14="http://schemas.microsoft.com/office/powerpoint/2010/main" val="2591245853"/>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447675" y="3086100"/>
            <a:ext cx="8240713" cy="3305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smtClean="0">
                <a:solidFill>
                  <a:prstClr val="black">
                    <a:tint val="75000"/>
                  </a:prstClr>
                </a:solidFill>
              </a:defRPr>
            </a:lvl1pPr>
          </a:lstStyle>
          <a:p>
            <a:pPr>
              <a:defRPr/>
            </a:pPr>
            <a:fld id="{C8CF3D7E-AE12-4236-B931-F55BD5C4BDF9}" type="datetime1">
              <a:rPr lang="en-US"/>
              <a:pPr>
                <a:defRPr/>
              </a:pPr>
              <a:t>12/6/2014</a:t>
            </a:fld>
            <a:endParaRPr lang="en-US"/>
          </a:p>
        </p:txBody>
      </p:sp>
      <p:sp>
        <p:nvSpPr>
          <p:cNvPr id="6" name="Footer Placeholder 4"/>
          <p:cNvSpPr>
            <a:spLocks noGrp="1"/>
          </p:cNvSpPr>
          <p:nvPr>
            <p:ph type="ftr" sz="quarter" idx="11"/>
          </p:nvPr>
        </p:nvSpPr>
        <p:spPr/>
        <p:txBody>
          <a:bodyPr/>
          <a:lstStyle>
            <a:lvl1pPr>
              <a:defRPr smtClean="0">
                <a:solidFill>
                  <a:prstClr val="black">
                    <a:tint val="75000"/>
                  </a:prstClr>
                </a:solidFill>
              </a:defRPr>
            </a:lvl1pPr>
          </a:lstStyle>
          <a:p>
            <a:pPr>
              <a:defRPr/>
            </a:pPr>
            <a:r>
              <a:rPr lang="en-US"/>
              <a:t>CT 2014-2016 CE</a:t>
            </a:r>
            <a:endParaRPr lang="en-US"/>
          </a:p>
        </p:txBody>
      </p:sp>
      <p:sp>
        <p:nvSpPr>
          <p:cNvPr id="7" name="Slide Number Placeholder 5"/>
          <p:cNvSpPr>
            <a:spLocks noGrp="1"/>
          </p:cNvSpPr>
          <p:nvPr>
            <p:ph type="sldNum" sz="quarter" idx="12"/>
          </p:nvPr>
        </p:nvSpPr>
        <p:spPr/>
        <p:txBody>
          <a:bodyPr/>
          <a:lstStyle>
            <a:lvl1pPr>
              <a:defRPr smtClean="0">
                <a:solidFill>
                  <a:prstClr val="black">
                    <a:tint val="75000"/>
                  </a:prstClr>
                </a:solidFill>
              </a:defRPr>
            </a:lvl1pPr>
          </a:lstStyle>
          <a:p>
            <a:pPr>
              <a:defRPr/>
            </a:pPr>
            <a:fld id="{8B986F0D-3BF4-4DBB-A6F3-6474FB29C66A}" type="slidenum">
              <a:rPr lang="en-US"/>
              <a:pPr>
                <a:defRPr/>
              </a:pPr>
              <a:t>‹#›</a:t>
            </a:fld>
            <a:endParaRPr lang="en-US"/>
          </a:p>
        </p:txBody>
      </p:sp>
    </p:spTree>
    <p:extLst>
      <p:ext uri="{BB962C8B-B14F-4D97-AF65-F5344CB8AC3E}">
        <p14:creationId xmlns:p14="http://schemas.microsoft.com/office/powerpoint/2010/main" val="738627428"/>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83368E4-67C6-4B40-B8EC-F3010EBBF56B}"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74DC2488-720A-4116-BD32-3C3E27C37325}" type="slidenum">
              <a:rPr lang="en-US"/>
              <a:pPr>
                <a:defRPr/>
              </a:pPr>
              <a:t>‹#›</a:t>
            </a:fld>
            <a:endParaRPr lang="en-US"/>
          </a:p>
        </p:txBody>
      </p:sp>
    </p:spTree>
    <p:extLst>
      <p:ext uri="{BB962C8B-B14F-4D97-AF65-F5344CB8AC3E}">
        <p14:creationId xmlns:p14="http://schemas.microsoft.com/office/powerpoint/2010/main" val="143879408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spect="1"/>
          </p:cNvSpPr>
          <p:nvPr/>
        </p:nvSpPr>
        <p:spPr>
          <a:xfrm>
            <a:off x="452438" y="5141913"/>
            <a:ext cx="8239125" cy="125888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solidFill>
                  <a:prstClr val="black">
                    <a:tint val="75000"/>
                  </a:prstClr>
                </a:solidFill>
              </a:defRPr>
            </a:lvl1pPr>
          </a:lstStyle>
          <a:p>
            <a:pPr>
              <a:defRPr/>
            </a:pPr>
            <a:fld id="{1C2D6DAD-2086-4B21-9760-3DD46D75AC59}" type="datetime1">
              <a:rPr lang="en-US"/>
              <a:pPr>
                <a:defRPr/>
              </a:pPr>
              <a:t>12/6/2014</a:t>
            </a:fld>
            <a:endParaRPr lang="en-US"/>
          </a:p>
        </p:txBody>
      </p:sp>
      <p:sp>
        <p:nvSpPr>
          <p:cNvPr id="6" name="Footer Placeholder 4"/>
          <p:cNvSpPr>
            <a:spLocks noGrp="1"/>
          </p:cNvSpPr>
          <p:nvPr>
            <p:ph type="ftr" sz="quarter" idx="11"/>
          </p:nvPr>
        </p:nvSpPr>
        <p:spPr/>
        <p:txBody>
          <a:bodyPr/>
          <a:lstStyle>
            <a:lvl1pPr>
              <a:defRPr smtClean="0">
                <a:solidFill>
                  <a:prstClr val="black">
                    <a:tint val="75000"/>
                  </a:prstClr>
                </a:solidFill>
              </a:defRPr>
            </a:lvl1pPr>
          </a:lstStyle>
          <a:p>
            <a:pPr>
              <a:defRPr/>
            </a:pPr>
            <a:r>
              <a:rPr lang="en-US"/>
              <a:t>CT 2014-2016 CE</a:t>
            </a:r>
            <a:endParaRPr lang="en-US"/>
          </a:p>
        </p:txBody>
      </p:sp>
      <p:sp>
        <p:nvSpPr>
          <p:cNvPr id="7" name="Slide Number Placeholder 5"/>
          <p:cNvSpPr>
            <a:spLocks noGrp="1"/>
          </p:cNvSpPr>
          <p:nvPr>
            <p:ph type="sldNum" sz="quarter" idx="12"/>
          </p:nvPr>
        </p:nvSpPr>
        <p:spPr/>
        <p:txBody>
          <a:bodyPr/>
          <a:lstStyle>
            <a:lvl1pPr>
              <a:defRPr smtClean="0">
                <a:solidFill>
                  <a:prstClr val="black">
                    <a:tint val="75000"/>
                  </a:prstClr>
                </a:solidFill>
              </a:defRPr>
            </a:lvl1pPr>
          </a:lstStyle>
          <a:p>
            <a:pPr>
              <a:defRPr/>
            </a:pPr>
            <a:fld id="{503BF024-4CDA-465D-AE90-112E0394AF04}" type="slidenum">
              <a:rPr lang="en-US"/>
              <a:pPr>
                <a:defRPr/>
              </a:pPr>
              <a:t>‹#›</a:t>
            </a:fld>
            <a:endParaRPr lang="en-US"/>
          </a:p>
        </p:txBody>
      </p:sp>
    </p:spTree>
    <p:extLst>
      <p:ext uri="{BB962C8B-B14F-4D97-AF65-F5344CB8AC3E}">
        <p14:creationId xmlns:p14="http://schemas.microsoft.com/office/powerpoint/2010/main" val="338392247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46706102-7093-4A96-BDB5-EDB95A5C4F8C}" type="datetime1">
              <a:rPr lang="en-US"/>
              <a:pPr>
                <a:defRPr/>
              </a:pPr>
              <a:t>12/6/2014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EFF03450-2082-4E45-9081-80DDD6B41D00}" type="slidenum">
              <a:rPr lang="en-US"/>
              <a:pPr>
                <a:defRPr/>
              </a:pPr>
              <a:t>‹#›</a:t>
            </a:fld>
            <a:endParaRPr lang="en-US"/>
          </a:p>
        </p:txBody>
      </p:sp>
    </p:spTree>
    <p:extLst>
      <p:ext uri="{BB962C8B-B14F-4D97-AF65-F5344CB8AC3E}">
        <p14:creationId xmlns:p14="http://schemas.microsoft.com/office/powerpoint/2010/main" val="3525348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F7190E76-ACFE-48AF-B18F-070D96E68895}" type="datetime1">
              <a:rPr lang="en-US"/>
              <a:pPr>
                <a:defRPr/>
              </a:pPr>
              <a:t>12/6/2014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CT 2014-2016 CE</a:t>
            </a:r>
          </a:p>
        </p:txBody>
      </p:sp>
      <p:sp>
        <p:nvSpPr>
          <p:cNvPr id="8" name="Slide Number Placeholder 6"/>
          <p:cNvSpPr>
            <a:spLocks noGrp="1"/>
          </p:cNvSpPr>
          <p:nvPr>
            <p:ph type="sldNum" sz="quarter" idx="12"/>
          </p:nvPr>
        </p:nvSpPr>
        <p:spPr/>
        <p:txBody>
          <a:bodyPr/>
          <a:lstStyle>
            <a:lvl1pPr>
              <a:defRPr/>
            </a:lvl1pPr>
          </a:lstStyle>
          <a:p>
            <a:pPr>
              <a:defRPr/>
            </a:pPr>
            <a:fld id="{28B2844D-833B-4198-93A6-A5010E109985}" type="slidenum">
              <a:rPr lang="en-US"/>
              <a:pPr>
                <a:defRPr/>
              </a:pPr>
              <a:t>‹#›</a:t>
            </a:fld>
            <a:endParaRPr lang="en-US"/>
          </a:p>
        </p:txBody>
      </p:sp>
    </p:spTree>
    <p:extLst>
      <p:ext uri="{BB962C8B-B14F-4D97-AF65-F5344CB8AC3E}">
        <p14:creationId xmlns:p14="http://schemas.microsoft.com/office/powerpoint/2010/main" val="4134896721"/>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7BA103BE-3D83-4798-91A6-139A08798FD2}" type="datetime1">
              <a:rPr lang="en-US"/>
              <a:pPr>
                <a:defRPr/>
              </a:pPr>
              <a:t>12/6/2014</a:t>
            </a:fld>
            <a:endParaRPr lang="en-US"/>
          </a:p>
        </p:txBody>
      </p:sp>
      <p:sp>
        <p:nvSpPr>
          <p:cNvPr id="9" name="Footer Placeholder 7"/>
          <p:cNvSpPr>
            <a:spLocks noGrp="1"/>
          </p:cNvSpPr>
          <p:nvPr>
            <p:ph type="ftr" sz="quarter" idx="11"/>
          </p:nvPr>
        </p:nvSpPr>
        <p:spPr/>
        <p:txBody>
          <a:bodyPr/>
          <a:lstStyle>
            <a:lvl1pPr>
              <a:defRPr/>
            </a:lvl1pPr>
          </a:lstStyle>
          <a:p>
            <a:pPr>
              <a:defRPr/>
            </a:pPr>
            <a:r>
              <a:rPr lang="en-US"/>
              <a:t>CT 2014-2016 CE</a:t>
            </a:r>
          </a:p>
        </p:txBody>
      </p:sp>
      <p:sp>
        <p:nvSpPr>
          <p:cNvPr id="10" name="Slide Number Placeholder 8"/>
          <p:cNvSpPr>
            <a:spLocks noGrp="1"/>
          </p:cNvSpPr>
          <p:nvPr>
            <p:ph type="sldNum" sz="quarter" idx="12"/>
          </p:nvPr>
        </p:nvSpPr>
        <p:spPr/>
        <p:txBody>
          <a:bodyPr/>
          <a:lstStyle>
            <a:lvl1pPr>
              <a:defRPr/>
            </a:lvl1pPr>
          </a:lstStyle>
          <a:p>
            <a:pPr>
              <a:defRPr/>
            </a:pPr>
            <a:fld id="{1279305E-5186-4682-B705-A56876630128}" type="slidenum">
              <a:rPr lang="en-US"/>
              <a:pPr>
                <a:defRPr/>
              </a:pPr>
              <a:t>‹#›</a:t>
            </a:fld>
            <a:endParaRPr lang="en-US"/>
          </a:p>
        </p:txBody>
      </p:sp>
    </p:spTree>
    <p:extLst>
      <p:ext uri="{BB962C8B-B14F-4D97-AF65-F5344CB8AC3E}">
        <p14:creationId xmlns:p14="http://schemas.microsoft.com/office/powerpoint/2010/main" val="2751849558"/>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1BD6E85F-95ED-48C3-ABA2-B9DEA5702A09}" type="datetime1">
              <a:rPr lang="en-US"/>
              <a:pPr>
                <a:defRPr/>
              </a:pPr>
              <a:t>12/6/2014</a:t>
            </a:fld>
            <a:endParaRPr lang="en-US"/>
          </a:p>
        </p:txBody>
      </p:sp>
      <p:sp>
        <p:nvSpPr>
          <p:cNvPr id="5" name="Footer Placeholder 3"/>
          <p:cNvSpPr>
            <a:spLocks noGrp="1"/>
          </p:cNvSpPr>
          <p:nvPr>
            <p:ph type="ftr" sz="quarter" idx="11"/>
          </p:nvPr>
        </p:nvSpPr>
        <p:spPr/>
        <p:txBody>
          <a:bodyPr/>
          <a:lstStyle>
            <a:lvl1pPr>
              <a:defRPr/>
            </a:lvl1pPr>
          </a:lstStyle>
          <a:p>
            <a:pPr>
              <a:defRPr/>
            </a:pPr>
            <a:r>
              <a:rPr lang="en-US"/>
              <a:t>CT 2014-2016 CE</a:t>
            </a:r>
          </a:p>
        </p:txBody>
      </p:sp>
      <p:sp>
        <p:nvSpPr>
          <p:cNvPr id="6" name="Slide Number Placeholder 4"/>
          <p:cNvSpPr>
            <a:spLocks noGrp="1"/>
          </p:cNvSpPr>
          <p:nvPr>
            <p:ph type="sldNum" sz="quarter" idx="12"/>
          </p:nvPr>
        </p:nvSpPr>
        <p:spPr/>
        <p:txBody>
          <a:bodyPr/>
          <a:lstStyle>
            <a:lvl1pPr>
              <a:defRPr/>
            </a:lvl1pPr>
          </a:lstStyle>
          <a:p>
            <a:pPr>
              <a:defRPr/>
            </a:pPr>
            <a:fld id="{9C784869-A0B6-4D81-ACEF-1ABD83275A25}" type="slidenum">
              <a:rPr lang="en-US"/>
              <a:pPr>
                <a:defRPr/>
              </a:pPr>
              <a:t>‹#›</a:t>
            </a:fld>
            <a:endParaRPr lang="en-US"/>
          </a:p>
        </p:txBody>
      </p:sp>
    </p:spTree>
    <p:extLst>
      <p:ext uri="{BB962C8B-B14F-4D97-AF65-F5344CB8AC3E}">
        <p14:creationId xmlns:p14="http://schemas.microsoft.com/office/powerpoint/2010/main" val="3321990029"/>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5B54A2-25BF-4346-A2CC-752C51A81EF1}"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0AD0C758-58E0-4326-BB2E-B9276863E9F4}" type="slidenum">
              <a:rPr lang="en-US"/>
              <a:pPr>
                <a:defRPr/>
              </a:pPr>
              <a:t>‹#›</a:t>
            </a:fld>
            <a:endParaRPr lang="en-US"/>
          </a:p>
        </p:txBody>
      </p:sp>
    </p:spTree>
    <p:extLst>
      <p:ext uri="{BB962C8B-B14F-4D97-AF65-F5344CB8AC3E}">
        <p14:creationId xmlns:p14="http://schemas.microsoft.com/office/powerpoint/2010/main" val="4159608744"/>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spect="1"/>
          </p:cNvSpPr>
          <p:nvPr/>
        </p:nvSpPr>
        <p:spPr>
          <a:xfrm>
            <a:off x="452438" y="5141913"/>
            <a:ext cx="8239125" cy="12747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solidFill>
                  <a:prstClr val="black">
                    <a:tint val="75000"/>
                  </a:prstClr>
                </a:solidFill>
              </a:defRPr>
            </a:lvl1pPr>
          </a:lstStyle>
          <a:p>
            <a:pPr>
              <a:defRPr/>
            </a:pPr>
            <a:fld id="{92461095-5E03-4A40-9D0F-70717CDC4557}" type="datetime1">
              <a:rPr lang="en-US"/>
              <a:pPr>
                <a:defRPr/>
              </a:pPr>
              <a:t>12/6/2014</a:t>
            </a:fld>
            <a:endParaRPr lang="en-US"/>
          </a:p>
        </p:txBody>
      </p:sp>
      <p:sp>
        <p:nvSpPr>
          <p:cNvPr id="7" name="Footer Placeholder 5"/>
          <p:cNvSpPr>
            <a:spLocks noGrp="1"/>
          </p:cNvSpPr>
          <p:nvPr>
            <p:ph type="ftr" sz="quarter" idx="11"/>
          </p:nvPr>
        </p:nvSpPr>
        <p:spPr/>
        <p:txBody>
          <a:bodyPr/>
          <a:lstStyle>
            <a:lvl1pPr>
              <a:defRPr smtClean="0">
                <a:solidFill>
                  <a:prstClr val="black">
                    <a:tint val="75000"/>
                  </a:prstClr>
                </a:solidFill>
              </a:defRPr>
            </a:lvl1pPr>
          </a:lstStyle>
          <a:p>
            <a:pPr>
              <a:defRPr/>
            </a:pPr>
            <a:r>
              <a:rPr lang="en-US"/>
              <a:t>CT 2014-2016 CE</a:t>
            </a:r>
            <a:endParaRPr lang="en-US"/>
          </a:p>
        </p:txBody>
      </p:sp>
      <p:sp>
        <p:nvSpPr>
          <p:cNvPr id="8" name="Slide Number Placeholder 6"/>
          <p:cNvSpPr>
            <a:spLocks noGrp="1"/>
          </p:cNvSpPr>
          <p:nvPr>
            <p:ph type="sldNum" sz="quarter" idx="12"/>
          </p:nvPr>
        </p:nvSpPr>
        <p:spPr/>
        <p:txBody>
          <a:bodyPr/>
          <a:lstStyle>
            <a:lvl1pPr>
              <a:defRPr smtClean="0">
                <a:solidFill>
                  <a:prstClr val="black">
                    <a:tint val="75000"/>
                  </a:prstClr>
                </a:solidFill>
              </a:defRPr>
            </a:lvl1pPr>
          </a:lstStyle>
          <a:p>
            <a:pPr>
              <a:defRPr/>
            </a:pPr>
            <a:fld id="{3A5A37BA-45E8-4F06-BFE0-9033BBC29215}" type="slidenum">
              <a:rPr lang="en-US"/>
              <a:pPr>
                <a:defRPr/>
              </a:pPr>
              <a:t>‹#›</a:t>
            </a:fld>
            <a:endParaRPr lang="en-US"/>
          </a:p>
        </p:txBody>
      </p:sp>
    </p:spTree>
    <p:extLst>
      <p:ext uri="{BB962C8B-B14F-4D97-AF65-F5344CB8AC3E}">
        <p14:creationId xmlns:p14="http://schemas.microsoft.com/office/powerpoint/2010/main" val="3286187009"/>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85A855-FF4D-4D2F-9AD5-AE4FC8E1DF19}"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D9C5A3A5-BFAD-4629-948A-163686996BC4}" type="slidenum">
              <a:rPr lang="en-US"/>
              <a:pPr>
                <a:defRPr/>
              </a:pPr>
              <a:t>‹#›</a:t>
            </a:fld>
            <a:endParaRPr lang="en-US"/>
          </a:p>
        </p:txBody>
      </p:sp>
    </p:spTree>
    <p:extLst>
      <p:ext uri="{BB962C8B-B14F-4D97-AF65-F5344CB8AC3E}">
        <p14:creationId xmlns:p14="http://schemas.microsoft.com/office/powerpoint/2010/main" val="361706341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a:spLocks noChangeAspect="1"/>
          </p:cNvSpPr>
          <p:nvPr/>
        </p:nvSpPr>
        <p:spPr>
          <a:xfrm>
            <a:off x="447675" y="600075"/>
            <a:ext cx="8239125" cy="12588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B82FAF3-40BD-4443-A1D7-C7DAC3A29703}"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FD9DFC6D-3A91-4E75-B229-A4E37041A4F7}" type="slidenum">
              <a:rPr lang="en-US"/>
              <a:pPr>
                <a:defRPr/>
              </a:pPr>
              <a:t>‹#›</a:t>
            </a:fld>
            <a:endParaRPr lang="en-US"/>
          </a:p>
        </p:txBody>
      </p:sp>
    </p:spTree>
    <p:extLst>
      <p:ext uri="{BB962C8B-B14F-4D97-AF65-F5344CB8AC3E}">
        <p14:creationId xmlns:p14="http://schemas.microsoft.com/office/powerpoint/2010/main" val="4215893891"/>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spect="1"/>
          </p:cNvSpPr>
          <p:nvPr/>
        </p:nvSpPr>
        <p:spPr>
          <a:xfrm>
            <a:off x="6629400" y="600075"/>
            <a:ext cx="2057400" cy="5816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745288" y="5956300"/>
            <a:ext cx="947737" cy="365125"/>
          </a:xfrm>
        </p:spPr>
        <p:txBody>
          <a:bodyPr/>
          <a:lstStyle>
            <a:lvl1pPr>
              <a:defRPr smtClean="0">
                <a:solidFill>
                  <a:prstClr val="black">
                    <a:tint val="75000"/>
                  </a:prstClr>
                </a:solidFill>
              </a:defRPr>
            </a:lvl1pPr>
          </a:lstStyle>
          <a:p>
            <a:pPr>
              <a:defRPr/>
            </a:pPr>
            <a:fld id="{36AE4B3B-6FA8-4C7E-9887-73439F069318}" type="datetime1">
              <a:rPr lang="en-US"/>
              <a:pPr>
                <a:defRPr/>
              </a:pPr>
              <a:t>12/6/2014</a:t>
            </a:fld>
            <a:endParaRPr lang="en-US"/>
          </a:p>
        </p:txBody>
      </p:sp>
      <p:sp>
        <p:nvSpPr>
          <p:cNvPr id="6" name="Footer Placeholder 4"/>
          <p:cNvSpPr>
            <a:spLocks noGrp="1"/>
          </p:cNvSpPr>
          <p:nvPr>
            <p:ph type="ftr" sz="quarter" idx="11"/>
          </p:nvPr>
        </p:nvSpPr>
        <p:spPr>
          <a:xfrm>
            <a:off x="581025" y="5951538"/>
            <a:ext cx="5922963" cy="365125"/>
          </a:xfrm>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smtClean="0">
                <a:solidFill>
                  <a:prstClr val="black">
                    <a:tint val="75000"/>
                  </a:prstClr>
                </a:solidFill>
              </a:defRPr>
            </a:lvl1pPr>
          </a:lstStyle>
          <a:p>
            <a:pPr>
              <a:defRPr/>
            </a:pPr>
            <a:fld id="{2C1244AF-03AF-4304-9569-31A7C4E4FFE8}" type="slidenum">
              <a:rPr lang="en-US"/>
              <a:pPr>
                <a:defRPr/>
              </a:pPr>
              <a:t>‹#›</a:t>
            </a:fld>
            <a:endParaRPr lang="en-US"/>
          </a:p>
        </p:txBody>
      </p:sp>
    </p:spTree>
    <p:extLst>
      <p:ext uri="{BB962C8B-B14F-4D97-AF65-F5344CB8AC3E}">
        <p14:creationId xmlns:p14="http://schemas.microsoft.com/office/powerpoint/2010/main" val="664099882"/>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0899DCB-6F39-400A-8C98-D14CF5AF53EE}"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79E54FFC-F545-4A3C-BF01-674FD06658E2}" type="slidenum">
              <a:rPr lang="en-US"/>
              <a:pPr>
                <a:defRPr/>
              </a:pPr>
              <a:t>‹#›</a:t>
            </a:fld>
            <a:endParaRPr lang="en-US"/>
          </a:p>
        </p:txBody>
      </p:sp>
    </p:spTree>
    <p:extLst>
      <p:ext uri="{BB962C8B-B14F-4D97-AF65-F5344CB8AC3E}">
        <p14:creationId xmlns:p14="http://schemas.microsoft.com/office/powerpoint/2010/main" val="2608594467"/>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6695B1E-A631-41AE-85AA-043CE38D9422}"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44EBB946-6B3B-478C-8696-07E2752C44DE}" type="slidenum">
              <a:rPr lang="en-US"/>
              <a:pPr>
                <a:defRPr/>
              </a:pPr>
              <a:t>‹#›</a:t>
            </a:fld>
            <a:endParaRPr lang="en-US"/>
          </a:p>
        </p:txBody>
      </p:sp>
    </p:spTree>
    <p:extLst>
      <p:ext uri="{BB962C8B-B14F-4D97-AF65-F5344CB8AC3E}">
        <p14:creationId xmlns:p14="http://schemas.microsoft.com/office/powerpoint/2010/main" val="383934063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C7EE8C23-E378-45FA-ADFB-1540B30C4CAC}" type="datetime1">
              <a:rPr lang="en-US"/>
              <a:pPr>
                <a:defRPr/>
              </a:pPr>
              <a:t>12/6/2014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30E4FDA9-D891-45F9-BEDF-864D1D117A27}" type="slidenum">
              <a:rPr lang="en-US"/>
              <a:pPr>
                <a:defRPr/>
              </a:pPr>
              <a:t>‹#›</a:t>
            </a:fld>
            <a:endParaRPr lang="en-US"/>
          </a:p>
        </p:txBody>
      </p:sp>
    </p:spTree>
    <p:extLst>
      <p:ext uri="{BB962C8B-B14F-4D97-AF65-F5344CB8AC3E}">
        <p14:creationId xmlns:p14="http://schemas.microsoft.com/office/powerpoint/2010/main" val="33255211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1D4B45-EB4F-42AC-BF81-2096CB0E9A86}"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86F016A5-7CD4-4333-BC3A-7A1AB4EA72C9}" type="slidenum">
              <a:rPr lang="en-US"/>
              <a:pPr>
                <a:defRPr/>
              </a:pPr>
              <a:t>‹#›</a:t>
            </a:fld>
            <a:endParaRPr lang="en-US"/>
          </a:p>
        </p:txBody>
      </p:sp>
    </p:spTree>
    <p:extLst>
      <p:ext uri="{BB962C8B-B14F-4D97-AF65-F5344CB8AC3E}">
        <p14:creationId xmlns:p14="http://schemas.microsoft.com/office/powerpoint/2010/main" val="2291754686"/>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ACDCF2D-F7B0-4B34-AFC1-4E1F614752C9}"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7FA1E3B5-52CB-4FD1-94B2-42C720229C07}" type="slidenum">
              <a:rPr lang="en-US"/>
              <a:pPr>
                <a:defRPr/>
              </a:pPr>
              <a:t>‹#›</a:t>
            </a:fld>
            <a:endParaRPr lang="en-US"/>
          </a:p>
        </p:txBody>
      </p:sp>
    </p:spTree>
    <p:extLst>
      <p:ext uri="{BB962C8B-B14F-4D97-AF65-F5344CB8AC3E}">
        <p14:creationId xmlns:p14="http://schemas.microsoft.com/office/powerpoint/2010/main" val="3632801864"/>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D890C6FB-58C4-4432-A5AE-3B666F24320E}"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4EE11E87-2A82-471F-A90F-1B6B394B5D2A}" type="slidenum">
              <a:rPr lang="en-US"/>
              <a:pPr>
                <a:defRPr/>
              </a:pPr>
              <a:t>‹#›</a:t>
            </a:fld>
            <a:endParaRPr lang="en-US"/>
          </a:p>
        </p:txBody>
      </p:sp>
    </p:spTree>
    <p:extLst>
      <p:ext uri="{BB962C8B-B14F-4D97-AF65-F5344CB8AC3E}">
        <p14:creationId xmlns:p14="http://schemas.microsoft.com/office/powerpoint/2010/main" val="1635616440"/>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AA4678A-61F7-49D7-919D-7AF48D7EADDD}"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33AD0352-F893-4713-8B45-E32033720CF3}" type="slidenum">
              <a:rPr lang="en-US"/>
              <a:pPr>
                <a:defRPr/>
              </a:pPr>
              <a:t>‹#›</a:t>
            </a:fld>
            <a:endParaRPr lang="en-US"/>
          </a:p>
        </p:txBody>
      </p:sp>
    </p:spTree>
    <p:extLst>
      <p:ext uri="{BB962C8B-B14F-4D97-AF65-F5344CB8AC3E}">
        <p14:creationId xmlns:p14="http://schemas.microsoft.com/office/powerpoint/2010/main" val="47350133"/>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B7C639-46DB-4C69-8475-33BAD283DA59}"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606498FE-416F-48FE-BA6E-10171FF9C029}" type="slidenum">
              <a:rPr lang="en-US"/>
              <a:pPr>
                <a:defRPr/>
              </a:pPr>
              <a:t>‹#›</a:t>
            </a:fld>
            <a:endParaRPr lang="en-US"/>
          </a:p>
        </p:txBody>
      </p:sp>
    </p:spTree>
    <p:extLst>
      <p:ext uri="{BB962C8B-B14F-4D97-AF65-F5344CB8AC3E}">
        <p14:creationId xmlns:p14="http://schemas.microsoft.com/office/powerpoint/2010/main" val="1459100241"/>
      </p:ext>
    </p:extLst>
  </p:cSld>
  <p:clrMapOvr>
    <a:masterClrMapping/>
  </p:clrMapOvr>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46E937-DFFC-41BD-821D-1C27C28B91A9}"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92EDEEAA-C7D3-419B-BACB-15A20B2CCB91}" type="slidenum">
              <a:rPr lang="en-US"/>
              <a:pPr>
                <a:defRPr/>
              </a:pPr>
              <a:t>‹#›</a:t>
            </a:fld>
            <a:endParaRPr lang="en-US"/>
          </a:p>
        </p:txBody>
      </p:sp>
    </p:spTree>
    <p:extLst>
      <p:ext uri="{BB962C8B-B14F-4D97-AF65-F5344CB8AC3E}">
        <p14:creationId xmlns:p14="http://schemas.microsoft.com/office/powerpoint/2010/main" val="3991268444"/>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9C38F1-C642-4B74-8041-C11D6F1DF4F3}"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02AB958E-2606-47B8-B642-2E1F534E72E7}" type="slidenum">
              <a:rPr lang="en-US"/>
              <a:pPr>
                <a:defRPr/>
              </a:pPr>
              <a:t>‹#›</a:t>
            </a:fld>
            <a:endParaRPr lang="en-US"/>
          </a:p>
        </p:txBody>
      </p:sp>
    </p:spTree>
    <p:extLst>
      <p:ext uri="{BB962C8B-B14F-4D97-AF65-F5344CB8AC3E}">
        <p14:creationId xmlns:p14="http://schemas.microsoft.com/office/powerpoint/2010/main" val="2292364372"/>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B2E7023-6762-4E1A-9400-00E4F76703BD}"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FCBB440A-A9C8-40D0-AF00-5C56652CD426}" type="slidenum">
              <a:rPr lang="en-US"/>
              <a:pPr>
                <a:defRPr/>
              </a:pPr>
              <a:t>‹#›</a:t>
            </a:fld>
            <a:endParaRPr lang="en-US"/>
          </a:p>
        </p:txBody>
      </p:sp>
    </p:spTree>
    <p:extLst>
      <p:ext uri="{BB962C8B-B14F-4D97-AF65-F5344CB8AC3E}">
        <p14:creationId xmlns:p14="http://schemas.microsoft.com/office/powerpoint/2010/main" val="4142817399"/>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13763A9-1104-46FF-94C1-EA8E14A88CC3}"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B6262889-51DA-46C0-8261-68072CDD2F72}" type="slidenum">
              <a:rPr lang="en-US"/>
              <a:pPr>
                <a:defRPr/>
              </a:pPr>
              <a:t>‹#›</a:t>
            </a:fld>
            <a:endParaRPr lang="en-US"/>
          </a:p>
        </p:txBody>
      </p:sp>
    </p:spTree>
    <p:extLst>
      <p:ext uri="{BB962C8B-B14F-4D97-AF65-F5344CB8AC3E}">
        <p14:creationId xmlns:p14="http://schemas.microsoft.com/office/powerpoint/2010/main" val="1921391329"/>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6E1F538-B968-47CB-8E86-BAB984D0C4D5}"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ADC801F7-5C5E-46A3-B632-46C27FDFB4D4}" type="slidenum">
              <a:rPr lang="en-US"/>
              <a:pPr>
                <a:defRPr/>
              </a:pPr>
              <a:t>‹#›</a:t>
            </a:fld>
            <a:endParaRPr lang="en-US"/>
          </a:p>
        </p:txBody>
      </p:sp>
    </p:spTree>
    <p:extLst>
      <p:ext uri="{BB962C8B-B14F-4D97-AF65-F5344CB8AC3E}">
        <p14:creationId xmlns:p14="http://schemas.microsoft.com/office/powerpoint/2010/main" val="3312105165"/>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C48BE86C-7615-4A27-900E-33191D0F4A2E}" type="datetime1">
              <a:rPr lang="en-US"/>
              <a:pPr>
                <a:defRPr/>
              </a:pPr>
              <a:t>12/6/2014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D7F8AF59-E904-4F07-9873-12483ECE96CB}" type="slidenum">
              <a:rPr lang="en-US"/>
              <a:pPr>
                <a:defRPr/>
              </a:pPr>
              <a:t>‹#›</a:t>
            </a:fld>
            <a:endParaRPr lang="en-US"/>
          </a:p>
        </p:txBody>
      </p:sp>
    </p:spTree>
    <p:extLst>
      <p:ext uri="{BB962C8B-B14F-4D97-AF65-F5344CB8AC3E}">
        <p14:creationId xmlns:p14="http://schemas.microsoft.com/office/powerpoint/2010/main" val="16078865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14FD13E-8FA7-4D84-BB50-83F4F2498C2D}"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2F5CBC0D-D446-4293-9A80-0C0E80391C3F}" type="slidenum">
              <a:rPr lang="en-US"/>
              <a:pPr>
                <a:defRPr/>
              </a:pPr>
              <a:t>‹#›</a:t>
            </a:fld>
            <a:endParaRPr lang="en-US"/>
          </a:p>
        </p:txBody>
      </p:sp>
    </p:spTree>
    <p:extLst>
      <p:ext uri="{BB962C8B-B14F-4D97-AF65-F5344CB8AC3E}">
        <p14:creationId xmlns:p14="http://schemas.microsoft.com/office/powerpoint/2010/main" val="2492301615"/>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308561-A7C9-4928-9BFF-022DC34E5150}"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006BB0E1-939E-4559-BFB4-1300B6C25935}" type="slidenum">
              <a:rPr lang="en-US"/>
              <a:pPr>
                <a:defRPr/>
              </a:pPr>
              <a:t>‹#›</a:t>
            </a:fld>
            <a:endParaRPr lang="en-US"/>
          </a:p>
        </p:txBody>
      </p:sp>
    </p:spTree>
    <p:extLst>
      <p:ext uri="{BB962C8B-B14F-4D97-AF65-F5344CB8AC3E}">
        <p14:creationId xmlns:p14="http://schemas.microsoft.com/office/powerpoint/2010/main" val="3347612404"/>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6A632FB-8E87-432A-8DD8-8332D50014B7}"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B576CEFC-7CF4-406D-9E3D-5F3EDB61A341}" type="slidenum">
              <a:rPr lang="en-US"/>
              <a:pPr>
                <a:defRPr/>
              </a:pPr>
              <a:t>‹#›</a:t>
            </a:fld>
            <a:endParaRPr lang="en-US"/>
          </a:p>
        </p:txBody>
      </p:sp>
    </p:spTree>
    <p:extLst>
      <p:ext uri="{BB962C8B-B14F-4D97-AF65-F5344CB8AC3E}">
        <p14:creationId xmlns:p14="http://schemas.microsoft.com/office/powerpoint/2010/main" val="1917399492"/>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5CBD53A-50C3-4C32-8E0A-34573B7B3DBC}"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FE656FD8-EE82-45ED-AB2F-9CCFB4107740}" type="slidenum">
              <a:rPr lang="en-US"/>
              <a:pPr>
                <a:defRPr/>
              </a:pPr>
              <a:t>‹#›</a:t>
            </a:fld>
            <a:endParaRPr lang="en-US"/>
          </a:p>
        </p:txBody>
      </p:sp>
    </p:spTree>
    <p:extLst>
      <p:ext uri="{BB962C8B-B14F-4D97-AF65-F5344CB8AC3E}">
        <p14:creationId xmlns:p14="http://schemas.microsoft.com/office/powerpoint/2010/main" val="3052296271"/>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39F5072-55D1-48A0-918A-4646B2ADEF52}"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E1BC3068-3ECE-4CAB-A33D-189A7E08C3E2}" type="slidenum">
              <a:rPr lang="en-US"/>
              <a:pPr>
                <a:defRPr/>
              </a:pPr>
              <a:t>‹#›</a:t>
            </a:fld>
            <a:endParaRPr lang="en-US"/>
          </a:p>
        </p:txBody>
      </p:sp>
    </p:spTree>
    <p:extLst>
      <p:ext uri="{BB962C8B-B14F-4D97-AF65-F5344CB8AC3E}">
        <p14:creationId xmlns:p14="http://schemas.microsoft.com/office/powerpoint/2010/main" val="282036183"/>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10D507-957F-407B-A690-4DC0B9F50B63}"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F7BD1175-ED20-42A1-A393-4F7E45D2EED1}" type="slidenum">
              <a:rPr lang="en-US"/>
              <a:pPr>
                <a:defRPr/>
              </a:pPr>
              <a:t>‹#›</a:t>
            </a:fld>
            <a:endParaRPr lang="en-US"/>
          </a:p>
        </p:txBody>
      </p:sp>
    </p:spTree>
    <p:extLst>
      <p:ext uri="{BB962C8B-B14F-4D97-AF65-F5344CB8AC3E}">
        <p14:creationId xmlns:p14="http://schemas.microsoft.com/office/powerpoint/2010/main" val="1426039658"/>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6C07A3-A458-487F-8A1A-08A0B859E647}"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85D91358-9E7D-4C56-A06E-13B6BC11FA74}" type="slidenum">
              <a:rPr lang="en-US"/>
              <a:pPr>
                <a:defRPr/>
              </a:pPr>
              <a:t>‹#›</a:t>
            </a:fld>
            <a:endParaRPr lang="en-US"/>
          </a:p>
        </p:txBody>
      </p:sp>
    </p:spTree>
    <p:extLst>
      <p:ext uri="{BB962C8B-B14F-4D97-AF65-F5344CB8AC3E}">
        <p14:creationId xmlns:p14="http://schemas.microsoft.com/office/powerpoint/2010/main" val="233764840"/>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A44061-4027-49ED-939F-9866D462451A}"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C6C92C36-7197-411A-A0A0-3FD50E54A888}" type="slidenum">
              <a:rPr lang="en-US"/>
              <a:pPr>
                <a:defRPr/>
              </a:pPr>
              <a:t>‹#›</a:t>
            </a:fld>
            <a:endParaRPr lang="en-US"/>
          </a:p>
        </p:txBody>
      </p:sp>
    </p:spTree>
    <p:extLst>
      <p:ext uri="{BB962C8B-B14F-4D97-AF65-F5344CB8AC3E}">
        <p14:creationId xmlns:p14="http://schemas.microsoft.com/office/powerpoint/2010/main" val="86843668"/>
      </p:ext>
    </p:extLst>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FA7D4E4-D1E5-4E1C-9F3D-ED7FBA09506A}"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336EA1E2-C28F-478C-889D-C90115A23754}" type="slidenum">
              <a:rPr lang="en-US"/>
              <a:pPr>
                <a:defRPr/>
              </a:pPr>
              <a:t>‹#›</a:t>
            </a:fld>
            <a:endParaRPr lang="en-US"/>
          </a:p>
        </p:txBody>
      </p:sp>
    </p:spTree>
    <p:extLst>
      <p:ext uri="{BB962C8B-B14F-4D97-AF65-F5344CB8AC3E}">
        <p14:creationId xmlns:p14="http://schemas.microsoft.com/office/powerpoint/2010/main" val="3787699979"/>
      </p:ext>
    </p:extLst>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262C21-7342-4DB9-953F-2079D3C6C93C}"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E17834EF-A93F-46D6-B638-B32CF31FF514}" type="slidenum">
              <a:rPr lang="en-US"/>
              <a:pPr>
                <a:defRPr/>
              </a:pPr>
              <a:t>‹#›</a:t>
            </a:fld>
            <a:endParaRPr lang="en-US"/>
          </a:p>
        </p:txBody>
      </p:sp>
    </p:spTree>
    <p:extLst>
      <p:ext uri="{BB962C8B-B14F-4D97-AF65-F5344CB8AC3E}">
        <p14:creationId xmlns:p14="http://schemas.microsoft.com/office/powerpoint/2010/main" val="155156520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a:defRPr/>
            </a:pPr>
            <a:fld id="{E9A67DF0-4006-48DB-ACF7-47E3495BBA79}" type="datetime1">
              <a:rPr lang="en-US"/>
              <a:pPr>
                <a:defRPr/>
              </a:pPr>
              <a:t>12/6/2014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a:defRPr/>
            </a:pPr>
            <a:r>
              <a:rPr lang="en-US"/>
              <a:t>CT 2014-2016 CE</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a:defRPr/>
            </a:pPr>
            <a:fld id="{26302447-0AEF-4488-81E8-08B445A65D4B}" type="slidenum">
              <a:rPr lang="en-US"/>
              <a:pPr>
                <a:defRPr/>
              </a:pPr>
              <a:t>‹#›</a:t>
            </a:fld>
            <a:endParaRPr lang="en-US"/>
          </a:p>
        </p:txBody>
      </p:sp>
    </p:spTree>
    <p:extLst>
      <p:ext uri="{BB962C8B-B14F-4D97-AF65-F5344CB8AC3E}">
        <p14:creationId xmlns:p14="http://schemas.microsoft.com/office/powerpoint/2010/main" val="6228454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27999FF-B018-417F-94C2-EA3E90B8B0D2}"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2C102D53-1858-41A9-AF56-3B9A877586FB}" type="slidenum">
              <a:rPr lang="en-US"/>
              <a:pPr>
                <a:defRPr/>
              </a:pPr>
              <a:t>‹#›</a:t>
            </a:fld>
            <a:endParaRPr lang="en-US"/>
          </a:p>
        </p:txBody>
      </p:sp>
    </p:spTree>
    <p:extLst>
      <p:ext uri="{BB962C8B-B14F-4D97-AF65-F5344CB8AC3E}">
        <p14:creationId xmlns:p14="http://schemas.microsoft.com/office/powerpoint/2010/main" val="2760080092"/>
      </p:ext>
    </p:extLst>
  </p:cSld>
  <p:clrMapOvr>
    <a:masterClrMapping/>
  </p:clrMapOvr>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1591993-31FC-4C77-8B1D-24A238248E08}"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11E66124-3F10-4578-BB7F-D796EF3D96C4}" type="slidenum">
              <a:rPr lang="en-US"/>
              <a:pPr>
                <a:defRPr/>
              </a:pPr>
              <a:t>‹#›</a:t>
            </a:fld>
            <a:endParaRPr lang="en-US"/>
          </a:p>
        </p:txBody>
      </p:sp>
    </p:spTree>
    <p:extLst>
      <p:ext uri="{BB962C8B-B14F-4D97-AF65-F5344CB8AC3E}">
        <p14:creationId xmlns:p14="http://schemas.microsoft.com/office/powerpoint/2010/main" val="1212727590"/>
      </p:ext>
    </p:extLst>
  </p:cSld>
  <p:clrMapOvr>
    <a:masterClrMapping/>
  </p:clrMapOvr>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61404D-525E-4472-97EE-6D77195AF0EC}"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02B2E4AF-A440-43B5-BBF2-561E7D3E537C}" type="slidenum">
              <a:rPr lang="en-US"/>
              <a:pPr>
                <a:defRPr/>
              </a:pPr>
              <a:t>‹#›</a:t>
            </a:fld>
            <a:endParaRPr lang="en-US"/>
          </a:p>
        </p:txBody>
      </p:sp>
    </p:spTree>
    <p:extLst>
      <p:ext uri="{BB962C8B-B14F-4D97-AF65-F5344CB8AC3E}">
        <p14:creationId xmlns:p14="http://schemas.microsoft.com/office/powerpoint/2010/main" val="35501191"/>
      </p:ext>
    </p:extLst>
  </p:cSld>
  <p:clrMapOvr>
    <a:masterClrMapping/>
  </p:clrMapOvr>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CCAE70C-BB80-4A0F-8317-3B7FC6F5F716}"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02BED090-8D5E-4FDA-B121-FEB205AE284C}" type="slidenum">
              <a:rPr lang="en-US"/>
              <a:pPr>
                <a:defRPr/>
              </a:pPr>
              <a:t>‹#›</a:t>
            </a:fld>
            <a:endParaRPr lang="en-US"/>
          </a:p>
        </p:txBody>
      </p:sp>
    </p:spTree>
    <p:extLst>
      <p:ext uri="{BB962C8B-B14F-4D97-AF65-F5344CB8AC3E}">
        <p14:creationId xmlns:p14="http://schemas.microsoft.com/office/powerpoint/2010/main" val="884483653"/>
      </p:ext>
    </p:extLst>
  </p:cSld>
  <p:clrMapOvr>
    <a:masterClrMapping/>
  </p:clrMapOvr>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1FDDC8F-A863-45AF-B724-4F9E8CC899B3}" type="datetime1">
              <a:rPr lang="en-US"/>
              <a:pPr>
                <a:defRPr/>
              </a:pPr>
              <a:t>12/6/2014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CT 2014-2016 CE</a:t>
            </a:r>
          </a:p>
        </p:txBody>
      </p:sp>
      <p:sp>
        <p:nvSpPr>
          <p:cNvPr id="9" name="Slide Number Placeholder 5"/>
          <p:cNvSpPr>
            <a:spLocks noGrp="1"/>
          </p:cNvSpPr>
          <p:nvPr>
            <p:ph type="sldNum" sz="quarter" idx="12"/>
          </p:nvPr>
        </p:nvSpPr>
        <p:spPr/>
        <p:txBody>
          <a:bodyPr/>
          <a:lstStyle>
            <a:lvl1pPr>
              <a:defRPr/>
            </a:lvl1pPr>
          </a:lstStyle>
          <a:p>
            <a:pPr>
              <a:defRPr/>
            </a:pPr>
            <a:fld id="{A63845DD-102E-408F-94CB-338481A523D5}" type="slidenum">
              <a:rPr lang="en-US"/>
              <a:pPr>
                <a:defRPr/>
              </a:pPr>
              <a:t>‹#›</a:t>
            </a:fld>
            <a:endParaRPr lang="en-US"/>
          </a:p>
        </p:txBody>
      </p:sp>
    </p:spTree>
    <p:extLst>
      <p:ext uri="{BB962C8B-B14F-4D97-AF65-F5344CB8AC3E}">
        <p14:creationId xmlns:p14="http://schemas.microsoft.com/office/powerpoint/2010/main" val="3655806441"/>
      </p:ext>
    </p:extLst>
  </p:cSld>
  <p:clrMapOvr>
    <a:masterClrMapping/>
  </p:clrMapOvr>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B42D24B-DAF8-4F74-9FE9-4724F9343536}" type="datetime1">
              <a:rPr lang="en-US"/>
              <a:pPr>
                <a:defRPr/>
              </a:pPr>
              <a:t>12/6/2014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CT 2014-2016 CE</a:t>
            </a:r>
          </a:p>
        </p:txBody>
      </p:sp>
      <p:sp>
        <p:nvSpPr>
          <p:cNvPr id="5" name="Slide Number Placeholder 5"/>
          <p:cNvSpPr>
            <a:spLocks noGrp="1"/>
          </p:cNvSpPr>
          <p:nvPr>
            <p:ph type="sldNum" sz="quarter" idx="12"/>
          </p:nvPr>
        </p:nvSpPr>
        <p:spPr/>
        <p:txBody>
          <a:bodyPr/>
          <a:lstStyle>
            <a:lvl1pPr>
              <a:defRPr/>
            </a:lvl1pPr>
          </a:lstStyle>
          <a:p>
            <a:pPr>
              <a:defRPr/>
            </a:pPr>
            <a:fld id="{EEC7C8A1-59E0-40EB-AC86-06E2C3953298}" type="slidenum">
              <a:rPr lang="en-US"/>
              <a:pPr>
                <a:defRPr/>
              </a:pPr>
              <a:t>‹#›</a:t>
            </a:fld>
            <a:endParaRPr lang="en-US"/>
          </a:p>
        </p:txBody>
      </p:sp>
    </p:spTree>
    <p:extLst>
      <p:ext uri="{BB962C8B-B14F-4D97-AF65-F5344CB8AC3E}">
        <p14:creationId xmlns:p14="http://schemas.microsoft.com/office/powerpoint/2010/main" val="2835181651"/>
      </p:ext>
    </p:extLst>
  </p:cSld>
  <p:clrMapOvr>
    <a:masterClrMapping/>
  </p:clrMapOvr>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75DE3B-BFDA-49F5-B673-F83F900205EE}" type="datetime1">
              <a:rPr lang="en-US"/>
              <a:pPr>
                <a:defRPr/>
              </a:pPr>
              <a:t>12/6/2014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CT 2014-2016 CE</a:t>
            </a:r>
          </a:p>
        </p:txBody>
      </p:sp>
      <p:sp>
        <p:nvSpPr>
          <p:cNvPr id="4" name="Slide Number Placeholder 5"/>
          <p:cNvSpPr>
            <a:spLocks noGrp="1"/>
          </p:cNvSpPr>
          <p:nvPr>
            <p:ph type="sldNum" sz="quarter" idx="12"/>
          </p:nvPr>
        </p:nvSpPr>
        <p:spPr/>
        <p:txBody>
          <a:bodyPr/>
          <a:lstStyle>
            <a:lvl1pPr>
              <a:defRPr/>
            </a:lvl1pPr>
          </a:lstStyle>
          <a:p>
            <a:pPr>
              <a:defRPr/>
            </a:pPr>
            <a:fld id="{66BACB94-E041-41CD-A993-DEA198D99777}" type="slidenum">
              <a:rPr lang="en-US"/>
              <a:pPr>
                <a:defRPr/>
              </a:pPr>
              <a:t>‹#›</a:t>
            </a:fld>
            <a:endParaRPr lang="en-US"/>
          </a:p>
        </p:txBody>
      </p:sp>
    </p:spTree>
    <p:extLst>
      <p:ext uri="{BB962C8B-B14F-4D97-AF65-F5344CB8AC3E}">
        <p14:creationId xmlns:p14="http://schemas.microsoft.com/office/powerpoint/2010/main" val="66799314"/>
      </p:ext>
    </p:extLst>
  </p:cSld>
  <p:clrMapOvr>
    <a:masterClrMapping/>
  </p:clrMapOvr>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C6D88F-4EE3-40DA-9D15-1CAA31773DD9}"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762AE4C8-29E5-4181-97EF-091D3CC9508D}" type="slidenum">
              <a:rPr lang="en-US"/>
              <a:pPr>
                <a:defRPr/>
              </a:pPr>
              <a:t>‹#›</a:t>
            </a:fld>
            <a:endParaRPr lang="en-US"/>
          </a:p>
        </p:txBody>
      </p:sp>
    </p:spTree>
    <p:extLst>
      <p:ext uri="{BB962C8B-B14F-4D97-AF65-F5344CB8AC3E}">
        <p14:creationId xmlns:p14="http://schemas.microsoft.com/office/powerpoint/2010/main" val="1755005430"/>
      </p:ext>
    </p:extLst>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08F7C7-866A-4565-A7CE-18F72E3B46F5}" type="datetime1">
              <a:rPr lang="en-US"/>
              <a:pPr>
                <a:defRPr/>
              </a:pPr>
              <a:t>12/6/2014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CT 2014-2016 CE</a:t>
            </a:r>
          </a:p>
        </p:txBody>
      </p:sp>
      <p:sp>
        <p:nvSpPr>
          <p:cNvPr id="7" name="Slide Number Placeholder 5"/>
          <p:cNvSpPr>
            <a:spLocks noGrp="1"/>
          </p:cNvSpPr>
          <p:nvPr>
            <p:ph type="sldNum" sz="quarter" idx="12"/>
          </p:nvPr>
        </p:nvSpPr>
        <p:spPr/>
        <p:txBody>
          <a:bodyPr/>
          <a:lstStyle>
            <a:lvl1pPr>
              <a:defRPr/>
            </a:lvl1pPr>
          </a:lstStyle>
          <a:p>
            <a:pPr>
              <a:defRPr/>
            </a:pPr>
            <a:fld id="{F048FBE8-4A7D-4343-AD2D-3E32E94B31C2}" type="slidenum">
              <a:rPr lang="en-US"/>
              <a:pPr>
                <a:defRPr/>
              </a:pPr>
              <a:t>‹#›</a:t>
            </a:fld>
            <a:endParaRPr lang="en-US"/>
          </a:p>
        </p:txBody>
      </p:sp>
    </p:spTree>
    <p:extLst>
      <p:ext uri="{BB962C8B-B14F-4D97-AF65-F5344CB8AC3E}">
        <p14:creationId xmlns:p14="http://schemas.microsoft.com/office/powerpoint/2010/main" val="2581847895"/>
      </p:ext>
    </p:extLst>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E5C903A-90A5-4288-A76A-B95C3103A831}" type="datetime1">
              <a:rPr lang="en-US"/>
              <a:pPr>
                <a:defRPr/>
              </a:pPr>
              <a:t>12/6/2014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CT 2014-2016 CE</a:t>
            </a:r>
          </a:p>
        </p:txBody>
      </p:sp>
      <p:sp>
        <p:nvSpPr>
          <p:cNvPr id="6" name="Slide Number Placeholder 5"/>
          <p:cNvSpPr>
            <a:spLocks noGrp="1"/>
          </p:cNvSpPr>
          <p:nvPr>
            <p:ph type="sldNum" sz="quarter" idx="12"/>
          </p:nvPr>
        </p:nvSpPr>
        <p:spPr/>
        <p:txBody>
          <a:bodyPr/>
          <a:lstStyle>
            <a:lvl1pPr>
              <a:defRPr/>
            </a:lvl1pPr>
          </a:lstStyle>
          <a:p>
            <a:pPr>
              <a:defRPr/>
            </a:pPr>
            <a:fld id="{A0FB12C0-1BA0-4E20-B509-D47158F948E5}" type="slidenum">
              <a:rPr lang="en-US"/>
              <a:pPr>
                <a:defRPr/>
              </a:pPr>
              <a:t>‹#›</a:t>
            </a:fld>
            <a:endParaRPr lang="en-US"/>
          </a:p>
        </p:txBody>
      </p:sp>
    </p:spTree>
    <p:extLst>
      <p:ext uri="{BB962C8B-B14F-4D97-AF65-F5344CB8AC3E}">
        <p14:creationId xmlns:p14="http://schemas.microsoft.com/office/powerpoint/2010/main" val="277595537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0.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3.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5.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6.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7.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8.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3"/>
          <p:cNvGrpSpPr>
            <a:grpSpLocks/>
          </p:cNvGrpSpPr>
          <p:nvPr userDrawn="1"/>
        </p:nvGrpSpPr>
        <p:grpSpPr bwMode="auto">
          <a:xfrm>
            <a:off x="-47625" y="-9525"/>
            <a:ext cx="9217025" cy="6867525"/>
            <a:chOff x="-47625" y="-9525"/>
            <a:chExt cx="9217152" cy="6867525"/>
          </a:xfrm>
        </p:grpSpPr>
        <p:sp>
          <p:nvSpPr>
            <p:cNvPr id="7" name="Rectangle 6"/>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033" name="Header"/>
            <p:cNvGrpSpPr>
              <a:grpSpLocks/>
            </p:cNvGrpSpPr>
            <p:nvPr userDrawn="1"/>
          </p:nvGrpSpPr>
          <p:grpSpPr bwMode="auto">
            <a:xfrm>
              <a:off x="-47625" y="-9525"/>
              <a:ext cx="9217152" cy="1752600"/>
              <a:chOff x="-28575" y="-9525"/>
              <a:chExt cx="9172575" cy="1752600"/>
            </a:xfrm>
          </p:grpSpPr>
          <p:sp>
            <p:nvSpPr>
              <p:cNvPr id="9" name="Freeform 8"/>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Freeform 9"/>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a:defRPr>
            </a:lvl1pPr>
          </a:lstStyle>
          <a:p>
            <a:pPr>
              <a:defRPr/>
            </a:pPr>
            <a:fld id="{B7D32563-2E58-491C-BF54-FE0C966B1D52}" type="datetime1">
              <a:rPr lang="en-US"/>
              <a:pPr>
                <a:defRPr/>
              </a:pPr>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defRPr>
            </a:lvl1pPr>
          </a:lstStyle>
          <a:p>
            <a:pPr>
              <a:defRPr/>
            </a:pPr>
            <a:fld id="{6E9D7E34-8F5D-48C6-8D5D-5CD6DB9339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78" r:id="rId1"/>
    <p:sldLayoutId id="2147485079" r:id="rId2"/>
    <p:sldLayoutId id="2147485080" r:id="rId3"/>
    <p:sldLayoutId id="2147485081" r:id="rId4"/>
    <p:sldLayoutId id="2147485082" r:id="rId5"/>
    <p:sldLayoutId id="2147485083" r:id="rId6"/>
    <p:sldLayoutId id="2147485084" r:id="rId7"/>
    <p:sldLayoutId id="2147485085" r:id="rId8"/>
    <p:sldLayoutId id="2147485086" r:id="rId9"/>
    <p:sldLayoutId id="2147485087" r:id="rId10"/>
    <p:sldLayoutId id="2147485088" r:id="rId11"/>
    <p:sldLayoutId id="2147485089" r:id="rId12"/>
    <p:sldLayoutId id="2147485090" r:id="rId13"/>
  </p:sldLayoutIdLst>
  <p:hf hdr="0" dt="0"/>
  <p:txStyles>
    <p:titleStyle>
      <a:lvl1pPr algn="ctr" defTabSz="685800" rtl="0" fontAlgn="base">
        <a:spcBef>
          <a:spcPct val="0"/>
        </a:spcBef>
        <a:spcAft>
          <a:spcPct val="0"/>
        </a:spcAft>
        <a:defRPr sz="3300" b="1" kern="1200">
          <a:solidFill>
            <a:schemeClr val="tx1"/>
          </a:solidFill>
          <a:effectLst>
            <a:reflection blurRad="6350" stA="55000" endA="300" endPos="45500" dir="5400000" sy="-100000" algn="bl" rotWithShape="0"/>
          </a:effectLst>
          <a:latin typeface="Arial" pitchFamily="34" charset="0"/>
          <a:ea typeface="+mj-ea"/>
          <a:cs typeface="Arial" pitchFamily="34" charset="0"/>
        </a:defRPr>
      </a:lvl1pPr>
      <a:lvl2pPr algn="ctr" defTabSz="685800"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2pPr>
      <a:lvl3pPr algn="ctr" defTabSz="685800"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3pPr>
      <a:lvl4pPr algn="ctr" defTabSz="685800"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4pPr>
      <a:lvl5pPr algn="ctr" defTabSz="685800"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5pPr>
      <a:lvl6pPr marL="457200" algn="ctr" defTabSz="685800"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6pPr>
      <a:lvl7pPr marL="914400" algn="ctr" defTabSz="685800"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7pPr>
      <a:lvl8pPr marL="1371600" algn="ctr" defTabSz="685800"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8pPr>
      <a:lvl9pPr marL="1828800" algn="ctr" defTabSz="685800"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9pPr>
    </p:titleStyle>
    <p:bodyStyle>
      <a:lvl1pPr marL="257175" indent="-257175" algn="l" defTabSz="6858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255311F9-8CAC-4673-A50A-3F1FEA564C7B}"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47230B2F-89DE-45AA-A4BF-C9BF487173A5}" type="slidenum">
              <a:rPr lang="en-US"/>
              <a:pPr>
                <a:defRPr/>
              </a:pPr>
              <a:t>‹#›</a:t>
            </a:fld>
            <a:endParaRPr lang="en-US"/>
          </a:p>
        </p:txBody>
      </p:sp>
      <p:grpSp>
        <p:nvGrpSpPr>
          <p:cNvPr id="10247"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0249"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45DF6EA2-4EB1-4056-B86F-3FFA73786327}"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788E292C-6799-4F19-8B65-B46AF912FB66}" type="slidenum">
              <a:rPr lang="en-US"/>
              <a:pPr>
                <a:defRPr/>
              </a:pPr>
              <a:t>‹#›</a:t>
            </a:fld>
            <a:endParaRPr lang="en-US"/>
          </a:p>
        </p:txBody>
      </p:sp>
      <p:grpSp>
        <p:nvGrpSpPr>
          <p:cNvPr id="11271"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1273"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DC7DCD71-B050-4C97-857F-692295216DBA}"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D519FA9D-C172-4BBE-A927-98EA611721F2}" type="slidenum">
              <a:rPr lang="en-US"/>
              <a:pPr>
                <a:defRPr/>
              </a:pPr>
              <a:t>‹#›</a:t>
            </a:fld>
            <a:endParaRPr lang="en-US"/>
          </a:p>
        </p:txBody>
      </p:sp>
      <p:grpSp>
        <p:nvGrpSpPr>
          <p:cNvPr id="12295"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2297"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F28D23EF-9D2A-4C54-9E14-FE4A02E80DA5}"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81E18FDB-3547-4B6C-AA40-2CA8B6041801}" type="slidenum">
              <a:rPr lang="en-US"/>
              <a:pPr>
                <a:defRPr/>
              </a:pPr>
              <a:t>‹#›</a:t>
            </a:fld>
            <a:endParaRPr lang="en-US"/>
          </a:p>
        </p:txBody>
      </p:sp>
      <p:grpSp>
        <p:nvGrpSpPr>
          <p:cNvPr id="13319"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3321"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DD284D93-C2A9-4B3B-918F-3280BFD188B1}"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26CBE97E-3F34-48EC-B38E-ADFABB686C43}" type="slidenum">
              <a:rPr lang="en-US"/>
              <a:pPr>
                <a:defRPr/>
              </a:pPr>
              <a:t>‹#›</a:t>
            </a:fld>
            <a:endParaRPr lang="en-US"/>
          </a:p>
        </p:txBody>
      </p:sp>
      <p:grpSp>
        <p:nvGrpSpPr>
          <p:cNvPr id="14343"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4345"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 id="2147485030" r:id="rId8"/>
    <p:sldLayoutId id="2147485031" r:id="rId9"/>
    <p:sldLayoutId id="2147485032" r:id="rId10"/>
    <p:sldLayoutId id="2147485033"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EBCB4FED-C21A-429A-8F61-7693EE7FF2A7}"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48F8FA4C-4519-4172-A019-3DCAD235D902}" type="slidenum">
              <a:rPr lang="en-US"/>
              <a:pPr>
                <a:defRPr/>
              </a:pPr>
              <a:t>‹#›</a:t>
            </a:fld>
            <a:endParaRPr lang="en-US"/>
          </a:p>
        </p:txBody>
      </p:sp>
      <p:grpSp>
        <p:nvGrpSpPr>
          <p:cNvPr id="15367"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5369"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DD301041-E0DA-4A63-8FED-0F44CF0521B9}"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29B98AA0-E76C-4A2B-A308-7291DC4BC2D3}" type="slidenum">
              <a:rPr lang="en-US"/>
              <a:pPr>
                <a:defRPr/>
              </a:pPr>
              <a:t>‹#›</a:t>
            </a:fld>
            <a:endParaRPr lang="en-US"/>
          </a:p>
        </p:txBody>
      </p:sp>
      <p:grpSp>
        <p:nvGrpSpPr>
          <p:cNvPr id="16391"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6393"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8EE80E77-B21D-4F52-B3A6-BC44E3A95021}"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14191884-D51E-45DF-B64E-0C83EBE2996D}" type="slidenum">
              <a:rPr lang="en-US"/>
              <a:pPr>
                <a:defRPr/>
              </a:pPr>
              <a:t>‹#›</a:t>
            </a:fld>
            <a:endParaRPr lang="en-US"/>
          </a:p>
        </p:txBody>
      </p:sp>
      <p:grpSp>
        <p:nvGrpSpPr>
          <p:cNvPr id="17415"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7417"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220598E6-99C1-448E-9545-900599DBB7D2}"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F5724AA5-BA86-4822-AF69-5FB27E2D07FB}" type="slidenum">
              <a:rPr lang="en-US"/>
              <a:pPr>
                <a:defRPr/>
              </a:pPr>
              <a:t>‹#›</a:t>
            </a:fld>
            <a:endParaRPr lang="en-US"/>
          </a:p>
        </p:txBody>
      </p:sp>
      <p:grpSp>
        <p:nvGrpSpPr>
          <p:cNvPr id="18439"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8441"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a:defRPr>
            </a:lvl1pPr>
          </a:lstStyle>
          <a:p>
            <a:pPr>
              <a:defRPr/>
            </a:pPr>
            <a:fld id="{B9BEB04F-5C02-41F6-8BBE-38DFE638ED50}"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defRPr>
            </a:lvl1pPr>
          </a:lstStyle>
          <a:p>
            <a:pPr>
              <a:defRPr/>
            </a:pPr>
            <a:fld id="{E7D966A9-B0AA-4521-A43B-D6ED557BCA68}" type="slidenum">
              <a:rPr lang="en-US"/>
              <a:pPr>
                <a:defRPr/>
              </a:pPr>
              <a:t>‹#›</a:t>
            </a:fld>
            <a:endParaRPr lang="en-US"/>
          </a:p>
        </p:txBody>
      </p:sp>
      <p:grpSp>
        <p:nvGrpSpPr>
          <p:cNvPr id="2055"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2057"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Lst>
  <p:hf hd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6"/>
          <p:cNvGrpSpPr>
            <a:grpSpLocks/>
          </p:cNvGrpSpPr>
          <p:nvPr/>
        </p:nvGrpSpPr>
        <p:grpSpPr bwMode="auto">
          <a:xfrm>
            <a:off x="-7938" y="-7938"/>
            <a:ext cx="9170988" cy="6873876"/>
            <a:chOff x="-8467" y="-8468"/>
            <a:chExt cx="9171317" cy="6874935"/>
          </a:xfrm>
        </p:grpSpPr>
        <p:sp>
          <p:nvSpPr>
            <p:cNvPr id="7" name="Freeform 6"/>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defRPr>
            </a:lvl1pPr>
          </a:lstStyle>
          <a:p>
            <a:pPr>
              <a:defRPr/>
            </a:pPr>
            <a:fld id="{12C07569-CE72-4F09-9515-874BEDF8D2AB}" type="datetime1">
              <a:rPr lang="en-US"/>
              <a:pPr>
                <a:defRPr/>
              </a:pPr>
              <a:t>12/6/2014</a:t>
            </a:fld>
            <a:endParaRPr 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defRPr>
            </a:lvl1pPr>
          </a:lstStyle>
          <a:p>
            <a:pPr>
              <a:defRPr/>
            </a:pPr>
            <a:fld id="{811A32B3-5F50-4483-BBAA-E4002F6C24E1}" type="slidenum">
              <a:rPr lang="en-US"/>
              <a:pPr>
                <a:defRPr/>
              </a:pPr>
              <a:t>‹#›</a:t>
            </a:fld>
            <a:endParaRPr lang="en-US"/>
          </a:p>
        </p:txBody>
      </p:sp>
      <p:grpSp>
        <p:nvGrpSpPr>
          <p:cNvPr id="3080" name="Group 17"/>
          <p:cNvGrpSpPr>
            <a:grpSpLocks/>
          </p:cNvGrpSpPr>
          <p:nvPr userDrawn="1"/>
        </p:nvGrpSpPr>
        <p:grpSpPr bwMode="auto">
          <a:xfrm>
            <a:off x="-47625" y="-9525"/>
            <a:ext cx="9217025" cy="6867525"/>
            <a:chOff x="-47625" y="-9525"/>
            <a:chExt cx="9217152" cy="6867525"/>
          </a:xfrm>
        </p:grpSpPr>
        <p:sp>
          <p:nvSpPr>
            <p:cNvPr id="19" name="Rectangle 18"/>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3082" name="Header"/>
            <p:cNvGrpSpPr>
              <a:grpSpLocks/>
            </p:cNvGrpSpPr>
            <p:nvPr userDrawn="1"/>
          </p:nvGrpSpPr>
          <p:grpSpPr bwMode="auto">
            <a:xfrm>
              <a:off x="-47625" y="-9525"/>
              <a:ext cx="9217152" cy="1752600"/>
              <a:chOff x="-28575" y="-9525"/>
              <a:chExt cx="9172575" cy="1752600"/>
            </a:xfrm>
          </p:grpSpPr>
          <p:sp>
            <p:nvSpPr>
              <p:cNvPr id="21" name="Freeform 20"/>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2" name="Freeform 21"/>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Freeform 22"/>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Freeform 23"/>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 name="Freeform 24"/>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5091" r:id="rId1"/>
    <p:sldLayoutId id="2147484907" r:id="rId2"/>
    <p:sldLayoutId id="2147484908" r:id="rId3"/>
    <p:sldLayoutId id="2147484909" r:id="rId4"/>
    <p:sldLayoutId id="2147484910" r:id="rId5"/>
    <p:sldLayoutId id="2147484911" r:id="rId6"/>
    <p:sldLayoutId id="2147484912" r:id="rId7"/>
    <p:sldLayoutId id="2147484913" r:id="rId8"/>
    <p:sldLayoutId id="2147484914" r:id="rId9"/>
    <p:sldLayoutId id="2147484915" r:id="rId10"/>
    <p:sldLayoutId id="2147485092" r:id="rId11"/>
    <p:sldLayoutId id="2147484916" r:id="rId12"/>
    <p:sldLayoutId id="2147485093" r:id="rId13"/>
    <p:sldLayoutId id="2147484917" r:id="rId14"/>
    <p:sldLayoutId id="2147484918" r:id="rId15"/>
    <p:sldLayoutId id="2147484919" r:id="rId16"/>
  </p:sldLayoutIdLst>
  <p:hf hdr="0" dt="0"/>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anose="020B0603020202020204" pitchFamily="34" charset="0"/>
        </a:defRPr>
      </a:lvl2pPr>
      <a:lvl3pPr algn="l" defTabSz="457200" rtl="0" fontAlgn="base">
        <a:spcBef>
          <a:spcPct val="0"/>
        </a:spcBef>
        <a:spcAft>
          <a:spcPct val="0"/>
        </a:spcAft>
        <a:defRPr sz="3600">
          <a:solidFill>
            <a:schemeClr val="accent1"/>
          </a:solidFill>
          <a:latin typeface="Trebuchet MS" panose="020B0603020202020204" pitchFamily="34" charset="0"/>
        </a:defRPr>
      </a:lvl3pPr>
      <a:lvl4pPr algn="l" defTabSz="457200" rtl="0" fontAlgn="base">
        <a:spcBef>
          <a:spcPct val="0"/>
        </a:spcBef>
        <a:spcAft>
          <a:spcPct val="0"/>
        </a:spcAft>
        <a:defRPr sz="3600">
          <a:solidFill>
            <a:schemeClr val="accent1"/>
          </a:solidFill>
          <a:latin typeface="Trebuchet MS" panose="020B0603020202020204" pitchFamily="34" charset="0"/>
        </a:defRPr>
      </a:lvl4pPr>
      <a:lvl5pPr algn="l" defTabSz="457200" rtl="0" fontAlgn="base">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16"/>
          <p:cNvGrpSpPr>
            <a:grpSpLocks/>
          </p:cNvGrpSpPr>
          <p:nvPr/>
        </p:nvGrpSpPr>
        <p:grpSpPr bwMode="auto">
          <a:xfrm>
            <a:off x="-7938" y="-7938"/>
            <a:ext cx="9170988" cy="6873876"/>
            <a:chOff x="-8467" y="-8468"/>
            <a:chExt cx="9171317" cy="6874935"/>
          </a:xfrm>
        </p:grpSpPr>
        <p:cxnSp>
          <p:nvCxnSpPr>
            <p:cNvPr id="7" name="Straight Connector 6"/>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099"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4100"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defRPr>
            </a:lvl1pPr>
          </a:lstStyle>
          <a:p>
            <a:pPr>
              <a:defRPr/>
            </a:pPr>
            <a:fld id="{5E88F4AA-F120-43C5-B8A4-01D6463EA9F7}" type="datetime1">
              <a:rPr lang="en-US"/>
              <a:pPr>
                <a:defRPr/>
              </a:pPr>
              <a:t>12/6/2014</a:t>
            </a:fld>
            <a:endParaRPr lang="en-US"/>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defRPr>
            </a:lvl1pPr>
          </a:lstStyle>
          <a:p>
            <a:pPr>
              <a:defRPr/>
            </a:pPr>
            <a:fld id="{01671101-EBEB-4CA8-A71D-50388948CC14}" type="slidenum">
              <a:rPr lang="en-US"/>
              <a:pPr>
                <a:defRPr/>
              </a:pPr>
              <a:t>‹#›</a:t>
            </a:fld>
            <a:endParaRPr lang="en-US"/>
          </a:p>
        </p:txBody>
      </p:sp>
      <p:grpSp>
        <p:nvGrpSpPr>
          <p:cNvPr id="4104" name="Group 17"/>
          <p:cNvGrpSpPr>
            <a:grpSpLocks/>
          </p:cNvGrpSpPr>
          <p:nvPr userDrawn="1"/>
        </p:nvGrpSpPr>
        <p:grpSpPr bwMode="auto">
          <a:xfrm>
            <a:off x="-47625" y="-9525"/>
            <a:ext cx="9217025" cy="6867525"/>
            <a:chOff x="-47625" y="-9525"/>
            <a:chExt cx="9217152" cy="6867525"/>
          </a:xfrm>
        </p:grpSpPr>
        <p:sp>
          <p:nvSpPr>
            <p:cNvPr id="19" name="Rectangle 18"/>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4106" name="Header"/>
            <p:cNvGrpSpPr>
              <a:grpSpLocks/>
            </p:cNvGrpSpPr>
            <p:nvPr userDrawn="1"/>
          </p:nvGrpSpPr>
          <p:grpSpPr bwMode="auto">
            <a:xfrm>
              <a:off x="-47625" y="-9525"/>
              <a:ext cx="9217152" cy="1752600"/>
              <a:chOff x="-28575" y="-9525"/>
              <a:chExt cx="9172575" cy="1752600"/>
            </a:xfrm>
          </p:grpSpPr>
          <p:sp>
            <p:nvSpPr>
              <p:cNvPr id="21" name="Freeform 20"/>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2" name="Freeform 21"/>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Freeform 22"/>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Freeform 23"/>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5" name="Freeform 24"/>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5094"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5095" r:id="rId11"/>
    <p:sldLayoutId id="2147484929" r:id="rId12"/>
    <p:sldLayoutId id="2147485096" r:id="rId13"/>
    <p:sldLayoutId id="2147484930" r:id="rId14"/>
    <p:sldLayoutId id="2147484931" r:id="rId15"/>
    <p:sldLayoutId id="2147484932" r:id="rId16"/>
  </p:sldLayoutIdLst>
  <p:hf hdr="0" dt="0"/>
  <p:txStyles>
    <p:titleStyle>
      <a:lvl1pPr algn="l" defTabSz="457200" rtl="0" fontAlgn="base">
        <a:spcBef>
          <a:spcPct val="0"/>
        </a:spcBef>
        <a:spcAft>
          <a:spcPct val="0"/>
        </a:spcAft>
        <a:defRPr sz="3600" kern="1200">
          <a:solidFill>
            <a:srgbClr val="EB3D9F"/>
          </a:solidFill>
          <a:latin typeface="+mj-lt"/>
          <a:ea typeface="+mj-ea"/>
          <a:cs typeface="+mj-cs"/>
        </a:defRPr>
      </a:lvl1pPr>
      <a:lvl2pPr algn="l" defTabSz="457200" rtl="0" fontAlgn="base">
        <a:spcBef>
          <a:spcPct val="0"/>
        </a:spcBef>
        <a:spcAft>
          <a:spcPct val="0"/>
        </a:spcAft>
        <a:defRPr sz="3600">
          <a:solidFill>
            <a:srgbClr val="EB3D9F"/>
          </a:solidFill>
          <a:latin typeface="Trebuchet MS" panose="020B0603020202020204" pitchFamily="34" charset="0"/>
        </a:defRPr>
      </a:lvl2pPr>
      <a:lvl3pPr algn="l" defTabSz="457200" rtl="0" fontAlgn="base">
        <a:spcBef>
          <a:spcPct val="0"/>
        </a:spcBef>
        <a:spcAft>
          <a:spcPct val="0"/>
        </a:spcAft>
        <a:defRPr sz="3600">
          <a:solidFill>
            <a:srgbClr val="EB3D9F"/>
          </a:solidFill>
          <a:latin typeface="Trebuchet MS" panose="020B0603020202020204" pitchFamily="34" charset="0"/>
        </a:defRPr>
      </a:lvl3pPr>
      <a:lvl4pPr algn="l" defTabSz="457200" rtl="0" fontAlgn="base">
        <a:spcBef>
          <a:spcPct val="0"/>
        </a:spcBef>
        <a:spcAft>
          <a:spcPct val="0"/>
        </a:spcAft>
        <a:defRPr sz="3600">
          <a:solidFill>
            <a:srgbClr val="EB3D9F"/>
          </a:solidFill>
          <a:latin typeface="Trebuchet MS" panose="020B0603020202020204" pitchFamily="34" charset="0"/>
        </a:defRPr>
      </a:lvl4pPr>
      <a:lvl5pPr algn="l" defTabSz="457200" rtl="0" fontAlgn="base">
        <a:spcBef>
          <a:spcPct val="0"/>
        </a:spcBef>
        <a:spcAft>
          <a:spcPct val="0"/>
        </a:spcAft>
        <a:defRPr sz="3600">
          <a:solidFill>
            <a:srgbClr val="EB3D9F"/>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EB3D9F"/>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rgbClr val="EB3D9F"/>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rgbClr val="EB3D9F"/>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rgbClr val="EB3D9F"/>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025" y="687388"/>
            <a:ext cx="7989888" cy="108267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581025" y="2227263"/>
            <a:ext cx="79898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559425" y="595630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defRPr>
            </a:lvl1pPr>
          </a:lstStyle>
          <a:p>
            <a:pPr>
              <a:defRPr/>
            </a:pPr>
            <a:fld id="{5A36E617-AB0D-4F06-9E7A-0FF4855FEE45}" type="datetime1">
              <a:rPr lang="en-US"/>
              <a:pPr>
                <a:defRPr/>
              </a:pPr>
              <a:t>12/6/2014</a:t>
            </a:fld>
            <a:endParaRPr lang="en-US"/>
          </a:p>
        </p:txBody>
      </p:sp>
      <p:sp>
        <p:nvSpPr>
          <p:cNvPr id="5" name="Footer Placeholder 4"/>
          <p:cNvSpPr>
            <a:spLocks noGrp="1"/>
          </p:cNvSpPr>
          <p:nvPr>
            <p:ph type="ftr" sz="quarter" idx="3"/>
          </p:nvPr>
        </p:nvSpPr>
        <p:spPr>
          <a:xfrm>
            <a:off x="581025" y="5951538"/>
            <a:ext cx="4870450"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7800975" y="5956300"/>
            <a:ext cx="769938"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defRPr>
            </a:lvl1pPr>
          </a:lstStyle>
          <a:p>
            <a:pPr>
              <a:defRPr/>
            </a:pPr>
            <a:fld id="{5B323916-E0C6-4269-80CB-D96FE7E92AD8}" type="slidenum">
              <a:rPr lang="en-US"/>
              <a:pPr>
                <a:defRPr/>
              </a:pPr>
              <a:t>‹#›</a:t>
            </a:fld>
            <a:endParaRPr lang="en-US"/>
          </a:p>
        </p:txBody>
      </p:sp>
      <p:sp>
        <p:nvSpPr>
          <p:cNvPr id="9" name="Rectangle 8"/>
          <p:cNvSpPr/>
          <p:nvPr/>
        </p:nvSpPr>
        <p:spPr>
          <a:xfrm>
            <a:off x="447675" y="441325"/>
            <a:ext cx="2720975" cy="107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5350" y="441325"/>
            <a:ext cx="2711450" cy="1079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275" y="441325"/>
            <a:ext cx="2711450" cy="1079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nvGrpSpPr>
          <p:cNvPr id="5130" name="Group 11"/>
          <p:cNvGrpSpPr>
            <a:grpSpLocks/>
          </p:cNvGrpSpPr>
          <p:nvPr userDrawn="1"/>
        </p:nvGrpSpPr>
        <p:grpSpPr bwMode="auto">
          <a:xfrm>
            <a:off x="-47625" y="-9525"/>
            <a:ext cx="9217025" cy="6867525"/>
            <a:chOff x="-47625" y="-9525"/>
            <a:chExt cx="9217152" cy="6867525"/>
          </a:xfrm>
        </p:grpSpPr>
        <p:sp>
          <p:nvSpPr>
            <p:cNvPr id="13" name="Rectangle 12"/>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5132" name="Header"/>
            <p:cNvGrpSpPr>
              <a:grpSpLocks/>
            </p:cNvGrpSpPr>
            <p:nvPr userDrawn="1"/>
          </p:nvGrpSpPr>
          <p:grpSpPr bwMode="auto">
            <a:xfrm>
              <a:off x="-47625" y="-9525"/>
              <a:ext cx="9217152" cy="1752600"/>
              <a:chOff x="-28575" y="-9525"/>
              <a:chExt cx="9172575" cy="1752600"/>
            </a:xfrm>
          </p:grpSpPr>
          <p:sp>
            <p:nvSpPr>
              <p:cNvPr id="15" name="Freeform 14"/>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Freeform 15"/>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 name="Freeform 16"/>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8" name="Freeform 17"/>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9" name="Freeform 18"/>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5097" r:id="rId1"/>
    <p:sldLayoutId id="2147485098" r:id="rId2"/>
    <p:sldLayoutId id="2147485099" r:id="rId3"/>
    <p:sldLayoutId id="2147485100" r:id="rId4"/>
    <p:sldLayoutId id="2147485101" r:id="rId5"/>
    <p:sldLayoutId id="2147485102" r:id="rId6"/>
    <p:sldLayoutId id="2147484933" r:id="rId7"/>
    <p:sldLayoutId id="2147485103" r:id="rId8"/>
    <p:sldLayoutId id="2147484934" r:id="rId9"/>
    <p:sldLayoutId id="2147485104" r:id="rId10"/>
    <p:sldLayoutId id="2147485105" r:id="rId11"/>
  </p:sldLayoutIdLst>
  <p:hf hdr="0" dt="0"/>
  <p:txStyles>
    <p:titleStyle>
      <a:lvl1pPr algn="l" defTabSz="457200" rtl="0" fontAlgn="base">
        <a:spcBef>
          <a:spcPct val="0"/>
        </a:spcBef>
        <a:spcAft>
          <a:spcPct val="0"/>
        </a:spcAft>
        <a:defRPr sz="2800" kern="1200" cap="all">
          <a:solidFill>
            <a:schemeClr val="bg1"/>
          </a:solidFill>
          <a:latin typeface="+mj-lt"/>
          <a:ea typeface="+mj-ea"/>
          <a:cs typeface="+mj-cs"/>
        </a:defRPr>
      </a:lvl1pPr>
      <a:lvl2pPr algn="l" defTabSz="457200" rtl="0" fontAlgn="base">
        <a:spcBef>
          <a:spcPct val="0"/>
        </a:spcBef>
        <a:spcAft>
          <a:spcPct val="0"/>
        </a:spcAft>
        <a:defRPr sz="2800">
          <a:solidFill>
            <a:schemeClr val="bg1"/>
          </a:solidFill>
          <a:latin typeface="Gill Sans MT" panose="020B0502020104020203" pitchFamily="34" charset="0"/>
        </a:defRPr>
      </a:lvl2pPr>
      <a:lvl3pPr algn="l" defTabSz="457200" rtl="0" fontAlgn="base">
        <a:spcBef>
          <a:spcPct val="0"/>
        </a:spcBef>
        <a:spcAft>
          <a:spcPct val="0"/>
        </a:spcAft>
        <a:defRPr sz="2800">
          <a:solidFill>
            <a:schemeClr val="bg1"/>
          </a:solidFill>
          <a:latin typeface="Gill Sans MT" panose="020B0502020104020203" pitchFamily="34" charset="0"/>
        </a:defRPr>
      </a:lvl3pPr>
      <a:lvl4pPr algn="l" defTabSz="457200" rtl="0" fontAlgn="base">
        <a:spcBef>
          <a:spcPct val="0"/>
        </a:spcBef>
        <a:spcAft>
          <a:spcPct val="0"/>
        </a:spcAft>
        <a:defRPr sz="2800">
          <a:solidFill>
            <a:schemeClr val="bg1"/>
          </a:solidFill>
          <a:latin typeface="Gill Sans MT" panose="020B0502020104020203" pitchFamily="34" charset="0"/>
        </a:defRPr>
      </a:lvl4pPr>
      <a:lvl5pPr algn="l" defTabSz="457200" rtl="0" fontAlgn="base">
        <a:spcBef>
          <a:spcPct val="0"/>
        </a:spcBef>
        <a:spcAft>
          <a:spcPct val="0"/>
        </a:spcAft>
        <a:defRPr sz="2800">
          <a:solidFill>
            <a:schemeClr val="bg1"/>
          </a:solidFill>
          <a:latin typeface="Gill Sans MT" panose="020B0502020104020203"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fontAlgn="base">
        <a:spcBef>
          <a:spcPct val="20000"/>
        </a:spcBef>
        <a:spcAft>
          <a:spcPts val="600"/>
        </a:spcAft>
        <a:buClr>
          <a:schemeClr val="accent2"/>
        </a:buClr>
        <a:buSzPct val="92000"/>
        <a:buFont typeface="Wingdings 2" panose="05020102010507070707" pitchFamily="18" charset="2"/>
        <a:buChar char=""/>
        <a:defRPr kern="1200">
          <a:solidFill>
            <a:schemeClr val="tx2"/>
          </a:solidFill>
          <a:latin typeface="+mn-lt"/>
          <a:ea typeface="+mn-ea"/>
          <a:cs typeface="+mn-cs"/>
        </a:defRPr>
      </a:lvl1pPr>
      <a:lvl2pPr marL="628650" indent="-304800" algn="l" defTabSz="457200" rtl="0" fontAlgn="base">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898525" indent="-269875" algn="l" defTabSz="457200" rtl="0" fontAlgn="base">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1425" indent="-233363" algn="l" defTabSz="457200" rtl="0" fontAlgn="base">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1788" indent="-233363" algn="l" defTabSz="457200" rtl="0" fontAlgn="base">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BABCDB20-FC70-434E-A8A2-F8F3CFB252F8}"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85E5A6D8-BF18-4996-A514-7D982DE919F5}" type="slidenum">
              <a:rPr lang="en-US"/>
              <a:pPr>
                <a:defRPr/>
              </a:pPr>
              <a:t>‹#›</a:t>
            </a:fld>
            <a:endParaRPr lang="en-US"/>
          </a:p>
        </p:txBody>
      </p:sp>
      <p:grpSp>
        <p:nvGrpSpPr>
          <p:cNvPr id="6151"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6153"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8BBB4330-94FB-45D2-BBF7-306F140BDF19}"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71DCEE65-539A-45B0-8E97-D7124486C579}" type="slidenum">
              <a:rPr lang="en-US"/>
              <a:pPr>
                <a:defRPr/>
              </a:pPr>
              <a:t>‹#›</a:t>
            </a:fld>
            <a:endParaRPr lang="en-US"/>
          </a:p>
        </p:txBody>
      </p:sp>
      <p:grpSp>
        <p:nvGrpSpPr>
          <p:cNvPr id="7175"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7177"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4946" r:id="rId1"/>
    <p:sldLayoutId id="2147484947" r:id="rId2"/>
    <p:sldLayoutId id="2147484948" r:id="rId3"/>
    <p:sldLayoutId id="2147484949" r:id="rId4"/>
    <p:sldLayoutId id="2147484950" r:id="rId5"/>
    <p:sldLayoutId id="2147484951" r:id="rId6"/>
    <p:sldLayoutId id="2147484952" r:id="rId7"/>
    <p:sldLayoutId id="2147484953" r:id="rId8"/>
    <p:sldLayoutId id="2147484954" r:id="rId9"/>
    <p:sldLayoutId id="2147484955" r:id="rId10"/>
    <p:sldLayoutId id="2147484956"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DDF69D2F-3A8E-4B0B-A032-098E5E1B8352}"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870AC895-8317-4DB8-8B2E-84714A774066}" type="slidenum">
              <a:rPr lang="en-US"/>
              <a:pPr>
                <a:defRPr/>
              </a:pPr>
              <a:t>‹#›</a:t>
            </a:fld>
            <a:endParaRPr lang="en-US"/>
          </a:p>
        </p:txBody>
      </p:sp>
      <p:grpSp>
        <p:nvGrpSpPr>
          <p:cNvPr id="8199"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8201"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a:defRPr>
            </a:lvl1pPr>
          </a:lstStyle>
          <a:p>
            <a:pPr>
              <a:defRPr/>
            </a:pPr>
            <a:fld id="{CF56C9D9-FA3C-4876-ABA0-ACC65EC88248}" type="datetime1">
              <a:rPr lang="en-US"/>
              <a:pPr>
                <a:defRPr/>
              </a:pPr>
              <a:t>12/6/2014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a:defRPr>
            </a:lvl1pPr>
          </a:lstStyle>
          <a:p>
            <a:pPr>
              <a:defRPr/>
            </a:pPr>
            <a:r>
              <a:rPr lang="en-US"/>
              <a:t>CT 2014-2016 CE</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a:defRPr>
            </a:lvl1pPr>
          </a:lstStyle>
          <a:p>
            <a:pPr>
              <a:defRPr/>
            </a:pPr>
            <a:fld id="{DC4751E0-01EE-4602-A729-EBF84FCDC797}" type="slidenum">
              <a:rPr lang="en-US"/>
              <a:pPr>
                <a:defRPr/>
              </a:pPr>
              <a:t>‹#›</a:t>
            </a:fld>
            <a:endParaRPr lang="en-US"/>
          </a:p>
        </p:txBody>
      </p:sp>
      <p:grpSp>
        <p:nvGrpSpPr>
          <p:cNvPr id="9223" name="Group 6"/>
          <p:cNvGrpSpPr>
            <a:grpSpLocks/>
          </p:cNvGrpSpPr>
          <p:nvPr userDrawn="1"/>
        </p:nvGrpSpPr>
        <p:grpSpPr bwMode="auto">
          <a:xfrm>
            <a:off x="-47625" y="-9525"/>
            <a:ext cx="9217025" cy="6867525"/>
            <a:chOff x="-47625" y="-9525"/>
            <a:chExt cx="9217152" cy="6867525"/>
          </a:xfrm>
        </p:grpSpPr>
        <p:sp>
          <p:nvSpPr>
            <p:cNvPr id="8" name="Rectangle 7"/>
            <p:cNvSpPr/>
            <p:nvPr userDrawn="1"/>
          </p:nvSpPr>
          <p:spPr>
            <a:xfrm>
              <a:off x="1524022" y="6705600"/>
              <a:ext cx="7620105" cy="152400"/>
            </a:xfrm>
            <a:prstGeom prst="rect">
              <a:avLst/>
            </a:prstGeom>
            <a:gradFill flip="none" rotWithShape="1">
              <a:gsLst>
                <a:gs pos="0">
                  <a:schemeClr val="accent1">
                    <a:shade val="30000"/>
                    <a:satMod val="115000"/>
                  </a:schemeClr>
                </a:gs>
                <a:gs pos="50000">
                  <a:schemeClr val="accent1">
                    <a:shade val="67500"/>
                    <a:satMod val="115000"/>
                    <a:alpha val="50000"/>
                  </a:schemeClr>
                </a:gs>
                <a:gs pos="100000">
                  <a:schemeClr val="accent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9225" name="Header"/>
            <p:cNvGrpSpPr>
              <a:grpSpLocks/>
            </p:cNvGrpSpPr>
            <p:nvPr userDrawn="1"/>
          </p:nvGrpSpPr>
          <p:grpSpPr bwMode="auto">
            <a:xfrm>
              <a:off x="-47625" y="-9525"/>
              <a:ext cx="9217152" cy="1752600"/>
              <a:chOff x="-28575" y="-9525"/>
              <a:chExt cx="9172575" cy="1752600"/>
            </a:xfrm>
          </p:grpSpPr>
          <p:sp>
            <p:nvSpPr>
              <p:cNvPr id="10" name="Freeform 9"/>
              <p:cNvSpPr/>
              <p:nvPr userDrawn="1"/>
            </p:nvSpPr>
            <p:spPr>
              <a:xfrm>
                <a:off x="-9525" y="857251"/>
                <a:ext cx="4638675" cy="800100"/>
              </a:xfrm>
              <a:custGeom>
                <a:avLst/>
                <a:gdLst>
                  <a:gd name="connsiteX0" fmla="*/ 9525 w 4638675"/>
                  <a:gd name="connsiteY0" fmla="*/ 733425 h 733425"/>
                  <a:gd name="connsiteX1" fmla="*/ 161925 w 4638675"/>
                  <a:gd name="connsiteY1" fmla="*/ 685800 h 733425"/>
                  <a:gd name="connsiteX2" fmla="*/ 428625 w 4638675"/>
                  <a:gd name="connsiteY2" fmla="*/ 609600 h 733425"/>
                  <a:gd name="connsiteX3" fmla="*/ 742950 w 4638675"/>
                  <a:gd name="connsiteY3" fmla="*/ 542925 h 733425"/>
                  <a:gd name="connsiteX4" fmla="*/ 1247775 w 4638675"/>
                  <a:gd name="connsiteY4" fmla="*/ 466725 h 733425"/>
                  <a:gd name="connsiteX5" fmla="*/ 1800225 w 4638675"/>
                  <a:gd name="connsiteY5" fmla="*/ 390525 h 733425"/>
                  <a:gd name="connsiteX6" fmla="*/ 2333625 w 4638675"/>
                  <a:gd name="connsiteY6" fmla="*/ 333375 h 733425"/>
                  <a:gd name="connsiteX7" fmla="*/ 2895600 w 4638675"/>
                  <a:gd name="connsiteY7" fmla="*/ 304800 h 733425"/>
                  <a:gd name="connsiteX8" fmla="*/ 3581400 w 4638675"/>
                  <a:gd name="connsiteY8" fmla="*/ 276225 h 733425"/>
                  <a:gd name="connsiteX9" fmla="*/ 4314825 w 4638675"/>
                  <a:gd name="connsiteY9" fmla="*/ 266700 h 733425"/>
                  <a:gd name="connsiteX10" fmla="*/ 4638675 w 4638675"/>
                  <a:gd name="connsiteY10" fmla="*/ 285750 h 733425"/>
                  <a:gd name="connsiteX11" fmla="*/ 4638675 w 4638675"/>
                  <a:gd name="connsiteY11" fmla="*/ 0 h 733425"/>
                  <a:gd name="connsiteX12" fmla="*/ 0 w 4638675"/>
                  <a:gd name="connsiteY12" fmla="*/ 123825 h 733425"/>
                  <a:gd name="connsiteX13" fmla="*/ 9525 w 4638675"/>
                  <a:gd name="connsiteY13"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38675" h="733425">
                    <a:moveTo>
                      <a:pt x="9525" y="733425"/>
                    </a:moveTo>
                    <a:lnTo>
                      <a:pt x="161925" y="685800"/>
                    </a:lnTo>
                    <a:lnTo>
                      <a:pt x="428625" y="609600"/>
                    </a:lnTo>
                    <a:lnTo>
                      <a:pt x="742950" y="542925"/>
                    </a:lnTo>
                    <a:lnTo>
                      <a:pt x="1247775" y="466725"/>
                    </a:lnTo>
                    <a:lnTo>
                      <a:pt x="1800225" y="390525"/>
                    </a:lnTo>
                    <a:lnTo>
                      <a:pt x="2333625" y="333375"/>
                    </a:lnTo>
                    <a:lnTo>
                      <a:pt x="2895600" y="304800"/>
                    </a:lnTo>
                    <a:lnTo>
                      <a:pt x="3581400" y="276225"/>
                    </a:lnTo>
                    <a:lnTo>
                      <a:pt x="4314825" y="266700"/>
                    </a:lnTo>
                    <a:lnTo>
                      <a:pt x="4638675" y="285750"/>
                    </a:lnTo>
                    <a:lnTo>
                      <a:pt x="4638675" y="0"/>
                    </a:lnTo>
                    <a:lnTo>
                      <a:pt x="0" y="123825"/>
                    </a:lnTo>
                    <a:cubicBezTo>
                      <a:pt x="-3175" y="330200"/>
                      <a:pt x="9525" y="733425"/>
                      <a:pt x="9525" y="733425"/>
                    </a:cubicBezTo>
                    <a:close/>
                  </a:path>
                </a:pathLst>
              </a:custGeom>
              <a:gradFill flip="none" rotWithShape="1">
                <a:gsLst>
                  <a:gs pos="9000">
                    <a:schemeClr val="accent1">
                      <a:lumMod val="75000"/>
                    </a:schemeClr>
                  </a:gs>
                  <a:gs pos="96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1" name="Freeform 10"/>
              <p:cNvSpPr/>
              <p:nvPr userDrawn="1"/>
            </p:nvSpPr>
            <p:spPr>
              <a:xfrm>
                <a:off x="0" y="771525"/>
                <a:ext cx="5057775" cy="609600"/>
              </a:xfrm>
              <a:custGeom>
                <a:avLst/>
                <a:gdLst>
                  <a:gd name="connsiteX0" fmla="*/ 0 w 5057775"/>
                  <a:gd name="connsiteY0" fmla="*/ 609600 h 609600"/>
                  <a:gd name="connsiteX1" fmla="*/ 333375 w 5057775"/>
                  <a:gd name="connsiteY1" fmla="*/ 542925 h 609600"/>
                  <a:gd name="connsiteX2" fmla="*/ 819150 w 5057775"/>
                  <a:gd name="connsiteY2" fmla="*/ 447675 h 609600"/>
                  <a:gd name="connsiteX3" fmla="*/ 1162050 w 5057775"/>
                  <a:gd name="connsiteY3" fmla="*/ 400050 h 609600"/>
                  <a:gd name="connsiteX4" fmla="*/ 1743075 w 5057775"/>
                  <a:gd name="connsiteY4" fmla="*/ 323850 h 609600"/>
                  <a:gd name="connsiteX5" fmla="*/ 2324100 w 5057775"/>
                  <a:gd name="connsiteY5" fmla="*/ 276225 h 609600"/>
                  <a:gd name="connsiteX6" fmla="*/ 3076575 w 5057775"/>
                  <a:gd name="connsiteY6" fmla="*/ 238125 h 609600"/>
                  <a:gd name="connsiteX7" fmla="*/ 3514725 w 5057775"/>
                  <a:gd name="connsiteY7" fmla="*/ 228600 h 609600"/>
                  <a:gd name="connsiteX8" fmla="*/ 4095750 w 5057775"/>
                  <a:gd name="connsiteY8" fmla="*/ 228600 h 609600"/>
                  <a:gd name="connsiteX9" fmla="*/ 4657725 w 5057775"/>
                  <a:gd name="connsiteY9" fmla="*/ 257175 h 609600"/>
                  <a:gd name="connsiteX10" fmla="*/ 5019675 w 5057775"/>
                  <a:gd name="connsiteY10" fmla="*/ 276225 h 609600"/>
                  <a:gd name="connsiteX11" fmla="*/ 5057775 w 5057775"/>
                  <a:gd name="connsiteY11" fmla="*/ 114300 h 609600"/>
                  <a:gd name="connsiteX12" fmla="*/ 4143375 w 5057775"/>
                  <a:gd name="connsiteY12" fmla="*/ 0 h 609600"/>
                  <a:gd name="connsiteX13" fmla="*/ 0 w 5057775"/>
                  <a:gd name="connsiteY13" fmla="*/ 57150 h 609600"/>
                  <a:gd name="connsiteX14" fmla="*/ 0 w 5057775"/>
                  <a:gd name="connsiteY14"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7775" h="609600">
                    <a:moveTo>
                      <a:pt x="0" y="609600"/>
                    </a:moveTo>
                    <a:lnTo>
                      <a:pt x="333375" y="542925"/>
                    </a:lnTo>
                    <a:lnTo>
                      <a:pt x="819150" y="447675"/>
                    </a:lnTo>
                    <a:lnTo>
                      <a:pt x="1162050" y="400050"/>
                    </a:lnTo>
                    <a:lnTo>
                      <a:pt x="1743075" y="323850"/>
                    </a:lnTo>
                    <a:lnTo>
                      <a:pt x="2324100" y="276225"/>
                    </a:lnTo>
                    <a:lnTo>
                      <a:pt x="3076575" y="238125"/>
                    </a:lnTo>
                    <a:lnTo>
                      <a:pt x="3514725" y="228600"/>
                    </a:lnTo>
                    <a:lnTo>
                      <a:pt x="4095750" y="228600"/>
                    </a:lnTo>
                    <a:lnTo>
                      <a:pt x="4657725" y="257175"/>
                    </a:lnTo>
                    <a:lnTo>
                      <a:pt x="5019675" y="276225"/>
                    </a:lnTo>
                    <a:lnTo>
                      <a:pt x="5057775" y="114300"/>
                    </a:lnTo>
                    <a:lnTo>
                      <a:pt x="4143375" y="0"/>
                    </a:lnTo>
                    <a:lnTo>
                      <a:pt x="0" y="57150"/>
                    </a:lnTo>
                    <a:lnTo>
                      <a:pt x="0" y="609600"/>
                    </a:lnTo>
                    <a:close/>
                  </a:path>
                </a:pathLst>
              </a:custGeom>
              <a:gradFill flip="none" rotWithShape="1">
                <a:gsLst>
                  <a:gs pos="33000">
                    <a:schemeClr val="accent1">
                      <a:lumMod val="75000"/>
                    </a:schemeClr>
                  </a:gs>
                  <a:gs pos="100000">
                    <a:schemeClr val="accent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2" name="Freeform 11"/>
              <p:cNvSpPr/>
              <p:nvPr userDrawn="1"/>
            </p:nvSpPr>
            <p:spPr>
              <a:xfrm>
                <a:off x="-9525" y="-9525"/>
                <a:ext cx="9153525" cy="1752600"/>
              </a:xfrm>
              <a:custGeom>
                <a:avLst/>
                <a:gdLst>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 name="connsiteX0" fmla="*/ 9525 w 9153525"/>
                  <a:gd name="connsiteY0" fmla="*/ 1038225 h 1752600"/>
                  <a:gd name="connsiteX1" fmla="*/ 600075 w 9153525"/>
                  <a:gd name="connsiteY1" fmla="*/ 990600 h 1752600"/>
                  <a:gd name="connsiteX2" fmla="*/ 1190625 w 9153525"/>
                  <a:gd name="connsiteY2" fmla="*/ 942975 h 1752600"/>
                  <a:gd name="connsiteX3" fmla="*/ 1933575 w 9153525"/>
                  <a:gd name="connsiteY3" fmla="*/ 904875 h 1752600"/>
                  <a:gd name="connsiteX4" fmla="*/ 2609850 w 9153525"/>
                  <a:gd name="connsiteY4" fmla="*/ 895350 h 1752600"/>
                  <a:gd name="connsiteX5" fmla="*/ 3219450 w 9153525"/>
                  <a:gd name="connsiteY5" fmla="*/ 895350 h 1752600"/>
                  <a:gd name="connsiteX6" fmla="*/ 4000500 w 9153525"/>
                  <a:gd name="connsiteY6" fmla="*/ 914400 h 1752600"/>
                  <a:gd name="connsiteX7" fmla="*/ 4705350 w 9153525"/>
                  <a:gd name="connsiteY7" fmla="*/ 952500 h 1752600"/>
                  <a:gd name="connsiteX8" fmla="*/ 5581650 w 9153525"/>
                  <a:gd name="connsiteY8" fmla="*/ 1038225 h 1752600"/>
                  <a:gd name="connsiteX9" fmla="*/ 6391275 w 9153525"/>
                  <a:gd name="connsiteY9" fmla="*/ 1143000 h 1752600"/>
                  <a:gd name="connsiteX10" fmla="*/ 7143750 w 9153525"/>
                  <a:gd name="connsiteY10" fmla="*/ 1266825 h 1752600"/>
                  <a:gd name="connsiteX11" fmla="*/ 7810500 w 9153525"/>
                  <a:gd name="connsiteY11" fmla="*/ 1400175 h 1752600"/>
                  <a:gd name="connsiteX12" fmla="*/ 8305800 w 9153525"/>
                  <a:gd name="connsiteY12" fmla="*/ 1514475 h 1752600"/>
                  <a:gd name="connsiteX13" fmla="*/ 8877300 w 9153525"/>
                  <a:gd name="connsiteY13" fmla="*/ 1666875 h 1752600"/>
                  <a:gd name="connsiteX14" fmla="*/ 9153525 w 9153525"/>
                  <a:gd name="connsiteY14" fmla="*/ 1752600 h 1752600"/>
                  <a:gd name="connsiteX15" fmla="*/ 9134475 w 9153525"/>
                  <a:gd name="connsiteY15" fmla="*/ 9525 h 1752600"/>
                  <a:gd name="connsiteX16" fmla="*/ 0 w 9153525"/>
                  <a:gd name="connsiteY16" fmla="*/ 0 h 1752600"/>
                  <a:gd name="connsiteX17" fmla="*/ 9525 w 9153525"/>
                  <a:gd name="connsiteY17" fmla="*/ 10382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53525" h="1752600">
                    <a:moveTo>
                      <a:pt x="9525" y="1038225"/>
                    </a:moveTo>
                    <a:lnTo>
                      <a:pt x="600075" y="990600"/>
                    </a:lnTo>
                    <a:lnTo>
                      <a:pt x="1190625" y="942975"/>
                    </a:lnTo>
                    <a:lnTo>
                      <a:pt x="1933575" y="904875"/>
                    </a:lnTo>
                    <a:lnTo>
                      <a:pt x="2609850" y="895350"/>
                    </a:lnTo>
                    <a:lnTo>
                      <a:pt x="3219450" y="895350"/>
                    </a:lnTo>
                    <a:lnTo>
                      <a:pt x="4000500" y="914400"/>
                    </a:lnTo>
                    <a:lnTo>
                      <a:pt x="4705350" y="952500"/>
                    </a:lnTo>
                    <a:lnTo>
                      <a:pt x="5581650" y="1038225"/>
                    </a:lnTo>
                    <a:lnTo>
                      <a:pt x="6391275" y="1143000"/>
                    </a:lnTo>
                    <a:lnTo>
                      <a:pt x="7143750" y="1266825"/>
                    </a:lnTo>
                    <a:lnTo>
                      <a:pt x="7810500" y="1400175"/>
                    </a:lnTo>
                    <a:lnTo>
                      <a:pt x="8305800" y="1514475"/>
                    </a:lnTo>
                    <a:cubicBezTo>
                      <a:pt x="8880355" y="1677266"/>
                      <a:pt x="8458200" y="1550549"/>
                      <a:pt x="8877300" y="1666875"/>
                    </a:cubicBezTo>
                    <a:lnTo>
                      <a:pt x="9153525" y="1752600"/>
                    </a:lnTo>
                    <a:lnTo>
                      <a:pt x="9134475" y="9525"/>
                    </a:lnTo>
                    <a:lnTo>
                      <a:pt x="0" y="0"/>
                    </a:lnTo>
                    <a:cubicBezTo>
                      <a:pt x="6350" y="349250"/>
                      <a:pt x="9525" y="1038225"/>
                      <a:pt x="9525" y="1038225"/>
                    </a:cubicBezTo>
                    <a:close/>
                  </a:path>
                </a:pathLst>
              </a:custGeom>
              <a:gradFill flip="none" rotWithShape="1">
                <a:gsLst>
                  <a:gs pos="38000">
                    <a:schemeClr val="accent1">
                      <a:lumMod val="60000"/>
                      <a:lumOff val="40000"/>
                    </a:schemeClr>
                  </a:gs>
                  <a:gs pos="79000">
                    <a:schemeClr val="accent1"/>
                  </a:gs>
                  <a:gs pos="100000">
                    <a:schemeClr val="accent1">
                      <a:lumMod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3" name="Freeform 12"/>
              <p:cNvSpPr/>
              <p:nvPr userDrawn="1"/>
            </p:nvSpPr>
            <p:spPr>
              <a:xfrm>
                <a:off x="-28575" y="885825"/>
                <a:ext cx="9125180" cy="838200"/>
              </a:xfrm>
              <a:custGeom>
                <a:avLst/>
                <a:gdLst>
                  <a:gd name="connsiteX0" fmla="*/ 0 w 9118600"/>
                  <a:gd name="connsiteY0" fmla="*/ 152400 h 846666"/>
                  <a:gd name="connsiteX1" fmla="*/ 821267 w 9118600"/>
                  <a:gd name="connsiteY1" fmla="*/ 76200 h 846666"/>
                  <a:gd name="connsiteX2" fmla="*/ 1651000 w 9118600"/>
                  <a:gd name="connsiteY2" fmla="*/ 25400 h 846666"/>
                  <a:gd name="connsiteX3" fmla="*/ 2683934 w 9118600"/>
                  <a:gd name="connsiteY3" fmla="*/ 0 h 846666"/>
                  <a:gd name="connsiteX4" fmla="*/ 3776134 w 9118600"/>
                  <a:gd name="connsiteY4" fmla="*/ 8466 h 846666"/>
                  <a:gd name="connsiteX5" fmla="*/ 4817534 w 9118600"/>
                  <a:gd name="connsiteY5" fmla="*/ 67733 h 846666"/>
                  <a:gd name="connsiteX6" fmla="*/ 5918200 w 9118600"/>
                  <a:gd name="connsiteY6" fmla="*/ 177800 h 846666"/>
                  <a:gd name="connsiteX7" fmla="*/ 7095067 w 9118600"/>
                  <a:gd name="connsiteY7" fmla="*/ 355600 h 846666"/>
                  <a:gd name="connsiteX8" fmla="*/ 8195734 w 9118600"/>
                  <a:gd name="connsiteY8" fmla="*/ 592666 h 846666"/>
                  <a:gd name="connsiteX9" fmla="*/ 9110134 w 9118600"/>
                  <a:gd name="connsiteY9" fmla="*/ 846666 h 846666"/>
                  <a:gd name="connsiteX10" fmla="*/ 9118600 w 9118600"/>
                  <a:gd name="connsiteY10" fmla="*/ 846666 h 846666"/>
                  <a:gd name="connsiteX11" fmla="*/ 9110134 w 9118600"/>
                  <a:gd name="connsiteY11" fmla="*/ 846666 h 846666"/>
                  <a:gd name="connsiteX12" fmla="*/ 9110134 w 9118600"/>
                  <a:gd name="connsiteY12" fmla="*/ 846666 h 84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18600" h="846666">
                    <a:moveTo>
                      <a:pt x="0" y="152400"/>
                    </a:moveTo>
                    <a:lnTo>
                      <a:pt x="821267" y="76200"/>
                    </a:lnTo>
                    <a:cubicBezTo>
                      <a:pt x="1096434" y="55033"/>
                      <a:pt x="1340556" y="38100"/>
                      <a:pt x="1651000" y="25400"/>
                    </a:cubicBezTo>
                    <a:cubicBezTo>
                      <a:pt x="1961444" y="12700"/>
                      <a:pt x="2683934" y="0"/>
                      <a:pt x="2683934" y="0"/>
                    </a:cubicBezTo>
                    <a:lnTo>
                      <a:pt x="3776134" y="8466"/>
                    </a:lnTo>
                    <a:cubicBezTo>
                      <a:pt x="4131734" y="19755"/>
                      <a:pt x="4460523" y="39511"/>
                      <a:pt x="4817534" y="67733"/>
                    </a:cubicBezTo>
                    <a:cubicBezTo>
                      <a:pt x="5174545" y="95955"/>
                      <a:pt x="5538611" y="129822"/>
                      <a:pt x="5918200" y="177800"/>
                    </a:cubicBezTo>
                    <a:cubicBezTo>
                      <a:pt x="6297789" y="225778"/>
                      <a:pt x="6715478" y="286456"/>
                      <a:pt x="7095067" y="355600"/>
                    </a:cubicBezTo>
                    <a:cubicBezTo>
                      <a:pt x="7474656" y="424744"/>
                      <a:pt x="7859890" y="510822"/>
                      <a:pt x="8195734" y="592666"/>
                    </a:cubicBezTo>
                    <a:cubicBezTo>
                      <a:pt x="8531578" y="674510"/>
                      <a:pt x="8956323" y="804333"/>
                      <a:pt x="9110134" y="846666"/>
                    </a:cubicBezTo>
                    <a:cubicBezTo>
                      <a:pt x="9263945" y="888999"/>
                      <a:pt x="9118600" y="846666"/>
                      <a:pt x="9118600" y="846666"/>
                    </a:cubicBezTo>
                    <a:lnTo>
                      <a:pt x="9110134" y="846666"/>
                    </a:lnTo>
                    <a:lnTo>
                      <a:pt x="9110134" y="846666"/>
                    </a:lnTo>
                  </a:path>
                </a:pathLst>
              </a:cu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Freeform 13"/>
              <p:cNvSpPr/>
              <p:nvPr userDrawn="1"/>
            </p:nvSpPr>
            <p:spPr>
              <a:xfrm>
                <a:off x="0" y="1028700"/>
                <a:ext cx="5495925" cy="371475"/>
              </a:xfrm>
              <a:custGeom>
                <a:avLst/>
                <a:gdLst>
                  <a:gd name="connsiteX0" fmla="*/ 0 w 5495925"/>
                  <a:gd name="connsiteY0" fmla="*/ 371475 h 371475"/>
                  <a:gd name="connsiteX1" fmla="*/ 752475 w 5495925"/>
                  <a:gd name="connsiteY1" fmla="*/ 228600 h 371475"/>
                  <a:gd name="connsiteX2" fmla="*/ 1857375 w 5495925"/>
                  <a:gd name="connsiteY2" fmla="*/ 76200 h 371475"/>
                  <a:gd name="connsiteX3" fmla="*/ 3114675 w 5495925"/>
                  <a:gd name="connsiteY3" fmla="*/ 9525 h 371475"/>
                  <a:gd name="connsiteX4" fmla="*/ 4371975 w 5495925"/>
                  <a:gd name="connsiteY4" fmla="*/ 0 h 371475"/>
                  <a:gd name="connsiteX5" fmla="*/ 5324475 w 5495925"/>
                  <a:gd name="connsiteY5" fmla="*/ 66675 h 371475"/>
                  <a:gd name="connsiteX6" fmla="*/ 5495925 w 5495925"/>
                  <a:gd name="connsiteY6" fmla="*/ 8572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5925" h="371475">
                    <a:moveTo>
                      <a:pt x="0" y="371475"/>
                    </a:moveTo>
                    <a:cubicBezTo>
                      <a:pt x="221456" y="324643"/>
                      <a:pt x="442913" y="277812"/>
                      <a:pt x="752475" y="228600"/>
                    </a:cubicBezTo>
                    <a:cubicBezTo>
                      <a:pt x="1062037" y="179388"/>
                      <a:pt x="1463675" y="112712"/>
                      <a:pt x="1857375" y="76200"/>
                    </a:cubicBezTo>
                    <a:cubicBezTo>
                      <a:pt x="2251075" y="39688"/>
                      <a:pt x="2695575" y="22225"/>
                      <a:pt x="3114675" y="9525"/>
                    </a:cubicBezTo>
                    <a:cubicBezTo>
                      <a:pt x="3533775" y="-3175"/>
                      <a:pt x="4003675" y="-9525"/>
                      <a:pt x="4371975" y="0"/>
                    </a:cubicBezTo>
                    <a:cubicBezTo>
                      <a:pt x="4740275" y="9525"/>
                      <a:pt x="5137150" y="52388"/>
                      <a:pt x="5324475" y="66675"/>
                    </a:cubicBezTo>
                    <a:cubicBezTo>
                      <a:pt x="5511800" y="80962"/>
                      <a:pt x="5503862" y="83343"/>
                      <a:pt x="5495925" y="85725"/>
                    </a:cubicBezTo>
                  </a:path>
                </a:pathLst>
              </a:custGeom>
              <a:ln w="50800">
                <a:gradFill flip="none" rotWithShape="1">
                  <a:gsLst>
                    <a:gs pos="0">
                      <a:schemeClr val="accent1">
                        <a:tint val="44500"/>
                        <a:satMod val="160000"/>
                        <a:alpha val="0"/>
                      </a:schemeClr>
                    </a:gs>
                    <a:gs pos="100000">
                      <a:schemeClr val="accent1">
                        <a:lumMod val="60000"/>
                        <a:lumOff val="40000"/>
                      </a:schemeClr>
                    </a:gs>
                  </a:gsLst>
                  <a:lin ang="10800000" scaled="1"/>
                  <a:tileRect/>
                </a:gra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grpSp>
      </p:grpSp>
    </p:spTree>
  </p:cSld>
  <p:clrMap bg1="lt1" tx1="dk1" bg2="lt2" tx2="dk2" accent1="accent1" accent2="accent2" accent3="accent3" accent4="accent4" accent5="accent5" accent6="accent6" hlink="hlink" folHlink="folHlink"/>
  <p:sldLayoutIdLst>
    <p:sldLayoutId id="2147484968" r:id="rId1"/>
    <p:sldLayoutId id="2147484969" r:id="rId2"/>
    <p:sldLayoutId id="2147484970" r:id="rId3"/>
    <p:sldLayoutId id="2147484971" r:id="rId4"/>
    <p:sldLayoutId id="2147484972" r:id="rId5"/>
    <p:sldLayoutId id="2147484973" r:id="rId6"/>
    <p:sldLayoutId id="2147484974" r:id="rId7"/>
    <p:sldLayoutId id="2147484975" r:id="rId8"/>
    <p:sldLayoutId id="2147484976" r:id="rId9"/>
    <p:sldLayoutId id="2147484977" r:id="rId10"/>
    <p:sldLayoutId id="2147484978"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1.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1.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9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0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5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68.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7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9.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58.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58.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58.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9.xml"/><Relationship Id="rId1" Type="http://schemas.openxmlformats.org/officeDocument/2006/relationships/themeOverride" Target="../theme/themeOverride6.xml"/><Relationship Id="rId5" Type="http://schemas.openxmlformats.org/officeDocument/2006/relationships/image" Target="../media/image21.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9.xml"/><Relationship Id="rId1" Type="http://schemas.openxmlformats.org/officeDocument/2006/relationships/themeOverride" Target="../theme/themeOverride7.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hemeOverride" Target="../theme/themeOverride8.xml"/><Relationship Id="rId5" Type="http://schemas.openxmlformats.org/officeDocument/2006/relationships/image" Target="../media/image22.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ct.gov/dcp"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8.wmf"/></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4.xml"/><Relationship Id="rId1" Type="http://schemas.openxmlformats.org/officeDocument/2006/relationships/themeOverride" Target="../theme/themeOverride9.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4.xml"/><Relationship Id="rId1" Type="http://schemas.openxmlformats.org/officeDocument/2006/relationships/themeOverride" Target="../theme/themeOverride10.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1.xml"/><Relationship Id="rId1" Type="http://schemas.openxmlformats.org/officeDocument/2006/relationships/themeOverride" Target="../theme/themeOverride11.xml"/><Relationship Id="rId5" Type="http://schemas.openxmlformats.org/officeDocument/2006/relationships/image" Target="../media/image24.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4.xml"/><Relationship Id="rId1" Type="http://schemas.openxmlformats.org/officeDocument/2006/relationships/themeOverride" Target="../theme/themeOverride12.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0.xml"/><Relationship Id="rId1" Type="http://schemas.openxmlformats.org/officeDocument/2006/relationships/themeOverride" Target="../theme/themeOverride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0.xml"/><Relationship Id="rId1" Type="http://schemas.openxmlformats.org/officeDocument/2006/relationships/themeOverride" Target="../theme/themeOverride1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0.xml"/><Relationship Id="rId1" Type="http://schemas.openxmlformats.org/officeDocument/2006/relationships/themeOverride" Target="../theme/themeOverride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00.xml"/><Relationship Id="rId1" Type="http://schemas.openxmlformats.org/officeDocument/2006/relationships/themeOverride" Target="../theme/themeOverride16.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1.xml"/><Relationship Id="rId1" Type="http://schemas.openxmlformats.org/officeDocument/2006/relationships/themeOverride" Target="../theme/themeOverride17.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1.xml"/><Relationship Id="rId1" Type="http://schemas.openxmlformats.org/officeDocument/2006/relationships/themeOverride" Target="../theme/themeOverride18.xml"/><Relationship Id="rId4" Type="http://schemas.openxmlformats.org/officeDocument/2006/relationships/hyperlink" Target="http://www.hud.gov/offices/adm/hudclips/forms/files/1.pdf"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0.xml"/><Relationship Id="rId1" Type="http://schemas.openxmlformats.org/officeDocument/2006/relationships/themeOverride" Target="../theme/themeOverride1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0.xml"/><Relationship Id="rId1" Type="http://schemas.openxmlformats.org/officeDocument/2006/relationships/themeOverride" Target="../theme/themeOverride20.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5.xml"/><Relationship Id="rId4" Type="http://schemas.openxmlformats.org/officeDocument/2006/relationships/image" Target="../media/image26.jpeg"/></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26.xml"/><Relationship Id="rId4" Type="http://schemas.openxmlformats.org/officeDocument/2006/relationships/image" Target="../media/image27.jpeg"/></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3.xml"/><Relationship Id="rId1" Type="http://schemas.openxmlformats.org/officeDocument/2006/relationships/themeOverride" Target="../theme/themeOverride21.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9.xml"/><Relationship Id="rId1" Type="http://schemas.openxmlformats.org/officeDocument/2006/relationships/themeOverride" Target="../theme/themeOverride22.xml"/><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3.xml"/><Relationship Id="rId1" Type="http://schemas.openxmlformats.org/officeDocument/2006/relationships/themeOverride" Target="../theme/themeOverride23.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9.xml"/><Relationship Id="rId1" Type="http://schemas.openxmlformats.org/officeDocument/2006/relationships/themeOverride" Target="../theme/themeOverride24.xml"/><Relationship Id="rId5" Type="http://schemas.openxmlformats.org/officeDocument/2006/relationships/image" Target="../media/image28.jpeg"/><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4.xml"/><Relationship Id="rId1" Type="http://schemas.openxmlformats.org/officeDocument/2006/relationships/themeOverride" Target="../theme/themeOverride25.xml"/><Relationship Id="rId6" Type="http://schemas.openxmlformats.org/officeDocument/2006/relationships/image" Target="../media/image29.jpeg"/><Relationship Id="rId5" Type="http://schemas.openxmlformats.org/officeDocument/2006/relationships/image" Target="../media/image4.jpeg"/><Relationship Id="rId4" Type="http://schemas.openxmlformats.org/officeDocument/2006/relationships/hyperlink" Target="mailto:lucy.michaud@business.uconn.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68881" y="5769769"/>
            <a:ext cx="4933214" cy="203293"/>
          </a:xfrm>
        </p:spPr>
        <p:txBody>
          <a:bodyPr>
            <a:noAutofit/>
          </a:bodyPr>
          <a:lstStyle/>
          <a:p>
            <a:pPr algn="ctr" fontAlgn="auto">
              <a:spcAft>
                <a:spcPts val="0"/>
              </a:spcAft>
              <a:defRPr/>
            </a:pPr>
            <a:r>
              <a:rPr lang="en-US" sz="3200" b="0" i="1" dirty="0" smtClean="0">
                <a:effectLst>
                  <a:outerShdw blurRad="38100" dist="38100" dir="2700000" algn="tl">
                    <a:srgbClr val="000000">
                      <a:alpha val="43137"/>
                    </a:srgbClr>
                  </a:outerShdw>
                </a:effectLst>
                <a:latin typeface="Berlin Sans FB" panose="020E0602020502020306" pitchFamily="34" charset="0"/>
              </a:rPr>
              <a:t>Connecticut Real Estate Legal Review and Update </a:t>
            </a:r>
            <a:r>
              <a:rPr lang="en-US" sz="3200" b="0" dirty="0" smtClean="0">
                <a:effectLst>
                  <a:outerShdw blurRad="38100" dist="38100" dir="2700000" algn="tl">
                    <a:srgbClr val="000000">
                      <a:alpha val="43137"/>
                    </a:srgbClr>
                  </a:outerShdw>
                </a:effectLst>
                <a:latin typeface="Berlin Sans FB" panose="020E0602020502020306" pitchFamily="34" charset="0"/>
              </a:rPr>
              <a:t/>
            </a:r>
            <a:br>
              <a:rPr lang="en-US" sz="3200" b="0" dirty="0" smtClean="0">
                <a:effectLst>
                  <a:outerShdw blurRad="38100" dist="38100" dir="2700000" algn="tl">
                    <a:srgbClr val="000000">
                      <a:alpha val="43137"/>
                    </a:srgbClr>
                  </a:outerShdw>
                </a:effectLst>
                <a:latin typeface="Berlin Sans FB" panose="020E0602020502020306" pitchFamily="34" charset="0"/>
              </a:rPr>
            </a:br>
            <a:endParaRPr lang="en-US" sz="3200" b="0" dirty="0" smtClean="0">
              <a:latin typeface="Berlin Sans FB" panose="020E0602020502020306" pitchFamily="34" charset="0"/>
            </a:endParaRPr>
          </a:p>
        </p:txBody>
      </p:sp>
      <p:pic>
        <p:nvPicPr>
          <p:cNvPr id="50179" name="Picture Placeholder 7"/>
          <p:cNvPicPr>
            <a:picLocks noGrp="1" noChangeAspect="1"/>
          </p:cNvPicPr>
          <p:nvPr>
            <p:ph type="pic" idx="1"/>
          </p:nvPr>
        </p:nvPicPr>
        <p:blipFill>
          <a:blip r:embed="rId4">
            <a:extLst>
              <a:ext uri="{28A0092B-C50C-407E-A947-70E740481C1C}">
                <a14:useLocalDpi xmlns:a14="http://schemas.microsoft.com/office/drawing/2010/main" val="0"/>
              </a:ext>
            </a:extLst>
          </a:blip>
          <a:srcRect t="25040" b="25040"/>
          <a:stretch>
            <a:fillRect/>
          </a:stretch>
        </p:blipFill>
        <p:spPr>
          <a:xfrm>
            <a:off x="2422525" y="1309688"/>
            <a:ext cx="4227513" cy="3171825"/>
          </a:xfrm>
        </p:spPr>
      </p:pic>
      <p:sp>
        <p:nvSpPr>
          <p:cNvPr id="4099" name="Rectangle 3"/>
          <p:cNvSpPr>
            <a:spLocks noGrp="1" noChangeArrowheads="1"/>
          </p:cNvSpPr>
          <p:nvPr>
            <p:ph type="body" sz="half" idx="2"/>
          </p:nvPr>
        </p:nvSpPr>
        <p:spPr>
          <a:xfrm>
            <a:off x="1068388" y="5572125"/>
            <a:ext cx="6934200" cy="801688"/>
          </a:xfrm>
        </p:spPr>
        <p:txBody>
          <a:bodyPr rtlCol="0">
            <a:noAutofit/>
          </a:bodyPr>
          <a:lstStyle/>
          <a:p>
            <a:pPr algn="ctr" fontAlgn="auto">
              <a:spcAft>
                <a:spcPts val="0"/>
              </a:spcAft>
              <a:defRPr/>
            </a:pPr>
            <a:r>
              <a:rPr lang="en-US" sz="2800" i="1" dirty="0" smtClean="0">
                <a:latin typeface="Berlin Sans FB" panose="020E0602020502020306" pitchFamily="34" charset="0"/>
              </a:rPr>
              <a:t>Mandatory Continuing Education Course</a:t>
            </a:r>
          </a:p>
          <a:p>
            <a:pPr algn="ctr" fontAlgn="auto">
              <a:spcAft>
                <a:spcPts val="0"/>
              </a:spcAft>
              <a:defRPr/>
            </a:pPr>
            <a:r>
              <a:rPr lang="en-US" sz="2800" i="1" dirty="0" smtClean="0">
                <a:effectLst>
                  <a:outerShdw blurRad="38100" dist="38100" dir="2700000" algn="tl">
                    <a:srgbClr val="000000">
                      <a:alpha val="43137"/>
                    </a:srgbClr>
                  </a:outerShdw>
                </a:effectLst>
                <a:latin typeface="Berlin Sans FB" panose="020E0602020502020306" pitchFamily="34" charset="0"/>
              </a:rPr>
              <a:t>2014 - 2016 CE Cycle</a:t>
            </a:r>
          </a:p>
        </p:txBody>
      </p:sp>
      <p:sp>
        <p:nvSpPr>
          <p:cNvPr id="501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3EB26E-E307-44B3-B8B9-964C7E71A0C4}" type="slidenum">
              <a:rPr lang="en-US" altLang="en-US" sz="2000">
                <a:solidFill>
                  <a:schemeClr val="bg1"/>
                </a:solidFill>
                <a:latin typeface="Berlin Sans FB" panose="020E0602020502020306" pitchFamily="34" charset="0"/>
              </a:rPr>
              <a:pPr/>
              <a:t>1</a:t>
            </a:fld>
            <a:endParaRPr lang="en-US" altLang="en-US" sz="2000">
              <a:solidFill>
                <a:schemeClr val="bg1"/>
              </a:solidFill>
              <a:latin typeface="Berlin Sans FB" panose="020E0602020502020306" pitchFamily="34" charset="0"/>
            </a:endParaRPr>
          </a:p>
        </p:txBody>
      </p:sp>
      <p:pic>
        <p:nvPicPr>
          <p:cNvPr id="50182"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2488" y="1676400"/>
            <a:ext cx="137795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341688"/>
            <a:ext cx="197802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14300" y="98425"/>
            <a:ext cx="8915400" cy="762000"/>
          </a:xfrm>
        </p:spPr>
        <p:txBody>
          <a:bodyPr/>
          <a:lstStyle/>
          <a:p>
            <a:pPr algn="ctr"/>
            <a:r>
              <a:rPr lang="en-US" altLang="en-US" sz="3200" i="1" smtClean="0">
                <a:latin typeface="Baskerville Old Face" panose="02020602080505020303" pitchFamily="18" charset="0"/>
                <a:cs typeface="Arial" panose="020B0604020202020204" pitchFamily="34" charset="0"/>
              </a:rPr>
              <a:t>Grounds for Suspension or Revocation of CAMs</a:t>
            </a:r>
          </a:p>
        </p:txBody>
      </p:sp>
      <p:sp>
        <p:nvSpPr>
          <p:cNvPr id="7176" name="Rectangle 3"/>
          <p:cNvSpPr>
            <a:spLocks noGrp="1" noChangeArrowheads="1"/>
          </p:cNvSpPr>
          <p:nvPr>
            <p:ph idx="1"/>
          </p:nvPr>
        </p:nvSpPr>
        <p:spPr>
          <a:xfrm>
            <a:off x="228600" y="1982788"/>
            <a:ext cx="8801100" cy="4217987"/>
          </a:xfrm>
        </p:spPr>
        <p:txBody>
          <a:bodyPr>
            <a:noAutofit/>
          </a:bodyPr>
          <a:lstStyle/>
          <a:p>
            <a:pPr marL="457200" indent="-457200" fontAlgn="auto">
              <a:spcAft>
                <a:spcPts val="0"/>
              </a:spcAft>
              <a:buFont typeface="Arial" panose="020B0604020202020204" pitchFamily="34" charset="0"/>
              <a:buAutoNum type="arabicParenBoth"/>
              <a:defRPr/>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making misrepresentations or </a:t>
            </a:r>
            <a:r>
              <a:rPr lang="en-US" sz="2800" dirty="0">
                <a:solidFill>
                  <a:schemeClr val="accent1">
                    <a:lumMod val="50000"/>
                  </a:schemeClr>
                </a:solidFill>
                <a:latin typeface="Baskerville Old Face" panose="02020602080505020303" pitchFamily="18" charset="0"/>
                <a:cs typeface="Arial" panose="020B0604020202020204" pitchFamily="34" charset="0"/>
              </a:rPr>
              <a:t>false </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promises likely </a:t>
            </a:r>
            <a:r>
              <a:rPr lang="en-US" sz="2800" dirty="0">
                <a:solidFill>
                  <a:schemeClr val="accent1">
                    <a:lumMod val="50000"/>
                  </a:schemeClr>
                </a:solidFill>
                <a:latin typeface="Baskerville Old Face" panose="02020602080505020303" pitchFamily="18" charset="0"/>
                <a:cs typeface="Arial" panose="020B0604020202020204" pitchFamily="34" charset="0"/>
              </a:rPr>
              <a:t>to influence, persuade or induce</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a:t>
            </a:r>
          </a:p>
          <a:p>
            <a:pPr marL="457200" indent="-457200" fontAlgn="auto">
              <a:spcAft>
                <a:spcPts val="0"/>
              </a:spcAft>
              <a:buFont typeface="Arial" panose="020B0604020202020204" pitchFamily="34" charset="0"/>
              <a:buAutoNum type="arabicParenBoth"/>
              <a:defRPr/>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failing to </a:t>
            </a:r>
            <a:r>
              <a:rPr lang="en-US" sz="2800" dirty="0">
                <a:solidFill>
                  <a:schemeClr val="accent1">
                    <a:lumMod val="50000"/>
                  </a:schemeClr>
                </a:solidFill>
                <a:latin typeface="Baskerville Old Face" panose="02020602080505020303" pitchFamily="18" charset="0"/>
                <a:cs typeface="Arial" panose="020B0604020202020204" pitchFamily="34" charset="0"/>
              </a:rPr>
              <a:t>account </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for any money;</a:t>
            </a:r>
          </a:p>
          <a:p>
            <a:pPr marL="457200" indent="-457200" fontAlgn="auto">
              <a:spcAft>
                <a:spcPts val="0"/>
              </a:spcAft>
              <a:buFont typeface="Arial" panose="020B0604020202020204" pitchFamily="34" charset="0"/>
              <a:buAutoNum type="arabicParenBoth"/>
              <a:defRPr/>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conviction of </a:t>
            </a:r>
            <a:r>
              <a:rPr lang="en-US" sz="2800" dirty="0">
                <a:solidFill>
                  <a:schemeClr val="accent1">
                    <a:lumMod val="50000"/>
                  </a:schemeClr>
                </a:solidFill>
                <a:latin typeface="Baskerville Old Face" panose="02020602080505020303" pitchFamily="18" charset="0"/>
                <a:cs typeface="Arial" panose="020B0604020202020204" pitchFamily="34" charset="0"/>
              </a:rPr>
              <a:t>forgery, embezzlement, obtaining money under false pretenses, larceny, extortion, conspiracy to </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defraud;</a:t>
            </a:r>
          </a:p>
          <a:p>
            <a:pPr marL="457200" indent="-457200" fontAlgn="auto">
              <a:spcAft>
                <a:spcPts val="0"/>
              </a:spcAft>
              <a:buFont typeface="Arial" panose="020B0604020202020204" pitchFamily="34" charset="0"/>
              <a:buAutoNum type="arabicParenBoth"/>
              <a:defRPr/>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commingling </a:t>
            </a:r>
            <a:r>
              <a:rPr lang="en-US" sz="2800" dirty="0">
                <a:solidFill>
                  <a:schemeClr val="accent1">
                    <a:lumMod val="50000"/>
                  </a:schemeClr>
                </a:solidFill>
                <a:latin typeface="Baskerville Old Face" panose="02020602080505020303" pitchFamily="18" charset="0"/>
                <a:cs typeface="Arial" panose="020B0604020202020204" pitchFamily="34" charset="0"/>
              </a:rPr>
              <a:t>funds </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in </a:t>
            </a:r>
            <a:r>
              <a:rPr lang="en-US" sz="2800" dirty="0">
                <a:solidFill>
                  <a:schemeClr val="accent1">
                    <a:lumMod val="50000"/>
                  </a:schemeClr>
                </a:solidFill>
                <a:latin typeface="Baskerville Old Face" panose="02020602080505020303" pitchFamily="18" charset="0"/>
                <a:cs typeface="Arial" panose="020B0604020202020204" pitchFamily="34" charset="0"/>
              </a:rPr>
              <a:t>an escrow or trustee account</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 and/or</a:t>
            </a:r>
          </a:p>
          <a:p>
            <a:pPr marL="457200" indent="-457200" fontAlgn="auto">
              <a:spcAft>
                <a:spcPts val="0"/>
              </a:spcAft>
              <a:buFont typeface="Arial" panose="020B0604020202020204" pitchFamily="34" charset="0"/>
              <a:buAutoNum type="arabicParenBoth"/>
              <a:defRPr/>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any dishonest</a:t>
            </a:r>
            <a:r>
              <a:rPr lang="en-US" sz="2800" dirty="0">
                <a:solidFill>
                  <a:schemeClr val="accent1">
                    <a:lumMod val="50000"/>
                  </a:schemeClr>
                </a:solidFill>
                <a:latin typeface="Baskerville Old Face" panose="02020602080505020303" pitchFamily="18" charset="0"/>
                <a:cs typeface="Arial" panose="020B0604020202020204" pitchFamily="34" charset="0"/>
              </a:rPr>
              <a:t>, fraudulent or improper </a:t>
            </a:r>
            <a:r>
              <a:rPr lang="en-US" sz="2800" dirty="0" smtClean="0">
                <a:solidFill>
                  <a:schemeClr val="accent1">
                    <a:lumMod val="50000"/>
                  </a:schemeClr>
                </a:solidFill>
                <a:latin typeface="Baskerville Old Face" panose="02020602080505020303" pitchFamily="18" charset="0"/>
                <a:cs typeface="Arial" panose="020B0604020202020204" pitchFamily="34" charset="0"/>
              </a:rPr>
              <a:t>dealings</a:t>
            </a:r>
            <a:r>
              <a:rPr lang="en-US" sz="2800" dirty="0">
                <a:solidFill>
                  <a:schemeClr val="accent1">
                    <a:lumMod val="50000"/>
                  </a:schemeClr>
                </a:solidFill>
                <a:latin typeface="Baskerville Old Face" panose="02020602080505020303" pitchFamily="18" charset="0"/>
                <a:cs typeface="Arial" panose="020B0604020202020204" pitchFamily="34" charset="0"/>
              </a:rPr>
              <a:t>.</a:t>
            </a:r>
            <a:endParaRPr lang="en-US" sz="2800" dirty="0" smtClean="0">
              <a:solidFill>
                <a:schemeClr val="accent1">
                  <a:lumMod val="50000"/>
                </a:schemeClr>
              </a:solidFill>
              <a:latin typeface="Baskerville Old Face" panose="02020602080505020303" pitchFamily="18" charset="0"/>
              <a:cs typeface="Arial" panose="020B0604020202020204" pitchFamily="34" charset="0"/>
            </a:endParaRPr>
          </a:p>
          <a:p>
            <a:pPr marL="0" indent="0" fontAlgn="auto">
              <a:spcAft>
                <a:spcPts val="0"/>
              </a:spcAft>
              <a:buFont typeface="Arial" panose="020B0604020202020204" pitchFamily="34" charset="0"/>
              <a:buNone/>
              <a:defRPr/>
            </a:pPr>
            <a:r>
              <a:rPr lang="en-US" sz="2000" i="1" dirty="0" smtClean="0">
                <a:solidFill>
                  <a:prstClr val="black"/>
                </a:solidFill>
                <a:latin typeface="Baskerville Old Face" panose="02020602080505020303" pitchFamily="18" charset="0"/>
                <a:cs typeface="Arial" panose="020B0604020202020204" pitchFamily="34" charset="0"/>
              </a:rPr>
              <a:t>CGS </a:t>
            </a:r>
            <a:r>
              <a:rPr lang="en-US" sz="2000" i="1" dirty="0">
                <a:latin typeface="Baskerville Old Face" panose="02020602080505020303" pitchFamily="18" charset="0"/>
                <a:cs typeface="Arial" panose="020B0604020202020204" pitchFamily="34" charset="0"/>
              </a:rPr>
              <a:t>§ </a:t>
            </a:r>
            <a:r>
              <a:rPr lang="en-US" sz="2000" i="1" dirty="0" smtClean="0">
                <a:solidFill>
                  <a:prstClr val="black"/>
                </a:solidFill>
                <a:latin typeface="Baskerville Old Face" panose="02020602080505020303" pitchFamily="18" charset="0"/>
                <a:cs typeface="Arial" panose="020B0604020202020204" pitchFamily="34" charset="0"/>
              </a:rPr>
              <a:t>20-456</a:t>
            </a:r>
            <a:endParaRPr lang="en-US" sz="2000" i="1" dirty="0">
              <a:solidFill>
                <a:prstClr val="black"/>
              </a:solidFill>
              <a:latin typeface="Baskerville Old Face" panose="02020602080505020303" pitchFamily="18" charset="0"/>
              <a:cs typeface="Arial" panose="020B0604020202020204" pitchFamily="34" charset="0"/>
            </a:endParaRPr>
          </a:p>
          <a:p>
            <a:pPr marL="0" indent="0" fontAlgn="auto">
              <a:spcAft>
                <a:spcPts val="0"/>
              </a:spcAft>
              <a:buFont typeface="Arial" panose="020B0604020202020204" pitchFamily="34" charset="0"/>
              <a:buNone/>
              <a:defRPr/>
            </a:pPr>
            <a:endParaRPr lang="en-US" sz="2400" dirty="0" smtClean="0"/>
          </a:p>
          <a:p>
            <a:pPr marL="0" indent="0" fontAlgn="auto">
              <a:spcAft>
                <a:spcPts val="0"/>
              </a:spcAft>
              <a:buFont typeface="Arial" panose="020B0604020202020204" pitchFamily="34" charset="0"/>
              <a:buNone/>
              <a:defRPr/>
            </a:pPr>
            <a:endParaRPr lang="en-US" sz="2400" dirty="0"/>
          </a:p>
        </p:txBody>
      </p:sp>
      <p:sp>
        <p:nvSpPr>
          <p:cNvPr id="68612" name="Rectangle 5"/>
          <p:cNvSpPr>
            <a:spLocks noGrp="1" noChangeArrowheads="1"/>
          </p:cNvSpPr>
          <p:nvPr>
            <p:ph type="ftr" sz="quarter" idx="11"/>
          </p:nvPr>
        </p:nvSpPr>
        <p:spPr bwMode="auto">
          <a:xfrm>
            <a:off x="3028950" y="6096000"/>
            <a:ext cx="3086100" cy="62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68613" name="Rectangle 6"/>
          <p:cNvSpPr>
            <a:spLocks noGrp="1" noChangeArrowheads="1"/>
          </p:cNvSpPr>
          <p:nvPr>
            <p:ph type="sldNum" sz="quarter" idx="12"/>
          </p:nvPr>
        </p:nvSpPr>
        <p:spPr bwMode="auto">
          <a:xfrm>
            <a:off x="6705600" y="62007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4599C62-5A1D-41D1-940F-4553134C8EC9}" type="slidenum">
              <a:rPr lang="en-US" altLang="en-US" sz="2000">
                <a:latin typeface="Baskerville Old Face" panose="02020602080505020303" pitchFamily="18" charset="0"/>
              </a:rPr>
              <a:pPr fontAlgn="base">
                <a:spcBef>
                  <a:spcPct val="0"/>
                </a:spcBef>
                <a:spcAft>
                  <a:spcPct val="0"/>
                </a:spcAft>
              </a:pPr>
              <a:t>10</a:t>
            </a:fld>
            <a:endParaRPr lang="en-US" altLang="en-US" sz="2000">
              <a:latin typeface="Baskerville Old Face" panose="02020602080505020303" pitchFamily="18" charset="0"/>
            </a:endParaRPr>
          </a:p>
        </p:txBody>
      </p:sp>
      <p:sp>
        <p:nvSpPr>
          <p:cNvPr id="2" name="Rectangle 1"/>
          <p:cNvSpPr/>
          <p:nvPr/>
        </p:nvSpPr>
        <p:spPr>
          <a:xfrm>
            <a:off x="1282700" y="1341438"/>
            <a:ext cx="6692900" cy="522287"/>
          </a:xfrm>
          <a:prstGeom prst="rect">
            <a:avLst/>
          </a:prstGeom>
        </p:spPr>
        <p:txBody>
          <a:bodyPr wrap="none">
            <a:spAutoFit/>
          </a:bodyPr>
          <a:lstStyle/>
          <a:p>
            <a:pPr eaLnBrk="1" hangingPunct="1">
              <a:defRPr/>
            </a:pPr>
            <a:r>
              <a:rPr lang="en-US" sz="2800" i="1" u="sng" dirty="0">
                <a:solidFill>
                  <a:schemeClr val="accent5">
                    <a:lumMod val="50000"/>
                  </a:schemeClr>
                </a:solidFill>
                <a:latin typeface="Baskerville Old Face" panose="02020602080505020303" pitchFamily="18" charset="0"/>
                <a:ea typeface="+mj-ea"/>
                <a:cs typeface="Arial" panose="020B0604020202020204" pitchFamily="34" charset="0"/>
              </a:rPr>
              <a:t>What </a:t>
            </a:r>
            <a:r>
              <a:rPr lang="en-US" sz="2800" i="1" u="sng" dirty="0">
                <a:solidFill>
                  <a:schemeClr val="accent5">
                    <a:lumMod val="50000"/>
                  </a:schemeClr>
                </a:solidFill>
                <a:latin typeface="Baskerville Old Face" panose="02020602080505020303" pitchFamily="18" charset="0"/>
                <a:ea typeface="+mj-ea"/>
                <a:cs typeface="Arial" panose="020B0604020202020204" pitchFamily="34" charset="0"/>
              </a:rPr>
              <a:t>could jeopardize my CAM registration</a:t>
            </a:r>
            <a:r>
              <a:rPr lang="en-US" sz="2800" i="1" dirty="0">
                <a:solidFill>
                  <a:schemeClr val="accent5">
                    <a:lumMod val="50000"/>
                  </a:schemeClr>
                </a:solidFill>
                <a:latin typeface="Baskerville Old Face" panose="02020602080505020303" pitchFamily="18" charset="0"/>
                <a:ea typeface="+mj-ea"/>
                <a:cs typeface="Arial" panose="020B0604020202020204" pitchFamily="34" charset="0"/>
              </a:rPr>
              <a:t>?</a:t>
            </a:r>
            <a:endParaRPr lang="en-US" sz="2800" dirty="0">
              <a:solidFill>
                <a:schemeClr val="accent5">
                  <a:lumMod val="50000"/>
                </a:schemeClr>
              </a:solidFill>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882650" y="141288"/>
            <a:ext cx="7607300" cy="762000"/>
          </a:xfrm>
        </p:spPr>
        <p:txBody>
          <a:bodyPr rtlCol="0">
            <a:noAutofit/>
          </a:bodyPr>
          <a:lstStyle/>
          <a:p>
            <a:pPr fontAlgn="auto">
              <a:spcAft>
                <a:spcPts val="0"/>
              </a:spcAft>
              <a:defRPr/>
            </a:pPr>
            <a:r>
              <a:rPr lang="en-US" sz="2400" i="1" dirty="0">
                <a:solidFill>
                  <a:prstClr val="black"/>
                </a:solidFill>
                <a:latin typeface="Calibri" panose="020F0502020204030204" pitchFamily="34" charset="0"/>
              </a:rPr>
              <a:t> </a:t>
            </a:r>
            <a:r>
              <a:rPr lang="en-US" sz="2800" i="1" dirty="0" smtClean="0">
                <a:solidFill>
                  <a:schemeClr val="tx2">
                    <a:lumMod val="50000"/>
                  </a:schemeClr>
                </a:solidFill>
                <a:latin typeface="Baskerville Old Face" panose="02020602080505020303" pitchFamily="18" charset="0"/>
              </a:rPr>
              <a:t>HERE</a:t>
            </a:r>
            <a:r>
              <a:rPr lang="en-US" sz="2800" i="1" dirty="0">
                <a:solidFill>
                  <a:schemeClr val="tx2">
                    <a:lumMod val="50000"/>
                  </a:schemeClr>
                </a:solidFill>
                <a:latin typeface="Baskerville Old Face" panose="02020602080505020303" pitchFamily="18" charset="0"/>
              </a:rPr>
              <a:t> </a:t>
            </a:r>
            <a:r>
              <a:rPr lang="en-US" sz="2800" i="1" dirty="0" smtClean="0">
                <a:solidFill>
                  <a:schemeClr val="tx2">
                    <a:lumMod val="50000"/>
                  </a:schemeClr>
                </a:solidFill>
                <a:latin typeface="Baskerville Old Face" panose="02020602080505020303" pitchFamily="18" charset="0"/>
              </a:rPr>
              <a:t>IS THE QUESTION. What is the Answer?</a:t>
            </a:r>
            <a:endParaRPr lang="en-US" sz="2800" b="1" i="1" dirty="0" smtClean="0">
              <a:latin typeface="Baskerville Old Face" panose="02020602080505020303" pitchFamily="18" charset="0"/>
            </a:endParaRPr>
          </a:p>
        </p:txBody>
      </p:sp>
      <p:sp>
        <p:nvSpPr>
          <p:cNvPr id="7176" name="Rectangle 3"/>
          <p:cNvSpPr>
            <a:spLocks noGrp="1" noChangeArrowheads="1"/>
          </p:cNvSpPr>
          <p:nvPr>
            <p:ph idx="1"/>
          </p:nvPr>
        </p:nvSpPr>
        <p:spPr bwMode="auto">
          <a:xfrm>
            <a:off x="76200" y="1789113"/>
            <a:ext cx="8991600" cy="3240087"/>
          </a:xfrm>
        </p:spPr>
        <p:txBody>
          <a:bodyPr wrap="square" numCol="1" anchor="t" anchorCtr="0" compatLnSpc="1">
            <a:prstTxWarp prst="textNoShape">
              <a:avLst/>
            </a:prstTxWarp>
          </a:bodyPr>
          <a:lstStyle/>
          <a:p>
            <a:pPr marL="0" indent="0">
              <a:buFont typeface="Arial" panose="020B0604020202020204" pitchFamily="34" charset="0"/>
              <a:buNone/>
            </a:pPr>
            <a:r>
              <a:rPr lang="en-US" altLang="en-US" sz="2800" u="sng" smtClean="0">
                <a:latin typeface="Baskerville Old Face" panose="02020602080505020303" pitchFamily="18" charset="0"/>
              </a:rPr>
              <a:t>QUESTION</a:t>
            </a:r>
            <a:r>
              <a:rPr lang="en-US" altLang="en-US" sz="2800" smtClean="0">
                <a:latin typeface="Baskerville Old Face" panose="02020602080505020303" pitchFamily="18" charset="0"/>
              </a:rPr>
              <a:t>:</a:t>
            </a:r>
          </a:p>
          <a:p>
            <a:pPr marL="0" indent="0">
              <a:buFont typeface="Arial" panose="020B0604020202020204" pitchFamily="34" charset="0"/>
              <a:buNone/>
            </a:pPr>
            <a:r>
              <a:rPr lang="en-US" altLang="en-US" sz="2800" smtClean="0">
                <a:latin typeface="Baskerville Old Face" panose="02020602080505020303" pitchFamily="18" charset="0"/>
              </a:rPr>
              <a:t>I get paid for providing services to a condominium association.</a:t>
            </a:r>
          </a:p>
          <a:p>
            <a:pPr marL="0" indent="0">
              <a:buFont typeface="Arial" panose="020B0604020202020204" pitchFamily="34" charset="0"/>
              <a:buNone/>
            </a:pPr>
            <a:r>
              <a:rPr lang="en-US" altLang="en-US" sz="2800" smtClean="0">
                <a:latin typeface="Baskerville Old Face" panose="02020602080505020303" pitchFamily="18" charset="0"/>
              </a:rPr>
              <a:t>Do I have to register as a Community Association Manager?</a:t>
            </a:r>
          </a:p>
          <a:p>
            <a:pPr marL="0" indent="0">
              <a:buFont typeface="Arial" panose="020B0604020202020204" pitchFamily="34" charset="0"/>
              <a:buNone/>
            </a:pPr>
            <a:r>
              <a:rPr lang="en-US" altLang="en-US" sz="2800" smtClean="0">
                <a:latin typeface="Baskerville Old Face" panose="02020602080505020303" pitchFamily="18" charset="0"/>
              </a:rPr>
              <a:t> </a:t>
            </a:r>
          </a:p>
          <a:p>
            <a:pPr marL="0" indent="0">
              <a:buFont typeface="Arial" panose="020B0604020202020204" pitchFamily="34" charset="0"/>
              <a:buNone/>
            </a:pPr>
            <a:r>
              <a:rPr lang="en-US" altLang="en-US" sz="2800" u="sng" smtClean="0">
                <a:latin typeface="Baskerville Old Face" panose="02020602080505020303" pitchFamily="18" charset="0"/>
              </a:rPr>
              <a:t>ANSWER</a:t>
            </a:r>
            <a:r>
              <a:rPr lang="en-US" altLang="en-US" sz="2800" smtClean="0">
                <a:latin typeface="Baskerville Old Face" panose="02020602080505020303" pitchFamily="18" charset="0"/>
              </a:rPr>
              <a:t>:</a:t>
            </a:r>
          </a:p>
          <a:p>
            <a:pPr marL="0" indent="0">
              <a:buFont typeface="Arial" panose="020B0604020202020204" pitchFamily="34" charset="0"/>
              <a:buNone/>
            </a:pPr>
            <a:r>
              <a:rPr lang="en-US" altLang="en-US" sz="2800" smtClean="0">
                <a:latin typeface="Baskerville Old Face" panose="02020602080505020303" pitchFamily="18" charset="0"/>
              </a:rPr>
              <a:t>YES.  Anyone providing services for a fee to a condominium association must be registered as a CAM.</a:t>
            </a:r>
          </a:p>
          <a:p>
            <a:pPr marL="0" indent="0">
              <a:buFont typeface="Arial" panose="020B0604020202020204" pitchFamily="34" charset="0"/>
              <a:buNone/>
            </a:pPr>
            <a:endParaRPr lang="en-US" altLang="en-US" sz="2800" smtClean="0">
              <a:latin typeface="Baskerville Old Face" panose="02020602080505020303" pitchFamily="18" charset="0"/>
            </a:endParaRPr>
          </a:p>
          <a:p>
            <a:pPr marL="0" indent="0">
              <a:buFont typeface="Arial" panose="020B0604020202020204" pitchFamily="34" charset="0"/>
              <a:buNone/>
            </a:pPr>
            <a:endParaRPr lang="en-US" altLang="en-US" sz="2400" smtClean="0">
              <a:latin typeface="Baskerville Old Face" panose="02020602080505020303" pitchFamily="18" charset="0"/>
            </a:endParaRPr>
          </a:p>
        </p:txBody>
      </p:sp>
      <p:sp>
        <p:nvSpPr>
          <p:cNvPr id="70660" name="Rectangle 5"/>
          <p:cNvSpPr>
            <a:spLocks noGrp="1" noChangeArrowheads="1"/>
          </p:cNvSpPr>
          <p:nvPr>
            <p:ph type="ftr" sz="quarter" idx="11"/>
          </p:nvPr>
        </p:nvSpPr>
        <p:spPr bwMode="auto">
          <a:xfrm>
            <a:off x="3028950" y="6096000"/>
            <a:ext cx="3086100" cy="62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70661" name="Rectangle 6"/>
          <p:cNvSpPr>
            <a:spLocks noGrp="1" noChangeArrowheads="1"/>
          </p:cNvSpPr>
          <p:nvPr>
            <p:ph type="sldNum" sz="quarter" idx="12"/>
          </p:nvPr>
        </p:nvSpPr>
        <p:spPr bwMode="auto">
          <a:xfrm>
            <a:off x="6583363" y="62261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BB88D3E-D76E-485A-AA62-AA5278B6D27B}" type="slidenum">
              <a:rPr lang="en-US" altLang="en-US" sz="2000">
                <a:latin typeface="Baskerville Old Face" panose="02020602080505020303" pitchFamily="18" charset="0"/>
              </a:rPr>
              <a:pPr fontAlgn="base">
                <a:spcBef>
                  <a:spcPct val="0"/>
                </a:spcBef>
                <a:spcAft>
                  <a:spcPct val="0"/>
                </a:spcAft>
              </a:pPr>
              <a:t>11</a:t>
            </a:fld>
            <a:endParaRPr lang="en-US" altLang="en-US" sz="2000">
              <a:latin typeface="Baskerville Old Face" panose="02020602080505020303" pitchFamily="18" charset="0"/>
            </a:endParaRPr>
          </a:p>
        </p:txBody>
      </p:sp>
      <p:pic>
        <p:nvPicPr>
          <p:cNvPr id="70662"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6">
                                            <p:txEl>
                                              <p:pRg st="2" end="2"/>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176">
                                            <p:txEl>
                                              <p:pRg st="3" end="3"/>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176">
                                            <p:txEl>
                                              <p:pRg st="4" end="4"/>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1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1033463" y="141288"/>
            <a:ext cx="7607300" cy="762000"/>
          </a:xfrm>
        </p:spPr>
        <p:txBody>
          <a:bodyPr rtlCol="0">
            <a:noAutofit/>
          </a:bodyPr>
          <a:lstStyle/>
          <a:p>
            <a:pPr fontAlgn="auto">
              <a:spcAft>
                <a:spcPts val="0"/>
              </a:spcAft>
              <a:defRPr/>
            </a:pPr>
            <a:r>
              <a:rPr lang="en-US" sz="2400" i="1" dirty="0">
                <a:solidFill>
                  <a:prstClr val="black"/>
                </a:solidFill>
                <a:latin typeface="Calibri" panose="020F0502020204030204" pitchFamily="34" charset="0"/>
              </a:rPr>
              <a:t> </a:t>
            </a:r>
            <a:r>
              <a:rPr lang="en-US" sz="2800" i="1" dirty="0" smtClean="0">
                <a:solidFill>
                  <a:schemeClr val="tx2">
                    <a:lumMod val="50000"/>
                  </a:schemeClr>
                </a:solidFill>
                <a:latin typeface="Baskerville Old Face" panose="02020602080505020303" pitchFamily="18" charset="0"/>
              </a:rPr>
              <a:t>HERE</a:t>
            </a:r>
            <a:r>
              <a:rPr lang="en-US" sz="2800" i="1" dirty="0">
                <a:solidFill>
                  <a:schemeClr val="tx2">
                    <a:lumMod val="50000"/>
                  </a:schemeClr>
                </a:solidFill>
                <a:latin typeface="Baskerville Old Face" panose="02020602080505020303" pitchFamily="18" charset="0"/>
              </a:rPr>
              <a:t> </a:t>
            </a:r>
            <a:r>
              <a:rPr lang="en-US" sz="2800" i="1" dirty="0" smtClean="0">
                <a:solidFill>
                  <a:schemeClr val="tx2">
                    <a:lumMod val="50000"/>
                  </a:schemeClr>
                </a:solidFill>
                <a:latin typeface="Baskerville Old Face" panose="02020602080505020303" pitchFamily="18" charset="0"/>
              </a:rPr>
              <a:t>IS </a:t>
            </a:r>
            <a:r>
              <a:rPr lang="en-US" sz="2800" i="1" dirty="0">
                <a:solidFill>
                  <a:schemeClr val="tx2">
                    <a:lumMod val="50000"/>
                  </a:schemeClr>
                </a:solidFill>
                <a:latin typeface="Baskerville Old Face" panose="02020602080505020303" pitchFamily="18" charset="0"/>
              </a:rPr>
              <a:t>THE </a:t>
            </a:r>
            <a:r>
              <a:rPr lang="en-US" sz="2800" i="1" dirty="0" smtClean="0">
                <a:solidFill>
                  <a:schemeClr val="tx2">
                    <a:lumMod val="50000"/>
                  </a:schemeClr>
                </a:solidFill>
                <a:latin typeface="Baskerville Old Face" panose="02020602080505020303" pitchFamily="18" charset="0"/>
              </a:rPr>
              <a:t>QUESTION. What is </a:t>
            </a:r>
            <a:r>
              <a:rPr lang="en-US" sz="2800" i="1" dirty="0">
                <a:solidFill>
                  <a:schemeClr val="tx2">
                    <a:lumMod val="50000"/>
                  </a:schemeClr>
                </a:solidFill>
                <a:latin typeface="Baskerville Old Face" panose="02020602080505020303" pitchFamily="18" charset="0"/>
              </a:rPr>
              <a:t>the </a:t>
            </a:r>
            <a:r>
              <a:rPr lang="en-US" sz="2800" i="1" dirty="0" smtClean="0">
                <a:solidFill>
                  <a:schemeClr val="tx2">
                    <a:lumMod val="50000"/>
                  </a:schemeClr>
                </a:solidFill>
                <a:latin typeface="Baskerville Old Face" panose="02020602080505020303" pitchFamily="18" charset="0"/>
              </a:rPr>
              <a:t>Answer?</a:t>
            </a:r>
            <a:endParaRPr lang="en-US" sz="2800" b="1" i="1" dirty="0" smtClean="0">
              <a:latin typeface="Baskerville Old Face" panose="02020602080505020303" pitchFamily="18" charset="0"/>
            </a:endParaRPr>
          </a:p>
        </p:txBody>
      </p:sp>
      <p:sp>
        <p:nvSpPr>
          <p:cNvPr id="7176" name="Rectangle 3"/>
          <p:cNvSpPr>
            <a:spLocks noGrp="1" noChangeArrowheads="1"/>
          </p:cNvSpPr>
          <p:nvPr>
            <p:ph idx="1"/>
          </p:nvPr>
        </p:nvSpPr>
        <p:spPr bwMode="auto">
          <a:xfrm>
            <a:off x="76200" y="1933575"/>
            <a:ext cx="8991600" cy="2971800"/>
          </a:xfrm>
        </p:spPr>
        <p:txBody>
          <a:bodyPr wrap="square" numCol="1" anchor="t" anchorCtr="0" compatLnSpc="1">
            <a:prstTxWarp prst="textNoShape">
              <a:avLst/>
            </a:prstTxWarp>
          </a:bodyPr>
          <a:lstStyle/>
          <a:p>
            <a:pPr marL="0" indent="0">
              <a:buFont typeface="Arial" panose="020B0604020202020204" pitchFamily="34" charset="0"/>
              <a:buNone/>
            </a:pPr>
            <a:r>
              <a:rPr lang="en-US" altLang="en-US" sz="2800" u="sng" smtClean="0">
                <a:latin typeface="Baskerville Old Face" panose="02020602080505020303" pitchFamily="18" charset="0"/>
              </a:rPr>
              <a:t>QUESTION</a:t>
            </a:r>
            <a:r>
              <a:rPr lang="en-US" altLang="en-US" sz="2800" smtClean="0">
                <a:latin typeface="Baskerville Old Face" panose="02020602080505020303" pitchFamily="18" charset="0"/>
              </a:rPr>
              <a:t>:</a:t>
            </a:r>
          </a:p>
          <a:p>
            <a:pPr marL="0" indent="0">
              <a:buFont typeface="Arial" panose="020B0604020202020204" pitchFamily="34" charset="0"/>
              <a:buNone/>
            </a:pPr>
            <a:r>
              <a:rPr lang="en-US" altLang="en-US" sz="2800" smtClean="0">
                <a:latin typeface="Baskerville Old Face" panose="02020602080505020303" pitchFamily="18" charset="0"/>
              </a:rPr>
              <a:t>Are there any Continuing Education requirements for CAMs?</a:t>
            </a:r>
          </a:p>
          <a:p>
            <a:pPr marL="0" indent="0">
              <a:buFont typeface="Arial" panose="020B0604020202020204" pitchFamily="34" charset="0"/>
              <a:buNone/>
            </a:pPr>
            <a:r>
              <a:rPr lang="en-US" altLang="en-US" sz="2800" smtClean="0">
                <a:latin typeface="Baskerville Old Face" panose="02020602080505020303" pitchFamily="18" charset="0"/>
              </a:rPr>
              <a:t> </a:t>
            </a:r>
          </a:p>
          <a:p>
            <a:pPr marL="0" indent="0">
              <a:buFont typeface="Arial" panose="020B0604020202020204" pitchFamily="34" charset="0"/>
              <a:buNone/>
            </a:pPr>
            <a:r>
              <a:rPr lang="en-US" altLang="en-US" sz="2800" u="sng" smtClean="0">
                <a:latin typeface="Baskerville Old Face" panose="02020602080505020303" pitchFamily="18" charset="0"/>
              </a:rPr>
              <a:t>ANSWER</a:t>
            </a:r>
            <a:r>
              <a:rPr lang="en-US" altLang="en-US" sz="2800" smtClean="0">
                <a:latin typeface="Baskerville Old Face" panose="02020602080505020303" pitchFamily="18" charset="0"/>
              </a:rPr>
              <a:t>:</a:t>
            </a:r>
          </a:p>
          <a:p>
            <a:pPr marL="0" indent="0">
              <a:buFont typeface="Arial" panose="020B0604020202020204" pitchFamily="34" charset="0"/>
              <a:buNone/>
            </a:pPr>
            <a:r>
              <a:rPr lang="en-US" altLang="en-US" sz="2800" smtClean="0">
                <a:latin typeface="Baskerville Old Face" panose="02020602080505020303" pitchFamily="18" charset="0"/>
              </a:rPr>
              <a:t>NO.  Currently, there are no required Continuing Education requirements for CAMs. </a:t>
            </a:r>
          </a:p>
        </p:txBody>
      </p:sp>
      <p:sp>
        <p:nvSpPr>
          <p:cNvPr id="72708" name="Rectangle 5"/>
          <p:cNvSpPr>
            <a:spLocks noGrp="1" noChangeArrowheads="1"/>
          </p:cNvSpPr>
          <p:nvPr>
            <p:ph type="ftr" sz="quarter" idx="11"/>
          </p:nvPr>
        </p:nvSpPr>
        <p:spPr bwMode="auto">
          <a:xfrm>
            <a:off x="3028950" y="6096000"/>
            <a:ext cx="3086100" cy="62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72709" name="Rectangle 6"/>
          <p:cNvSpPr>
            <a:spLocks noGrp="1" noChangeArrowheads="1"/>
          </p:cNvSpPr>
          <p:nvPr>
            <p:ph type="sldNum" sz="quarter" idx="12"/>
          </p:nvPr>
        </p:nvSpPr>
        <p:spPr bwMode="auto">
          <a:xfrm>
            <a:off x="6583363" y="62261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B826F47-E2EB-4AB9-B302-ACBF4ADA7C4B}" type="slidenum">
              <a:rPr lang="en-US" altLang="en-US" sz="2000">
                <a:latin typeface="Baskerville Old Face" panose="02020602080505020303" pitchFamily="18" charset="0"/>
              </a:rPr>
              <a:pPr fontAlgn="base">
                <a:spcBef>
                  <a:spcPct val="0"/>
                </a:spcBef>
                <a:spcAft>
                  <a:spcPct val="0"/>
                </a:spcAft>
              </a:pPr>
              <a:t>12</a:t>
            </a:fld>
            <a:endParaRPr lang="en-US" altLang="en-US" sz="2000">
              <a:latin typeface="Baskerville Old Face" panose="02020602080505020303" pitchFamily="18" charset="0"/>
            </a:endParaRPr>
          </a:p>
        </p:txBody>
      </p:sp>
      <p:pic>
        <p:nvPicPr>
          <p:cNvPr id="72710"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6">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176">
                                            <p:txEl>
                                              <p:pRg st="2" end="2"/>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176">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1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2901"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A.</a:t>
            </a:r>
          </a:p>
        </p:txBody>
      </p:sp>
      <p:sp>
        <p:nvSpPr>
          <p:cNvPr id="3" name="Rounded Rectangle 2"/>
          <p:cNvSpPr/>
          <p:nvPr/>
        </p:nvSpPr>
        <p:spPr>
          <a:xfrm>
            <a:off x="2230688"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B.</a:t>
            </a:r>
          </a:p>
        </p:txBody>
      </p:sp>
      <p:sp>
        <p:nvSpPr>
          <p:cNvPr id="4" name="Rounded Rectangle 3"/>
          <p:cNvSpPr/>
          <p:nvPr/>
        </p:nvSpPr>
        <p:spPr>
          <a:xfrm>
            <a:off x="4355476" y="2546062"/>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C.</a:t>
            </a:r>
          </a:p>
        </p:txBody>
      </p:sp>
      <p:sp>
        <p:nvSpPr>
          <p:cNvPr id="5" name="Rounded Rectangle 4"/>
          <p:cNvSpPr/>
          <p:nvPr/>
        </p:nvSpPr>
        <p:spPr>
          <a:xfrm>
            <a:off x="6285494" y="2546062"/>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D.</a:t>
            </a:r>
          </a:p>
        </p:txBody>
      </p:sp>
      <p:sp>
        <p:nvSpPr>
          <p:cNvPr id="6" name="Oval 5"/>
          <p:cNvSpPr/>
          <p:nvPr/>
        </p:nvSpPr>
        <p:spPr>
          <a:xfrm>
            <a:off x="4681538" y="2474913"/>
            <a:ext cx="971550" cy="971550"/>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4767" name="TextBox 6"/>
          <p:cNvSpPr txBox="1">
            <a:spLocks noChangeArrowheads="1"/>
          </p:cNvSpPr>
          <p:nvPr/>
        </p:nvSpPr>
        <p:spPr bwMode="auto">
          <a:xfrm>
            <a:off x="152400" y="3498850"/>
            <a:ext cx="17145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00000"/>
                </a:solidFill>
                <a:latin typeface="Baskerville Old Face" panose="02020602080505020303" pitchFamily="18" charset="0"/>
              </a:rPr>
              <a:t>$ 200</a:t>
            </a:r>
          </a:p>
        </p:txBody>
      </p:sp>
      <p:sp>
        <p:nvSpPr>
          <p:cNvPr id="74768" name="TextBox 7"/>
          <p:cNvSpPr txBox="1">
            <a:spLocks noChangeArrowheads="1"/>
          </p:cNvSpPr>
          <p:nvPr/>
        </p:nvSpPr>
        <p:spPr bwMode="auto">
          <a:xfrm>
            <a:off x="2230438" y="3495675"/>
            <a:ext cx="17145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00000"/>
                </a:solidFill>
                <a:latin typeface="Baskerville Old Face" panose="02020602080505020303" pitchFamily="18" charset="0"/>
              </a:rPr>
              <a:t>$ 300</a:t>
            </a:r>
            <a:r>
              <a:rPr lang="en-US" altLang="en-US" sz="1500">
                <a:solidFill>
                  <a:srgbClr val="000000"/>
                </a:solidFill>
              </a:rPr>
              <a:t>	</a:t>
            </a:r>
          </a:p>
        </p:txBody>
      </p:sp>
      <p:sp>
        <p:nvSpPr>
          <p:cNvPr id="74769" name="TextBox 8"/>
          <p:cNvSpPr txBox="1">
            <a:spLocks noChangeArrowheads="1"/>
          </p:cNvSpPr>
          <p:nvPr/>
        </p:nvSpPr>
        <p:spPr bwMode="auto">
          <a:xfrm>
            <a:off x="4310063" y="3486150"/>
            <a:ext cx="17145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00000"/>
                </a:solidFill>
                <a:latin typeface="Baskerville Old Face" panose="02020602080505020303" pitchFamily="18" charset="0"/>
              </a:rPr>
              <a:t>$ 500</a:t>
            </a:r>
          </a:p>
        </p:txBody>
      </p:sp>
      <p:sp>
        <p:nvSpPr>
          <p:cNvPr id="74770" name="TextBox 9"/>
          <p:cNvSpPr txBox="1">
            <a:spLocks noChangeArrowheads="1"/>
          </p:cNvSpPr>
          <p:nvPr/>
        </p:nvSpPr>
        <p:spPr bwMode="auto">
          <a:xfrm>
            <a:off x="6284913" y="3486150"/>
            <a:ext cx="17145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00000"/>
                </a:solidFill>
                <a:latin typeface="Baskerville Old Face" panose="02020602080505020303" pitchFamily="18" charset="0"/>
              </a:rPr>
              <a:t>$ 600</a:t>
            </a:r>
          </a:p>
        </p:txBody>
      </p:sp>
      <p:sp>
        <p:nvSpPr>
          <p:cNvPr id="74771" name="TextBox 10"/>
          <p:cNvSpPr txBox="1">
            <a:spLocks noChangeArrowheads="1"/>
          </p:cNvSpPr>
          <p:nvPr/>
        </p:nvSpPr>
        <p:spPr bwMode="auto">
          <a:xfrm>
            <a:off x="661988" y="1446213"/>
            <a:ext cx="65770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i="1">
                <a:solidFill>
                  <a:srgbClr val="000000"/>
                </a:solidFill>
                <a:latin typeface="Baskerville Old Face" panose="02020602080505020303" pitchFamily="18" charset="0"/>
              </a:rPr>
              <a:t>Persons failing to register as a CAM with the DCP are subject to a maximum fine up to: </a:t>
            </a:r>
          </a:p>
        </p:txBody>
      </p:sp>
      <p:sp>
        <p:nvSpPr>
          <p:cNvPr id="74772" name="Footer Placeholder 11"/>
          <p:cNvSpPr>
            <a:spLocks noGrp="1"/>
          </p:cNvSpPr>
          <p:nvPr>
            <p:ph type="ftr" sz="quarter" idx="11"/>
          </p:nvPr>
        </p:nvSpPr>
        <p:spPr bwMode="auto">
          <a:xfrm>
            <a:off x="3373438" y="6061075"/>
            <a:ext cx="22796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solidFill>
                  <a:srgbClr val="000000"/>
                </a:solidFill>
                <a:latin typeface="Baskerville Old Face" panose="02020602080505020303" pitchFamily="18" charset="0"/>
              </a:rPr>
              <a:t>CT 2014-2016 CE</a:t>
            </a:r>
          </a:p>
        </p:txBody>
      </p:sp>
      <p:sp>
        <p:nvSpPr>
          <p:cNvPr id="74773"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5C7BE2D-2BD6-48C7-AE4A-0DC0AEF698C1}" type="slidenum">
              <a:rPr lang="en-US" altLang="en-US" sz="2000">
                <a:solidFill>
                  <a:srgbClr val="000000"/>
                </a:solidFill>
                <a:latin typeface="Baskerville Old Face" panose="02020602080505020303" pitchFamily="18" charset="0"/>
              </a:rPr>
              <a:pPr fontAlgn="base">
                <a:spcBef>
                  <a:spcPct val="0"/>
                </a:spcBef>
                <a:spcAft>
                  <a:spcPct val="0"/>
                </a:spcAft>
              </a:pPr>
              <a:t>13</a:t>
            </a:fld>
            <a:endParaRPr lang="en-US" altLang="en-US" sz="2000">
              <a:solidFill>
                <a:srgbClr val="000000"/>
              </a:solidFill>
              <a:latin typeface="Baskerville Old Face" panose="02020602080505020303" pitchFamily="18" charset="0"/>
            </a:endParaRPr>
          </a:p>
        </p:txBody>
      </p:sp>
      <p:sp>
        <p:nvSpPr>
          <p:cNvPr id="74774" name="TextBox 13"/>
          <p:cNvSpPr txBox="1">
            <a:spLocks noChangeArrowheads="1"/>
          </p:cNvSpPr>
          <p:nvPr/>
        </p:nvSpPr>
        <p:spPr bwMode="auto">
          <a:xfrm>
            <a:off x="2851150" y="96838"/>
            <a:ext cx="2917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latin typeface="Baskerville Old Face" panose="02020602080505020303" pitchFamily="18" charset="0"/>
                <a:cs typeface="Aharoni" panose="02010803020104030203" pitchFamily="2" charset="-79"/>
              </a:rPr>
              <a:t>QUICK QUIZ</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6302" y="263796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A.</a:t>
            </a:r>
          </a:p>
        </p:txBody>
      </p:sp>
      <p:sp>
        <p:nvSpPr>
          <p:cNvPr id="3" name="Rounded Rectangle 2"/>
          <p:cNvSpPr/>
          <p:nvPr/>
        </p:nvSpPr>
        <p:spPr>
          <a:xfrm>
            <a:off x="2211679" y="263796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B.</a:t>
            </a:r>
          </a:p>
        </p:txBody>
      </p:sp>
      <p:sp>
        <p:nvSpPr>
          <p:cNvPr id="4" name="Rounded Rectangle 3"/>
          <p:cNvSpPr/>
          <p:nvPr/>
        </p:nvSpPr>
        <p:spPr>
          <a:xfrm>
            <a:off x="4215218" y="2647806"/>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C.</a:t>
            </a:r>
          </a:p>
        </p:txBody>
      </p:sp>
      <p:sp>
        <p:nvSpPr>
          <p:cNvPr id="5" name="Rounded Rectangle 4"/>
          <p:cNvSpPr/>
          <p:nvPr/>
        </p:nvSpPr>
        <p:spPr>
          <a:xfrm>
            <a:off x="6218757" y="2631606"/>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D.</a:t>
            </a:r>
          </a:p>
        </p:txBody>
      </p:sp>
      <p:sp>
        <p:nvSpPr>
          <p:cNvPr id="6" name="Oval 5"/>
          <p:cNvSpPr/>
          <p:nvPr/>
        </p:nvSpPr>
        <p:spPr>
          <a:xfrm>
            <a:off x="534988" y="2546350"/>
            <a:ext cx="971550" cy="971550"/>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6815" name="TextBox 6"/>
          <p:cNvSpPr txBox="1">
            <a:spLocks noChangeArrowheads="1"/>
          </p:cNvSpPr>
          <p:nvPr/>
        </p:nvSpPr>
        <p:spPr bwMode="auto">
          <a:xfrm>
            <a:off x="136525" y="3657600"/>
            <a:ext cx="17145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00000"/>
                </a:solidFill>
                <a:latin typeface="Baskerville Old Face" panose="02020602080505020303" pitchFamily="18" charset="0"/>
              </a:rPr>
              <a:t>year</a:t>
            </a:r>
          </a:p>
        </p:txBody>
      </p:sp>
      <p:sp>
        <p:nvSpPr>
          <p:cNvPr id="76816" name="TextBox 7"/>
          <p:cNvSpPr txBox="1">
            <a:spLocks noChangeArrowheads="1"/>
          </p:cNvSpPr>
          <p:nvPr/>
        </p:nvSpPr>
        <p:spPr bwMode="auto">
          <a:xfrm>
            <a:off x="2135188" y="3657600"/>
            <a:ext cx="17145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00000"/>
                </a:solidFill>
                <a:latin typeface="Baskerville Old Face" panose="02020602080505020303" pitchFamily="18" charset="0"/>
              </a:rPr>
              <a:t>2 years	</a:t>
            </a:r>
          </a:p>
        </p:txBody>
      </p:sp>
      <p:sp>
        <p:nvSpPr>
          <p:cNvPr id="76817" name="TextBox 8"/>
          <p:cNvSpPr txBox="1">
            <a:spLocks noChangeArrowheads="1"/>
          </p:cNvSpPr>
          <p:nvPr/>
        </p:nvSpPr>
        <p:spPr bwMode="auto">
          <a:xfrm>
            <a:off x="4214813" y="3657600"/>
            <a:ext cx="17145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00000"/>
                </a:solidFill>
                <a:latin typeface="Baskerville Old Face" panose="02020602080505020303" pitchFamily="18" charset="0"/>
              </a:rPr>
              <a:t>3 years</a:t>
            </a:r>
          </a:p>
        </p:txBody>
      </p:sp>
      <p:sp>
        <p:nvSpPr>
          <p:cNvPr id="76818" name="TextBox 9"/>
          <p:cNvSpPr txBox="1">
            <a:spLocks noChangeArrowheads="1"/>
          </p:cNvSpPr>
          <p:nvPr/>
        </p:nvSpPr>
        <p:spPr bwMode="auto">
          <a:xfrm>
            <a:off x="6294438" y="3657600"/>
            <a:ext cx="17145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000000"/>
                </a:solidFill>
                <a:latin typeface="Baskerville Old Face" panose="02020602080505020303" pitchFamily="18" charset="0"/>
              </a:rPr>
              <a:t>5 years</a:t>
            </a:r>
          </a:p>
        </p:txBody>
      </p:sp>
      <p:sp>
        <p:nvSpPr>
          <p:cNvPr id="76819" name="TextBox 10"/>
          <p:cNvSpPr txBox="1">
            <a:spLocks noChangeArrowheads="1"/>
          </p:cNvSpPr>
          <p:nvPr/>
        </p:nvSpPr>
        <p:spPr bwMode="auto">
          <a:xfrm>
            <a:off x="304800" y="1709738"/>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i="1">
                <a:solidFill>
                  <a:srgbClr val="000000"/>
                </a:solidFill>
                <a:latin typeface="Baskerville Old Face" panose="02020602080505020303" pitchFamily="18" charset="0"/>
              </a:rPr>
              <a:t>CAM registrations must be renewed every: </a:t>
            </a:r>
          </a:p>
        </p:txBody>
      </p:sp>
      <p:sp>
        <p:nvSpPr>
          <p:cNvPr id="76820" name="Footer Placeholder 11"/>
          <p:cNvSpPr>
            <a:spLocks noGrp="1"/>
          </p:cNvSpPr>
          <p:nvPr>
            <p:ph type="ftr" sz="quarter" idx="11"/>
          </p:nvPr>
        </p:nvSpPr>
        <p:spPr bwMode="auto">
          <a:xfrm>
            <a:off x="2705100" y="6099175"/>
            <a:ext cx="2286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solidFill>
                  <a:srgbClr val="000000"/>
                </a:solidFill>
                <a:latin typeface="Baskerville Old Face" panose="02020602080505020303" pitchFamily="18" charset="0"/>
              </a:rPr>
              <a:t>CT 2014-2016 CE</a:t>
            </a:r>
          </a:p>
        </p:txBody>
      </p:sp>
      <p:sp>
        <p:nvSpPr>
          <p:cNvPr id="76821" name="Slide Number Placeholder 12"/>
          <p:cNvSpPr>
            <a:spLocks noGrp="1"/>
          </p:cNvSpPr>
          <p:nvPr>
            <p:ph type="sldNum" sz="quarter" idx="12"/>
          </p:nvPr>
        </p:nvSpPr>
        <p:spPr bwMode="auto">
          <a:xfrm>
            <a:off x="6562725" y="6099175"/>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FE4CF32-57AE-4C93-A877-E6CCCAF9457F}" type="slidenum">
              <a:rPr lang="en-US" altLang="en-US" sz="2000">
                <a:solidFill>
                  <a:srgbClr val="000000"/>
                </a:solidFill>
                <a:latin typeface="Baskerville Old Face" panose="02020602080505020303" pitchFamily="18" charset="0"/>
              </a:rPr>
              <a:pPr fontAlgn="base">
                <a:spcBef>
                  <a:spcPct val="0"/>
                </a:spcBef>
                <a:spcAft>
                  <a:spcPct val="0"/>
                </a:spcAft>
              </a:pPr>
              <a:t>14</a:t>
            </a:fld>
            <a:endParaRPr lang="en-US" altLang="en-US" sz="2000">
              <a:solidFill>
                <a:srgbClr val="000000"/>
              </a:solidFill>
              <a:latin typeface="Baskerville Old Face" panose="02020602080505020303" pitchFamily="18" charset="0"/>
            </a:endParaRPr>
          </a:p>
        </p:txBody>
      </p:sp>
      <p:sp>
        <p:nvSpPr>
          <p:cNvPr id="76822" name="Rectangle 14"/>
          <p:cNvSpPr>
            <a:spLocks noChangeArrowheads="1"/>
          </p:cNvSpPr>
          <p:nvPr/>
        </p:nvSpPr>
        <p:spPr bwMode="auto">
          <a:xfrm>
            <a:off x="2992438" y="188913"/>
            <a:ext cx="26812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latin typeface="Baskerville Old Face" panose="02020602080505020303" pitchFamily="18" charset="0"/>
                <a:cs typeface="Aharoni" panose="02010803020104030203" pitchFamily="2" charset="-79"/>
              </a:rPr>
              <a:t>QUICK QUIZ</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a:xfrm>
            <a:off x="1146175" y="196850"/>
            <a:ext cx="6934200" cy="552450"/>
          </a:xfrm>
        </p:spPr>
        <p:txBody>
          <a:bodyPr/>
          <a:lstStyle/>
          <a:p>
            <a:pPr algn="l"/>
            <a:r>
              <a:rPr lang="en-US" altLang="en-US" sz="3200" i="1" u="sng" smtClean="0">
                <a:latin typeface="Baskerville Old Face" panose="02020602080505020303" pitchFamily="18" charset="0"/>
              </a:rPr>
              <a:t>Section 2</a:t>
            </a:r>
            <a:r>
              <a:rPr lang="en-US" altLang="en-US" sz="3200" i="1" smtClean="0">
                <a:latin typeface="Baskerville Old Face" panose="02020602080505020303" pitchFamily="18" charset="0"/>
              </a:rPr>
              <a:t>: Property Condition Disclosure </a:t>
            </a:r>
            <a:endParaRPr lang="en-US" altLang="en-US" sz="3200" smtClean="0">
              <a:latin typeface="Baskerville Old Face" panose="02020602080505020303" pitchFamily="18" charset="0"/>
            </a:endParaRPr>
          </a:p>
        </p:txBody>
      </p:sp>
      <p:sp>
        <p:nvSpPr>
          <p:cNvPr id="10" name="Subtitle 9"/>
          <p:cNvSpPr>
            <a:spLocks noGrp="1"/>
          </p:cNvSpPr>
          <p:nvPr>
            <p:ph type="subTitle" idx="1"/>
          </p:nvPr>
        </p:nvSpPr>
        <p:spPr>
          <a:xfrm>
            <a:off x="930275" y="1373188"/>
            <a:ext cx="7094538" cy="636587"/>
          </a:xfrm>
        </p:spPr>
        <p:txBody>
          <a:bodyPr rtlCol="0">
            <a:normAutofit/>
          </a:bodyPr>
          <a:lstStyle/>
          <a:p>
            <a:pPr fontAlgn="auto">
              <a:spcAft>
                <a:spcPts val="0"/>
              </a:spcAft>
              <a:defRPr/>
            </a:pPr>
            <a:r>
              <a:rPr lang="en-US" sz="3200" u="sng" dirty="0">
                <a:solidFill>
                  <a:schemeClr val="accent1">
                    <a:lumMod val="50000"/>
                  </a:schemeClr>
                </a:solidFill>
                <a:latin typeface="Baskerville Old Face" panose="02020602080505020303" pitchFamily="18" charset="0"/>
              </a:rPr>
              <a:t>The </a:t>
            </a:r>
            <a:r>
              <a:rPr lang="en-US" sz="3200" u="sng" dirty="0" smtClean="0">
                <a:solidFill>
                  <a:schemeClr val="accent1">
                    <a:lumMod val="50000"/>
                  </a:schemeClr>
                </a:solidFill>
                <a:latin typeface="Baskerville Old Face" panose="02020602080505020303" pitchFamily="18" charset="0"/>
              </a:rPr>
              <a:t>Residential Property Disclosure</a:t>
            </a:r>
            <a:r>
              <a:rPr lang="en-US" sz="2800" u="sng" dirty="0" smtClean="0">
                <a:solidFill>
                  <a:schemeClr val="accent1">
                    <a:lumMod val="50000"/>
                  </a:schemeClr>
                </a:solidFill>
              </a:rPr>
              <a:t>:</a:t>
            </a:r>
            <a:endParaRPr lang="en-US" sz="2800" u="sng" dirty="0"/>
          </a:p>
        </p:txBody>
      </p:sp>
      <p:sp>
        <p:nvSpPr>
          <p:cNvPr id="788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788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D380E4D-B608-4D7F-A228-5D2A86D34D51}" type="slidenum">
              <a:rPr lang="en-US" altLang="en-US" sz="2000">
                <a:latin typeface="Baskerville Old Face" panose="02020602080505020303" pitchFamily="18" charset="0"/>
              </a:rPr>
              <a:pPr fontAlgn="base">
                <a:spcBef>
                  <a:spcPct val="0"/>
                </a:spcBef>
                <a:spcAft>
                  <a:spcPct val="0"/>
                </a:spcAft>
              </a:pPr>
              <a:t>15</a:t>
            </a:fld>
            <a:endParaRPr lang="en-US" altLang="en-US" sz="2000">
              <a:latin typeface="Baskerville Old Face" panose="02020602080505020303" pitchFamily="18" charset="0"/>
            </a:endParaRPr>
          </a:p>
        </p:txBody>
      </p:sp>
      <p:sp>
        <p:nvSpPr>
          <p:cNvPr id="7" name="Rectangle 6"/>
          <p:cNvSpPr/>
          <p:nvPr/>
        </p:nvSpPr>
        <p:spPr>
          <a:xfrm>
            <a:off x="174625" y="3624263"/>
            <a:ext cx="6783388" cy="400050"/>
          </a:xfrm>
          <a:prstGeom prst="rect">
            <a:avLst/>
          </a:prstGeom>
        </p:spPr>
        <p:txBody>
          <a:bodyPr>
            <a:spAutoFit/>
          </a:bodyPr>
          <a:lstStyle/>
          <a:p>
            <a:pPr lvl="1" eaLnBrk="1" hangingPunct="1">
              <a:defRPr/>
            </a:pPr>
            <a:endParaRPr lang="en-US" sz="2000" dirty="0">
              <a:solidFill>
                <a:schemeClr val="tx2">
                  <a:lumMod val="50000"/>
                </a:schemeClr>
              </a:solidFill>
            </a:endParaRPr>
          </a:p>
        </p:txBody>
      </p:sp>
      <p:pic>
        <p:nvPicPr>
          <p:cNvPr id="78855"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98425"/>
            <a:ext cx="7524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17475" y="2009775"/>
            <a:ext cx="8991600" cy="2209800"/>
          </a:xfrm>
          <a:prstGeom prst="rect">
            <a:avLst/>
          </a:prstGeom>
          <a:noFill/>
        </p:spPr>
        <p:txBody>
          <a:bodyPr>
            <a:spAutoFit/>
          </a:bodyPr>
          <a:lstStyle/>
          <a:p>
            <a:pPr marL="342900" indent="-342900" eaLnBrk="1" hangingPunct="1">
              <a:spcBef>
                <a:spcPct val="30000"/>
              </a:spcBef>
              <a:buFont typeface="Wingdings" panose="05000000000000000000" pitchFamily="2" charset="2"/>
              <a:buChar char="q"/>
              <a:defRPr/>
            </a:pPr>
            <a:r>
              <a:rPr lang="en-US" sz="3200" dirty="0">
                <a:solidFill>
                  <a:schemeClr val="accent1">
                    <a:lumMod val="50000"/>
                  </a:schemeClr>
                </a:solidFill>
                <a:latin typeface="Baskerville Old Face" panose="02020602080505020303" pitchFamily="18" charset="0"/>
              </a:rPr>
              <a:t> reports the seller’s actual knowledge of the condition of the property.</a:t>
            </a:r>
          </a:p>
          <a:p>
            <a:pPr marL="342900" indent="-342900" eaLnBrk="1" hangingPunct="1">
              <a:spcBef>
                <a:spcPct val="30000"/>
              </a:spcBef>
              <a:buFont typeface="Wingdings" panose="05000000000000000000" pitchFamily="2" charset="2"/>
              <a:buChar char="q"/>
              <a:defRPr/>
            </a:pPr>
            <a:r>
              <a:rPr lang="en-US" sz="3200" dirty="0">
                <a:solidFill>
                  <a:schemeClr val="accent1">
                    <a:lumMod val="50000"/>
                  </a:schemeClr>
                </a:solidFill>
                <a:latin typeface="Baskerville Old Face" panose="02020602080505020303" pitchFamily="18" charset="0"/>
              </a:rPr>
              <a:t> must be completed by the seller, not the licensee. </a:t>
            </a:r>
          </a:p>
          <a:p>
            <a:pPr eaLnBrk="1" hangingPunct="1">
              <a:defRPr/>
            </a:pPr>
            <a:endParaRPr lang="en-US" sz="3200" dirty="0">
              <a:solidFill>
                <a:schemeClr val="accent1">
                  <a:lumMod val="75000"/>
                </a:schemeClr>
              </a:solidFill>
              <a:latin typeface="Baskerville Old Face" panose="02020602080505020303" pitchFamily="18" charset="0"/>
            </a:endParaRPr>
          </a:p>
        </p:txBody>
      </p:sp>
      <p:sp>
        <p:nvSpPr>
          <p:cNvPr id="6" name="Rectangle 5"/>
          <p:cNvSpPr/>
          <p:nvPr/>
        </p:nvSpPr>
        <p:spPr>
          <a:xfrm>
            <a:off x="117475" y="3938588"/>
            <a:ext cx="8721725" cy="2105025"/>
          </a:xfrm>
          <a:prstGeom prst="rect">
            <a:avLst/>
          </a:prstGeom>
        </p:spPr>
        <p:txBody>
          <a:bodyPr>
            <a:spAutoFit/>
          </a:bodyPr>
          <a:lstStyle/>
          <a:p>
            <a:pPr marL="342900" indent="-342900" eaLnBrk="1" hangingPunct="1">
              <a:spcBef>
                <a:spcPct val="30000"/>
              </a:spcBef>
              <a:buFont typeface="Wingdings" panose="05000000000000000000" pitchFamily="2" charset="2"/>
              <a:buChar char="q"/>
              <a:defRPr/>
            </a:pPr>
            <a:r>
              <a:rPr lang="en-US" sz="3200" dirty="0">
                <a:solidFill>
                  <a:schemeClr val="accent2">
                    <a:lumMod val="50000"/>
                  </a:schemeClr>
                </a:solidFill>
                <a:latin typeface="Baskerville Old Face" panose="02020602080505020303" pitchFamily="18" charset="0"/>
              </a:rPr>
              <a:t> </a:t>
            </a:r>
            <a:r>
              <a:rPr lang="en-US" sz="3200" dirty="0">
                <a:solidFill>
                  <a:schemeClr val="accent1">
                    <a:lumMod val="50000"/>
                  </a:schemeClr>
                </a:solidFill>
                <a:latin typeface="Baskerville Old Face" panose="02020602080505020303" pitchFamily="18" charset="0"/>
              </a:rPr>
              <a:t>does </a:t>
            </a:r>
            <a:r>
              <a:rPr lang="en-US" sz="3200" b="1" u="sng" dirty="0">
                <a:solidFill>
                  <a:schemeClr val="accent1">
                    <a:lumMod val="50000"/>
                  </a:schemeClr>
                </a:solidFill>
                <a:latin typeface="Baskerville Old Face" panose="02020602080505020303" pitchFamily="18" charset="0"/>
              </a:rPr>
              <a:t>NOT</a:t>
            </a:r>
            <a:r>
              <a:rPr lang="en-US" sz="3200" dirty="0">
                <a:solidFill>
                  <a:schemeClr val="accent1">
                    <a:lumMod val="50000"/>
                  </a:schemeClr>
                </a:solidFill>
                <a:latin typeface="Baskerville Old Face" panose="02020602080505020303" pitchFamily="18" charset="0"/>
              </a:rPr>
              <a:t> constitute a warranty to the buyer.</a:t>
            </a:r>
            <a:endParaRPr lang="en-US" sz="3200" dirty="0">
              <a:solidFill>
                <a:schemeClr val="accent1">
                  <a:lumMod val="50000"/>
                </a:schemeClr>
              </a:solidFill>
              <a:latin typeface="Baskerville Old Face" panose="02020602080505020303" pitchFamily="18" charset="0"/>
            </a:endParaRPr>
          </a:p>
          <a:p>
            <a:pPr marL="342900" indent="-342900" eaLnBrk="1" hangingPunct="1">
              <a:spcBef>
                <a:spcPct val="30000"/>
              </a:spcBef>
              <a:buFont typeface="Wingdings" panose="05000000000000000000" pitchFamily="2" charset="2"/>
              <a:buChar char="q"/>
              <a:defRPr/>
            </a:pPr>
            <a:r>
              <a:rPr lang="en-US" sz="3200" dirty="0">
                <a:solidFill>
                  <a:schemeClr val="accent1">
                    <a:lumMod val="50000"/>
                  </a:schemeClr>
                </a:solidFill>
                <a:latin typeface="Baskerville Old Face" panose="02020602080505020303" pitchFamily="18" charset="0"/>
              </a:rPr>
              <a:t> </a:t>
            </a:r>
            <a:r>
              <a:rPr lang="en-US" sz="3200" dirty="0">
                <a:solidFill>
                  <a:schemeClr val="accent1">
                    <a:lumMod val="50000"/>
                  </a:schemeClr>
                </a:solidFill>
                <a:latin typeface="Baskerville Old Face" panose="02020602080505020303" pitchFamily="18" charset="0"/>
              </a:rPr>
              <a:t>i</a:t>
            </a:r>
            <a:r>
              <a:rPr lang="en-US" sz="3200" dirty="0">
                <a:solidFill>
                  <a:schemeClr val="accent1">
                    <a:lumMod val="50000"/>
                  </a:schemeClr>
                </a:solidFill>
                <a:latin typeface="Baskerville Old Face" panose="02020602080505020303" pitchFamily="18" charset="0"/>
              </a:rPr>
              <a:t>s </a:t>
            </a:r>
            <a:r>
              <a:rPr lang="en-US" sz="3200" b="1" u="sng" dirty="0">
                <a:solidFill>
                  <a:schemeClr val="accent1">
                    <a:lumMod val="50000"/>
                  </a:schemeClr>
                </a:solidFill>
                <a:latin typeface="Baskerville Old Face" panose="02020602080505020303" pitchFamily="18" charset="0"/>
              </a:rPr>
              <a:t>NOT</a:t>
            </a:r>
            <a:r>
              <a:rPr lang="en-US" sz="3200" dirty="0">
                <a:solidFill>
                  <a:schemeClr val="accent1">
                    <a:lumMod val="50000"/>
                  </a:schemeClr>
                </a:solidFill>
                <a:latin typeface="Baskerville Old Face" panose="02020602080505020303" pitchFamily="18" charset="0"/>
              </a:rPr>
              <a:t> a substitute </a:t>
            </a:r>
            <a:r>
              <a:rPr lang="en-US" sz="3200" dirty="0">
                <a:solidFill>
                  <a:schemeClr val="accent1">
                    <a:lumMod val="50000"/>
                  </a:schemeClr>
                </a:solidFill>
                <a:latin typeface="Baskerville Old Face" panose="02020602080505020303" pitchFamily="18" charset="0"/>
              </a:rPr>
              <a:t>for a home inspection</a:t>
            </a:r>
            <a:r>
              <a:rPr lang="en-US" sz="2400" dirty="0">
                <a:solidFill>
                  <a:schemeClr val="accent1">
                    <a:lumMod val="50000"/>
                  </a:schemeClr>
                </a:solidFill>
                <a:latin typeface="Arial" charset="0"/>
              </a:rPr>
              <a:t>.</a:t>
            </a:r>
          </a:p>
          <a:p>
            <a:pPr eaLnBrk="1" hangingPunct="1">
              <a:spcBef>
                <a:spcPct val="30000"/>
              </a:spcBef>
              <a:defRPr/>
            </a:pPr>
            <a:endParaRPr lang="en-US" sz="2000" dirty="0">
              <a:solidFill>
                <a:schemeClr val="accent2">
                  <a:lumMod val="50000"/>
                </a:schemeClr>
              </a:solidFill>
              <a:latin typeface="Arial" charset="0"/>
            </a:endParaRPr>
          </a:p>
          <a:p>
            <a:pPr eaLnBrk="1" hangingPunct="1">
              <a:spcBef>
                <a:spcPct val="30000"/>
              </a:spcBef>
              <a:defRPr/>
            </a:pPr>
            <a:r>
              <a:rPr lang="en-US" sz="2000" i="1" dirty="0">
                <a:latin typeface="Baskerville Old Face" panose="02020602080505020303" pitchFamily="18" charset="0"/>
              </a:rPr>
              <a:t>CGS §20-327b</a:t>
            </a:r>
            <a:endParaRPr lang="en-US" sz="2000"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a:xfrm>
            <a:off x="947738" y="228600"/>
            <a:ext cx="8729662" cy="625475"/>
          </a:xfrm>
        </p:spPr>
        <p:txBody>
          <a:bodyPr/>
          <a:lstStyle/>
          <a:p>
            <a:pPr algn="l"/>
            <a:r>
              <a:rPr lang="en-US" altLang="en-US" sz="3200" i="1" smtClean="0">
                <a:latin typeface="Baskerville Old Face" panose="02020602080505020303" pitchFamily="18" charset="0"/>
                <a:cs typeface="Arial" panose="020B0604020202020204" pitchFamily="34" charset="0"/>
              </a:rPr>
              <a:t>When are sellers required to provide the report?</a:t>
            </a:r>
            <a:endParaRPr lang="en-US" altLang="en-US" sz="3200" smtClean="0">
              <a:latin typeface="Baskerville Old Face" panose="02020602080505020303" pitchFamily="18" charset="0"/>
              <a:cs typeface="Arial" panose="020B0604020202020204" pitchFamily="34" charset="0"/>
            </a:endParaRPr>
          </a:p>
        </p:txBody>
      </p:sp>
      <p:sp>
        <p:nvSpPr>
          <p:cNvPr id="3" name="Subtitle 2"/>
          <p:cNvSpPr>
            <a:spLocks noGrp="1"/>
          </p:cNvSpPr>
          <p:nvPr>
            <p:ph type="subTitle" idx="1"/>
          </p:nvPr>
        </p:nvSpPr>
        <p:spPr>
          <a:xfrm>
            <a:off x="15875" y="1620838"/>
            <a:ext cx="8763000" cy="3657600"/>
          </a:xfrm>
        </p:spPr>
        <p:txBody>
          <a:bodyPr rtlCol="0">
            <a:normAutofit/>
          </a:bodyPr>
          <a:lstStyle/>
          <a:p>
            <a:pPr lvl="1" algn="l" fontAlgn="auto">
              <a:spcBef>
                <a:spcPts val="0"/>
              </a:spcBef>
              <a:spcAft>
                <a:spcPts val="0"/>
              </a:spcAft>
              <a:defRPr/>
            </a:pPr>
            <a:r>
              <a:rPr lang="en-US" sz="2600" dirty="0">
                <a:latin typeface="Baskerville Old Face" panose="02020602080505020303" pitchFamily="18" charset="0"/>
                <a:cs typeface="Arial" panose="020B0604020202020204" pitchFamily="34" charset="0"/>
              </a:rPr>
              <a:t>Sellers are required to provide prospective buyers with a </a:t>
            </a:r>
            <a:endParaRPr lang="en-US" sz="2600" dirty="0" smtClean="0">
              <a:latin typeface="Baskerville Old Face" panose="02020602080505020303" pitchFamily="18" charset="0"/>
              <a:cs typeface="Arial" panose="020B0604020202020204" pitchFamily="34" charset="0"/>
            </a:endParaRPr>
          </a:p>
          <a:p>
            <a:pPr lvl="1" algn="l" fontAlgn="auto">
              <a:spcBef>
                <a:spcPts val="0"/>
              </a:spcBef>
              <a:spcAft>
                <a:spcPts val="0"/>
              </a:spcAft>
              <a:defRPr/>
            </a:pPr>
            <a:endParaRPr lang="en-US" sz="2600" dirty="0">
              <a:latin typeface="Baskerville Old Face" panose="02020602080505020303" pitchFamily="18" charset="0"/>
              <a:cs typeface="Arial" panose="020B0604020202020204" pitchFamily="34" charset="0"/>
            </a:endParaRPr>
          </a:p>
          <a:p>
            <a:pPr lvl="1" algn="l" fontAlgn="auto">
              <a:spcBef>
                <a:spcPts val="0"/>
              </a:spcBef>
              <a:spcAft>
                <a:spcPts val="0"/>
              </a:spcAft>
              <a:defRPr/>
            </a:pPr>
            <a:r>
              <a:rPr lang="en-US" sz="2600" dirty="0" smtClean="0">
                <a:latin typeface="Baskerville Old Face" panose="02020602080505020303" pitchFamily="18" charset="0"/>
                <a:cs typeface="Arial" panose="020B0604020202020204" pitchFamily="34" charset="0"/>
              </a:rPr>
              <a:t>Residential </a:t>
            </a:r>
            <a:r>
              <a:rPr lang="en-US" sz="2600" dirty="0">
                <a:latin typeface="Baskerville Old Face" panose="02020602080505020303" pitchFamily="18" charset="0"/>
                <a:cs typeface="Arial" panose="020B0604020202020204" pitchFamily="34" charset="0"/>
              </a:rPr>
              <a:t>Property Condition Disclosure </a:t>
            </a:r>
            <a:r>
              <a:rPr lang="en-US" sz="2600" dirty="0" smtClean="0">
                <a:latin typeface="Baskerville Old Face" panose="02020602080505020303" pitchFamily="18" charset="0"/>
                <a:cs typeface="Arial" panose="020B0604020202020204" pitchFamily="34" charset="0"/>
              </a:rPr>
              <a:t>Report  </a:t>
            </a:r>
            <a:r>
              <a:rPr lang="en-US" sz="3200" b="1" u="sng" dirty="0">
                <a:latin typeface="Baskerville Old Face" panose="02020602080505020303" pitchFamily="18" charset="0"/>
                <a:cs typeface="Arial" panose="020B0604020202020204" pitchFamily="34" charset="0"/>
              </a:rPr>
              <a:t>before</a:t>
            </a:r>
            <a:r>
              <a:rPr lang="en-US" sz="2600" dirty="0">
                <a:latin typeface="Baskerville Old Face" panose="02020602080505020303" pitchFamily="18" charset="0"/>
                <a:cs typeface="Arial" panose="020B0604020202020204" pitchFamily="34" charset="0"/>
              </a:rPr>
              <a:t> </a:t>
            </a:r>
            <a:endParaRPr lang="en-US" sz="2600" dirty="0" smtClean="0">
              <a:latin typeface="Baskerville Old Face" panose="02020602080505020303" pitchFamily="18" charset="0"/>
              <a:cs typeface="Arial" panose="020B0604020202020204" pitchFamily="34" charset="0"/>
            </a:endParaRPr>
          </a:p>
          <a:p>
            <a:pPr lvl="1" algn="l" fontAlgn="auto">
              <a:spcBef>
                <a:spcPts val="0"/>
              </a:spcBef>
              <a:spcAft>
                <a:spcPts val="0"/>
              </a:spcAft>
              <a:defRPr/>
            </a:pPr>
            <a:endParaRPr lang="en-US" sz="2600" dirty="0">
              <a:latin typeface="Baskerville Old Face" panose="02020602080505020303" pitchFamily="18" charset="0"/>
              <a:cs typeface="Arial" panose="020B0604020202020204" pitchFamily="34" charset="0"/>
            </a:endParaRPr>
          </a:p>
          <a:p>
            <a:pPr lvl="1" algn="l" fontAlgn="auto">
              <a:spcBef>
                <a:spcPts val="0"/>
              </a:spcBef>
              <a:spcAft>
                <a:spcPts val="0"/>
              </a:spcAft>
              <a:defRPr/>
            </a:pPr>
            <a:r>
              <a:rPr lang="en-US" sz="2600" dirty="0" smtClean="0">
                <a:latin typeface="Baskerville Old Face" panose="02020602080505020303" pitchFamily="18" charset="0"/>
                <a:cs typeface="Arial" panose="020B0604020202020204" pitchFamily="34" charset="0"/>
              </a:rPr>
              <a:t>the buyers sign any binder, contract to </a:t>
            </a:r>
            <a:r>
              <a:rPr lang="en-US" sz="2600" dirty="0">
                <a:latin typeface="Baskerville Old Face" panose="02020602080505020303" pitchFamily="18" charset="0"/>
                <a:cs typeface="Arial" panose="020B0604020202020204" pitchFamily="34" charset="0"/>
              </a:rPr>
              <a:t>purchase, </a:t>
            </a:r>
            <a:r>
              <a:rPr lang="en-US" sz="2600" dirty="0" smtClean="0">
                <a:latin typeface="Baskerville Old Face" panose="02020602080505020303" pitchFamily="18" charset="0"/>
                <a:cs typeface="Arial" panose="020B0604020202020204" pitchFamily="34" charset="0"/>
              </a:rPr>
              <a:t>option, </a:t>
            </a:r>
            <a:r>
              <a:rPr lang="en-US" sz="2600" dirty="0">
                <a:latin typeface="Baskerville Old Face" panose="02020602080505020303" pitchFamily="18" charset="0"/>
                <a:cs typeface="Arial" panose="020B0604020202020204" pitchFamily="34" charset="0"/>
              </a:rPr>
              <a:t>or </a:t>
            </a:r>
            <a:endParaRPr lang="en-US" sz="2600" dirty="0" smtClean="0">
              <a:latin typeface="Baskerville Old Face" panose="02020602080505020303" pitchFamily="18" charset="0"/>
              <a:cs typeface="Arial" panose="020B0604020202020204" pitchFamily="34" charset="0"/>
            </a:endParaRPr>
          </a:p>
          <a:p>
            <a:pPr lvl="1" algn="l" fontAlgn="auto">
              <a:spcBef>
                <a:spcPts val="0"/>
              </a:spcBef>
              <a:spcAft>
                <a:spcPts val="0"/>
              </a:spcAft>
              <a:defRPr/>
            </a:pPr>
            <a:endParaRPr lang="en-US" sz="2600" dirty="0">
              <a:latin typeface="Baskerville Old Face" panose="02020602080505020303" pitchFamily="18" charset="0"/>
              <a:cs typeface="Arial" panose="020B0604020202020204" pitchFamily="34" charset="0"/>
            </a:endParaRPr>
          </a:p>
          <a:p>
            <a:pPr lvl="1" algn="l" fontAlgn="auto">
              <a:spcBef>
                <a:spcPts val="0"/>
              </a:spcBef>
              <a:spcAft>
                <a:spcPts val="0"/>
              </a:spcAft>
              <a:defRPr/>
            </a:pPr>
            <a:r>
              <a:rPr lang="en-US" sz="2600" dirty="0" smtClean="0">
                <a:latin typeface="Baskerville Old Face" panose="02020602080505020303" pitchFamily="18" charset="0"/>
                <a:cs typeface="Arial" panose="020B0604020202020204" pitchFamily="34" charset="0"/>
              </a:rPr>
              <a:t>lease containing a purchase option, of a 1-4 family dwelling.</a:t>
            </a:r>
          </a:p>
          <a:p>
            <a:pPr lvl="1" algn="l" fontAlgn="auto">
              <a:spcBef>
                <a:spcPts val="0"/>
              </a:spcBef>
              <a:spcAft>
                <a:spcPts val="0"/>
              </a:spcAft>
              <a:defRPr/>
            </a:pPr>
            <a:endParaRPr lang="en-US" sz="2600" i="1" dirty="0" smtClean="0">
              <a:solidFill>
                <a:schemeClr val="accent1">
                  <a:lumMod val="50000"/>
                </a:schemeClr>
              </a:solidFill>
              <a:latin typeface="Arial" panose="020B0604020202020204" pitchFamily="34" charset="0"/>
              <a:cs typeface="Arial" panose="020B0604020202020204" pitchFamily="34" charset="0"/>
            </a:endParaRPr>
          </a:p>
          <a:p>
            <a:pPr lvl="1" algn="l" fontAlgn="auto">
              <a:spcBef>
                <a:spcPts val="0"/>
              </a:spcBef>
              <a:spcAft>
                <a:spcPts val="0"/>
              </a:spcAft>
              <a:defRPr/>
            </a:pPr>
            <a:endParaRPr lang="en-US" sz="2600" i="1" dirty="0">
              <a:solidFill>
                <a:schemeClr val="accent1">
                  <a:lumMod val="50000"/>
                </a:schemeClr>
              </a:solidFill>
            </a:endParaRPr>
          </a:p>
          <a:p>
            <a:pPr lvl="1" algn="l" fontAlgn="auto">
              <a:spcBef>
                <a:spcPts val="0"/>
              </a:spcBef>
              <a:spcAft>
                <a:spcPts val="0"/>
              </a:spcAft>
              <a:defRPr/>
            </a:pPr>
            <a:r>
              <a:rPr lang="en-US" i="1" dirty="0" smtClean="0">
                <a:latin typeface="Baskerville Old Face" panose="02020602080505020303" pitchFamily="18" charset="0"/>
              </a:rPr>
              <a:t>CGS §20-327b</a:t>
            </a:r>
            <a:endParaRPr lang="en-US" i="1" dirty="0">
              <a:latin typeface="Baskerville Old Face" panose="02020602080505020303" pitchFamily="18" charset="0"/>
            </a:endParaRPr>
          </a:p>
          <a:p>
            <a:pPr algn="l" fontAlgn="auto">
              <a:spcBef>
                <a:spcPts val="0"/>
              </a:spcBef>
              <a:spcAft>
                <a:spcPts val="0"/>
              </a:spcAft>
              <a:defRPr/>
            </a:pPr>
            <a:endParaRPr lang="en-US" sz="1800" dirty="0"/>
          </a:p>
          <a:p>
            <a:pPr algn="l" fontAlgn="auto">
              <a:spcAft>
                <a:spcPts val="0"/>
              </a:spcAft>
              <a:defRPr/>
            </a:pPr>
            <a:endParaRPr lang="en-US" dirty="0"/>
          </a:p>
        </p:txBody>
      </p:sp>
      <p:sp>
        <p:nvSpPr>
          <p:cNvPr id="8090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809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8249045-0C76-4FBF-A64F-9CCAC6148098}" type="slidenum">
              <a:rPr lang="en-US" altLang="en-US" sz="2000">
                <a:latin typeface="Baskerville Old Face" panose="02020602080505020303" pitchFamily="18" charset="0"/>
              </a:rPr>
              <a:pPr fontAlgn="base">
                <a:spcBef>
                  <a:spcPct val="0"/>
                </a:spcBef>
                <a:spcAft>
                  <a:spcPct val="0"/>
                </a:spcAft>
              </a:pPr>
              <a:t>16</a:t>
            </a:fld>
            <a:endParaRPr lang="en-US" altLang="en-US" sz="2000">
              <a:latin typeface="Baskerville Old Face" panose="020206020805050203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2275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4625" y="3624263"/>
            <a:ext cx="6783388" cy="400050"/>
          </a:xfrm>
          <a:prstGeom prst="rect">
            <a:avLst/>
          </a:prstGeom>
        </p:spPr>
        <p:txBody>
          <a:bodyPr>
            <a:spAutoFit/>
          </a:bodyPr>
          <a:lstStyle/>
          <a:p>
            <a:pPr lvl="1" eaLnBrk="1" hangingPunct="1">
              <a:defRPr/>
            </a:pPr>
            <a:endParaRPr lang="en-US" sz="2000" dirty="0">
              <a:solidFill>
                <a:schemeClr val="tx2">
                  <a:lumMod val="50000"/>
                </a:schemeClr>
              </a:solidFill>
            </a:endParaRPr>
          </a:p>
        </p:txBody>
      </p:sp>
      <p:pic>
        <p:nvPicPr>
          <p:cNvPr id="80904"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1603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2"/>
          <p:cNvSpPr>
            <a:spLocks noGrp="1" noChangeArrowheads="1"/>
          </p:cNvSpPr>
          <p:nvPr>
            <p:ph type="title"/>
          </p:nvPr>
        </p:nvSpPr>
        <p:spPr>
          <a:xfrm>
            <a:off x="1419225" y="204788"/>
            <a:ext cx="6534150" cy="538162"/>
          </a:xfrm>
        </p:spPr>
        <p:txBody>
          <a:bodyPr rtlCol="0">
            <a:noAutofit/>
          </a:bodyPr>
          <a:lstStyle/>
          <a:p>
            <a:pPr fontAlgn="auto">
              <a:spcBef>
                <a:spcPts val="1000"/>
              </a:spcBef>
              <a:spcAft>
                <a:spcPts val="0"/>
              </a:spcAft>
              <a:defRPr/>
            </a:pPr>
            <a:r>
              <a:rPr lang="en-US" sz="3200" i="1" dirty="0" smtClean="0">
                <a:solidFill>
                  <a:schemeClr val="tx2">
                    <a:lumMod val="50000"/>
                  </a:schemeClr>
                </a:solidFill>
                <a:latin typeface="Baskerville Old Face" panose="02020602080505020303" pitchFamily="18" charset="0"/>
                <a:ea typeface="+mn-ea"/>
                <a:cs typeface="Arial" panose="020B0604020202020204" pitchFamily="34" charset="0"/>
              </a:rPr>
              <a:t>What are sellers required </a:t>
            </a:r>
            <a:r>
              <a:rPr lang="en-US" sz="3200" i="1" dirty="0">
                <a:solidFill>
                  <a:schemeClr val="tx2">
                    <a:lumMod val="50000"/>
                  </a:schemeClr>
                </a:solidFill>
                <a:latin typeface="Baskerville Old Face" panose="02020602080505020303" pitchFamily="18" charset="0"/>
                <a:ea typeface="+mn-ea"/>
                <a:cs typeface="Arial" panose="020B0604020202020204" pitchFamily="34" charset="0"/>
              </a:rPr>
              <a:t>to </a:t>
            </a:r>
            <a:r>
              <a:rPr lang="en-US" sz="3200" i="1" dirty="0" smtClean="0">
                <a:solidFill>
                  <a:schemeClr val="tx2">
                    <a:lumMod val="50000"/>
                  </a:schemeClr>
                </a:solidFill>
                <a:latin typeface="Baskerville Old Face" panose="02020602080505020303" pitchFamily="18" charset="0"/>
                <a:ea typeface="+mn-ea"/>
                <a:cs typeface="Arial" panose="020B0604020202020204" pitchFamily="34" charset="0"/>
              </a:rPr>
              <a:t>disclose?</a:t>
            </a:r>
            <a:endParaRPr lang="en-US" sz="3200" i="1" u="sng" dirty="0" smtClean="0">
              <a:solidFill>
                <a:schemeClr val="tx2">
                  <a:lumMod val="50000"/>
                </a:schemeClr>
              </a:solidFill>
              <a:latin typeface="Baskerville Old Face" panose="02020602080505020303" pitchFamily="18" charset="0"/>
              <a:cs typeface="Arial" panose="020B0604020202020204" pitchFamily="34" charset="0"/>
            </a:endParaRPr>
          </a:p>
        </p:txBody>
      </p:sp>
      <p:sp>
        <p:nvSpPr>
          <p:cNvPr id="8200" name="Rectangle 3"/>
          <p:cNvSpPr>
            <a:spLocks noGrp="1" noChangeArrowheads="1"/>
          </p:cNvSpPr>
          <p:nvPr>
            <p:ph idx="1"/>
          </p:nvPr>
        </p:nvSpPr>
        <p:spPr>
          <a:xfrm>
            <a:off x="114300" y="1304925"/>
            <a:ext cx="8915400" cy="4267200"/>
          </a:xfrm>
        </p:spPr>
        <p:txBody>
          <a:bodyPr rtlCol="0">
            <a:normAutofit lnSpcReduction="10000"/>
          </a:bodyPr>
          <a:lstStyle/>
          <a:p>
            <a:pPr marL="0" indent="0" fontAlgn="auto">
              <a:spcAft>
                <a:spcPts val="0"/>
              </a:spcAft>
              <a:buFont typeface="Arial" panose="020B0604020202020204" pitchFamily="34" charset="0"/>
              <a:buNone/>
              <a:defRPr/>
            </a:pPr>
            <a:endParaRPr lang="en-US" sz="2000" dirty="0"/>
          </a:p>
          <a:p>
            <a:pPr fontAlgn="auto">
              <a:spcBef>
                <a:spcPts val="0"/>
              </a:spcBef>
              <a:spcAft>
                <a:spcPts val="0"/>
              </a:spcAft>
              <a:buFont typeface="Wingdings" charset="2"/>
              <a:buChar char="ü"/>
              <a:defRPr/>
            </a:pPr>
            <a:r>
              <a:rPr lang="en-US" dirty="0" smtClean="0">
                <a:latin typeface="Baskerville Old Face" panose="02020602080505020303" pitchFamily="18" charset="0"/>
                <a:cs typeface="Arial"/>
              </a:rPr>
              <a:t>heating, air conditioning,</a:t>
            </a:r>
            <a:r>
              <a:rPr lang="en-US" dirty="0">
                <a:latin typeface="Baskerville Old Face" panose="02020602080505020303" pitchFamily="18" charset="0"/>
                <a:cs typeface="Arial"/>
              </a:rPr>
              <a:t> </a:t>
            </a:r>
            <a:r>
              <a:rPr lang="en-US" dirty="0" smtClean="0">
                <a:latin typeface="Baskerville Old Face" panose="02020602080505020303" pitchFamily="18" charset="0"/>
                <a:cs typeface="Arial"/>
              </a:rPr>
              <a:t>electrical, and plumbing problems</a:t>
            </a:r>
          </a:p>
          <a:p>
            <a:pPr marL="0" indent="0" fontAlgn="auto">
              <a:spcBef>
                <a:spcPts val="0"/>
              </a:spcBef>
              <a:spcAft>
                <a:spcPts val="0"/>
              </a:spcAft>
              <a:buFont typeface="Wingdings" panose="05000000000000000000" pitchFamily="2" charset="2"/>
              <a:buChar char="Ø"/>
              <a:defRPr/>
            </a:pPr>
            <a:endParaRPr lang="en-US" dirty="0">
              <a:latin typeface="Baskerville Old Face" panose="02020602080505020303" pitchFamily="18" charset="0"/>
              <a:cs typeface="Arial"/>
            </a:endParaRPr>
          </a:p>
          <a:p>
            <a:pPr fontAlgn="auto">
              <a:spcBef>
                <a:spcPts val="0"/>
              </a:spcBef>
              <a:spcAft>
                <a:spcPts val="0"/>
              </a:spcAft>
              <a:buFont typeface="Wingdings" charset="2"/>
              <a:buChar char="ü"/>
              <a:defRPr/>
            </a:pPr>
            <a:r>
              <a:rPr lang="en-US" dirty="0" smtClean="0">
                <a:latin typeface="Baskerville Old Face" panose="02020602080505020303" pitchFamily="18" charset="0"/>
                <a:cs typeface="Arial"/>
              </a:rPr>
              <a:t>asbestos</a:t>
            </a:r>
            <a:r>
              <a:rPr lang="en-US" dirty="0">
                <a:latin typeface="Baskerville Old Face" panose="02020602080505020303" pitchFamily="18" charset="0"/>
                <a:cs typeface="Arial"/>
              </a:rPr>
              <a:t>, lead paint, </a:t>
            </a:r>
            <a:r>
              <a:rPr lang="en-US" dirty="0" smtClean="0">
                <a:latin typeface="Baskerville Old Face" panose="02020602080505020303" pitchFamily="18" charset="0"/>
                <a:cs typeface="Arial"/>
              </a:rPr>
              <a:t>radon, termites</a:t>
            </a:r>
          </a:p>
          <a:p>
            <a:pPr marL="0" indent="0" fontAlgn="auto">
              <a:spcBef>
                <a:spcPts val="0"/>
              </a:spcBef>
              <a:spcAft>
                <a:spcPts val="0"/>
              </a:spcAft>
              <a:buFont typeface="Wingdings" panose="05000000000000000000" pitchFamily="2" charset="2"/>
              <a:buChar char="Ø"/>
              <a:defRPr/>
            </a:pPr>
            <a:endParaRPr lang="en-US" dirty="0">
              <a:latin typeface="Baskerville Old Face" panose="02020602080505020303" pitchFamily="18" charset="0"/>
              <a:cs typeface="Arial"/>
            </a:endParaRPr>
          </a:p>
          <a:p>
            <a:pPr fontAlgn="auto">
              <a:spcBef>
                <a:spcPts val="0"/>
              </a:spcBef>
              <a:spcAft>
                <a:spcPts val="0"/>
              </a:spcAft>
              <a:buFont typeface="Wingdings" charset="2"/>
              <a:buChar char="ü"/>
              <a:defRPr/>
            </a:pPr>
            <a:r>
              <a:rPr lang="en-US" dirty="0" smtClean="0">
                <a:latin typeface="Baskerville Old Face" panose="02020602080505020303" pitchFamily="18" charset="0"/>
                <a:cs typeface="Arial"/>
              </a:rPr>
              <a:t>municipal assessments, water </a:t>
            </a:r>
            <a:r>
              <a:rPr lang="en-US" dirty="0">
                <a:latin typeface="Baskerville Old Face" panose="02020602080505020303" pitchFamily="18" charset="0"/>
                <a:cs typeface="Arial"/>
              </a:rPr>
              <a:t>and sewer </a:t>
            </a:r>
            <a:r>
              <a:rPr lang="en-US" dirty="0" smtClean="0">
                <a:latin typeface="Baskerville Old Face" panose="02020602080505020303" pitchFamily="18" charset="0"/>
                <a:cs typeface="Arial"/>
              </a:rPr>
              <a:t>charges</a:t>
            </a:r>
          </a:p>
          <a:p>
            <a:pPr marL="0" indent="0" fontAlgn="auto">
              <a:spcBef>
                <a:spcPts val="0"/>
              </a:spcBef>
              <a:spcAft>
                <a:spcPts val="0"/>
              </a:spcAft>
              <a:buFont typeface="Wingdings" panose="05000000000000000000" pitchFamily="2" charset="2"/>
              <a:buChar char="Ø"/>
              <a:defRPr/>
            </a:pPr>
            <a:endParaRPr lang="en-US" dirty="0">
              <a:latin typeface="Baskerville Old Face" panose="02020602080505020303" pitchFamily="18" charset="0"/>
              <a:cs typeface="Arial"/>
            </a:endParaRPr>
          </a:p>
          <a:p>
            <a:pPr fontAlgn="auto">
              <a:spcBef>
                <a:spcPts val="0"/>
              </a:spcBef>
              <a:spcAft>
                <a:spcPts val="0"/>
              </a:spcAft>
              <a:buFont typeface="Wingdings" charset="2"/>
              <a:buChar char="ü"/>
              <a:defRPr/>
            </a:pPr>
            <a:r>
              <a:rPr lang="en-US" dirty="0" smtClean="0">
                <a:latin typeface="Baskerville Old Face" panose="02020602080505020303" pitchFamily="18" charset="0"/>
                <a:cs typeface="Arial"/>
              </a:rPr>
              <a:t>leased </a:t>
            </a:r>
            <a:r>
              <a:rPr lang="en-US" dirty="0">
                <a:latin typeface="Baskerville Old Face" panose="02020602080505020303" pitchFamily="18" charset="0"/>
                <a:cs typeface="Arial"/>
              </a:rPr>
              <a:t>items, including water heaters and </a:t>
            </a:r>
            <a:r>
              <a:rPr lang="en-US" dirty="0" smtClean="0">
                <a:latin typeface="Baskerville Old Face" panose="02020602080505020303" pitchFamily="18" charset="0"/>
                <a:cs typeface="Arial"/>
              </a:rPr>
              <a:t>appliances </a:t>
            </a:r>
          </a:p>
          <a:p>
            <a:pPr marL="0" indent="0" fontAlgn="auto">
              <a:spcBef>
                <a:spcPts val="0"/>
              </a:spcBef>
              <a:spcAft>
                <a:spcPts val="0"/>
              </a:spcAft>
              <a:buFont typeface="Wingdings" panose="05000000000000000000" pitchFamily="2" charset="2"/>
              <a:buChar char="Ø"/>
              <a:defRPr/>
            </a:pPr>
            <a:endParaRPr lang="en-US" dirty="0">
              <a:latin typeface="Baskerville Old Face" panose="02020602080505020303" pitchFamily="18" charset="0"/>
              <a:cs typeface="Arial"/>
            </a:endParaRPr>
          </a:p>
          <a:p>
            <a:pPr fontAlgn="auto">
              <a:spcBef>
                <a:spcPts val="0"/>
              </a:spcBef>
              <a:spcAft>
                <a:spcPts val="0"/>
              </a:spcAft>
              <a:buFont typeface="Wingdings" charset="2"/>
              <a:buChar char="ü"/>
              <a:defRPr/>
            </a:pPr>
            <a:r>
              <a:rPr lang="en-US" dirty="0" smtClean="0">
                <a:latin typeface="Baskerville Old Face" panose="02020602080505020303" pitchFamily="18" charset="0"/>
                <a:cs typeface="Arial"/>
              </a:rPr>
              <a:t>structural or land use problems</a:t>
            </a:r>
          </a:p>
          <a:p>
            <a:pPr marL="0" indent="0" fontAlgn="auto">
              <a:spcBef>
                <a:spcPts val="0"/>
              </a:spcBef>
              <a:spcAft>
                <a:spcPts val="0"/>
              </a:spcAft>
              <a:buFont typeface="Arial" panose="020B0604020202020204" pitchFamily="34" charset="0"/>
              <a:buNone/>
              <a:defRPr/>
            </a:pPr>
            <a:endParaRPr lang="en-US" dirty="0">
              <a:latin typeface="Baskerville Old Face" panose="02020602080505020303" pitchFamily="18" charset="0"/>
              <a:cs typeface="Arial"/>
            </a:endParaRPr>
          </a:p>
          <a:p>
            <a:pPr fontAlgn="auto">
              <a:spcBef>
                <a:spcPts val="0"/>
              </a:spcBef>
              <a:spcAft>
                <a:spcPts val="0"/>
              </a:spcAft>
              <a:buFont typeface="Wingdings" charset="2"/>
              <a:buChar char="ü"/>
              <a:defRPr/>
            </a:pPr>
            <a:r>
              <a:rPr lang="en-US" dirty="0" smtClean="0">
                <a:latin typeface="Baskerville Old Face" panose="02020602080505020303" pitchFamily="18" charset="0"/>
                <a:cs typeface="Arial"/>
              </a:rPr>
              <a:t>if the property </a:t>
            </a:r>
            <a:r>
              <a:rPr lang="en-US" dirty="0">
                <a:latin typeface="Baskerville Old Face" panose="02020602080505020303" pitchFamily="18" charset="0"/>
                <a:cs typeface="Arial"/>
              </a:rPr>
              <a:t>is in </a:t>
            </a:r>
            <a:r>
              <a:rPr lang="en-US" dirty="0" smtClean="0">
                <a:latin typeface="Baskerville Old Face" panose="02020602080505020303" pitchFamily="18" charset="0"/>
                <a:cs typeface="Arial"/>
              </a:rPr>
              <a:t>a historic district</a:t>
            </a:r>
            <a:endParaRPr lang="en-US" dirty="0">
              <a:latin typeface="Baskerville Old Face" panose="02020602080505020303" pitchFamily="18" charset="0"/>
              <a:cs typeface="Arial"/>
            </a:endParaRPr>
          </a:p>
          <a:p>
            <a:pPr marL="457200" lvl="1" indent="0" fontAlgn="auto">
              <a:spcAft>
                <a:spcPts val="0"/>
              </a:spcAft>
              <a:buFont typeface="Arial" panose="020B0604020202020204" pitchFamily="34" charset="0"/>
              <a:buNone/>
              <a:defRPr/>
            </a:pPr>
            <a:endParaRPr lang="en-US" dirty="0"/>
          </a:p>
          <a:p>
            <a:pPr marL="800100" lvl="1" indent="-342900" fontAlgn="auto">
              <a:spcAft>
                <a:spcPts val="0"/>
              </a:spcAft>
              <a:buFont typeface="+mj-lt"/>
              <a:buAutoNum type="arabicPeriod"/>
              <a:defRPr/>
            </a:pPr>
            <a:endParaRPr lang="en-US" dirty="0"/>
          </a:p>
          <a:p>
            <a:pPr marL="0" indent="0" fontAlgn="auto">
              <a:spcAft>
                <a:spcPts val="0"/>
              </a:spcAft>
              <a:buFont typeface="Arial" panose="020B0604020202020204" pitchFamily="34" charset="0"/>
              <a:buNone/>
              <a:defRPr/>
            </a:pPr>
            <a:endParaRPr lang="en-US" dirty="0" smtClean="0"/>
          </a:p>
        </p:txBody>
      </p:sp>
      <p:sp>
        <p:nvSpPr>
          <p:cNvPr id="82948"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latin typeface="Baskerville Old Face" panose="02020602080505020303" pitchFamily="18" charset="0"/>
              </a:rPr>
              <a:t>CT 2014-2016 CE</a:t>
            </a:r>
          </a:p>
        </p:txBody>
      </p:sp>
      <p:sp>
        <p:nvSpPr>
          <p:cNvPr id="82949"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57B60FF-FBBA-4978-9D86-856EE7A445EA}" type="slidenum">
              <a:rPr lang="en-US" altLang="en-US" sz="2000">
                <a:latin typeface="Baskerville Old Face" panose="02020602080505020303" pitchFamily="18" charset="0"/>
              </a:rPr>
              <a:pPr fontAlgn="base">
                <a:lnSpc>
                  <a:spcPct val="100000"/>
                </a:lnSpc>
                <a:spcBef>
                  <a:spcPct val="0"/>
                </a:spcBef>
                <a:spcAft>
                  <a:spcPct val="0"/>
                </a:spcAft>
                <a:buFontTx/>
                <a:buNone/>
              </a:pPr>
              <a:t>17</a:t>
            </a:fld>
            <a:endParaRPr lang="en-US" altLang="en-US" sz="2000">
              <a:latin typeface="Baskerville Old Face" panose="02020602080505020303"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4114800"/>
            <a:ext cx="23241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1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999"/>
                                          </p:stCondLst>
                                        </p:cTn>
                                        <p:tgtEl>
                                          <p:spTgt spid="8200">
                                            <p:txEl>
                                              <p:pRg st="1" end="1"/>
                                            </p:txEl>
                                          </p:spTgt>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500"/>
                                  </p:stCondLst>
                                  <p:childTnLst>
                                    <p:set>
                                      <p:cBhvr>
                                        <p:cTn id="9" dur="1" fill="hold">
                                          <p:stCondLst>
                                            <p:cond delay="999"/>
                                          </p:stCondLst>
                                        </p:cTn>
                                        <p:tgtEl>
                                          <p:spTgt spid="8200">
                                            <p:txEl>
                                              <p:pRg st="3" end="3"/>
                                            </p:txEl>
                                          </p:spTgt>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500"/>
                                  </p:stCondLst>
                                  <p:childTnLst>
                                    <p:set>
                                      <p:cBhvr>
                                        <p:cTn id="12" dur="1" fill="hold">
                                          <p:stCondLst>
                                            <p:cond delay="999"/>
                                          </p:stCondLst>
                                        </p:cTn>
                                        <p:tgtEl>
                                          <p:spTgt spid="8200">
                                            <p:txEl>
                                              <p:pRg st="5" end="5"/>
                                            </p:txEl>
                                          </p:spTgt>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500"/>
                                  </p:stCondLst>
                                  <p:childTnLst>
                                    <p:set>
                                      <p:cBhvr>
                                        <p:cTn id="15" dur="1" fill="hold">
                                          <p:stCondLst>
                                            <p:cond delay="999"/>
                                          </p:stCondLst>
                                        </p:cTn>
                                        <p:tgtEl>
                                          <p:spTgt spid="8200">
                                            <p:txEl>
                                              <p:pRg st="7" end="7"/>
                                            </p:txEl>
                                          </p:spTgt>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500"/>
                                  </p:stCondLst>
                                  <p:childTnLst>
                                    <p:set>
                                      <p:cBhvr>
                                        <p:cTn id="18" dur="1" fill="hold">
                                          <p:stCondLst>
                                            <p:cond delay="999"/>
                                          </p:stCondLst>
                                        </p:cTn>
                                        <p:tgtEl>
                                          <p:spTgt spid="8200">
                                            <p:txEl>
                                              <p:pRg st="9" end="9"/>
                                            </p:txEl>
                                          </p:spTgt>
                                        </p:tgtEl>
                                        <p:attrNameLst>
                                          <p:attrName>style.visibility</p:attrName>
                                        </p:attrNameLst>
                                      </p:cBhvr>
                                      <p:to>
                                        <p:strVal val="visible"/>
                                      </p:to>
                                    </p:set>
                                  </p:childTnLst>
                                </p:cTn>
                              </p:par>
                            </p:childTnLst>
                          </p:cTn>
                        </p:par>
                        <p:par>
                          <p:cTn id="19" fill="hold" nodeType="afterGroup">
                            <p:stCondLst>
                              <p:cond delay="7500"/>
                            </p:stCondLst>
                            <p:childTnLst>
                              <p:par>
                                <p:cTn id="20" presetID="1" presetClass="entr" presetSubtype="0" fill="hold" grpId="0" nodeType="afterEffect">
                                  <p:stCondLst>
                                    <p:cond delay="500"/>
                                  </p:stCondLst>
                                  <p:childTnLst>
                                    <p:set>
                                      <p:cBhvr>
                                        <p:cTn id="21" dur="1" fill="hold">
                                          <p:stCondLst>
                                            <p:cond delay="999"/>
                                          </p:stCondLst>
                                        </p:cTn>
                                        <p:tgtEl>
                                          <p:spTgt spid="8200">
                                            <p:txEl>
                                              <p:pRg st="11" end="11"/>
                                            </p:txEl>
                                          </p:spTgt>
                                        </p:tgtEl>
                                        <p:attrNameLst>
                                          <p:attrName>style.visibility</p:attrName>
                                        </p:attrNameLst>
                                      </p:cBhvr>
                                      <p:to>
                                        <p:strVal val="visible"/>
                                      </p:to>
                                    </p:set>
                                  </p:childTnLst>
                                </p:cTn>
                              </p:par>
                            </p:childTnLst>
                          </p:cTn>
                        </p:par>
                        <p:par>
                          <p:cTn id="22" fill="hold" nodeType="afterGroup">
                            <p:stCondLst>
                              <p:cond delay="9000"/>
                            </p:stCondLst>
                            <p:childTnLst>
                              <p:par>
                                <p:cTn id="23" presetID="45" presetClass="entr" presetSubtype="0" fill="hold"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71450" y="128588"/>
            <a:ext cx="8801100" cy="866775"/>
          </a:xfrm>
        </p:spPr>
        <p:txBody>
          <a:bodyPr/>
          <a:lstStyle/>
          <a:p>
            <a:r>
              <a:rPr lang="en-US" altLang="en-US" sz="2800" i="1" smtClean="0">
                <a:latin typeface="Baskerville Old Face" panose="02020602080505020303" pitchFamily="18" charset="0"/>
                <a:cs typeface="Arial" panose="020B0604020202020204" pitchFamily="34" charset="0"/>
              </a:rPr>
              <a:t>What’s the law on residential property condition disclosures? </a:t>
            </a:r>
            <a:endParaRPr lang="en-US" altLang="en-US" sz="2800" smtClean="0">
              <a:latin typeface="Baskerville Old Face" panose="02020602080505020303" pitchFamily="18" charset="0"/>
              <a:cs typeface="Arial" panose="020B0604020202020204" pitchFamily="34" charset="0"/>
            </a:endParaRPr>
          </a:p>
        </p:txBody>
      </p:sp>
      <p:sp>
        <p:nvSpPr>
          <p:cNvPr id="8200" name="Rectangle 3"/>
          <p:cNvSpPr>
            <a:spLocks noGrp="1" noChangeArrowheads="1"/>
          </p:cNvSpPr>
          <p:nvPr>
            <p:ph idx="1"/>
          </p:nvPr>
        </p:nvSpPr>
        <p:spPr>
          <a:xfrm>
            <a:off x="314325" y="2379663"/>
            <a:ext cx="8515350" cy="3621087"/>
          </a:xfrm>
        </p:spPr>
        <p:txBody>
          <a:bodyPr rtlCol="0">
            <a:normAutofit/>
          </a:bodyPr>
          <a:lstStyle/>
          <a:p>
            <a:pPr marL="0" indent="0" fontAlgn="auto">
              <a:lnSpc>
                <a:spcPct val="100000"/>
              </a:lnSpc>
              <a:spcBef>
                <a:spcPts val="0"/>
              </a:spcBef>
              <a:spcAft>
                <a:spcPts val="0"/>
              </a:spcAft>
              <a:buFont typeface="Arial" panose="020B0604020202020204" pitchFamily="34" charset="0"/>
              <a:buNone/>
              <a:defRPr/>
            </a:pPr>
            <a:r>
              <a:rPr lang="en-US" dirty="0">
                <a:latin typeface="Baskerville Old Face" panose="02020602080505020303" pitchFamily="18" charset="0"/>
              </a:rPr>
              <a:t>Disclosures must be accurate and complete, or </a:t>
            </a:r>
            <a:r>
              <a:rPr lang="en-US" dirty="0" smtClean="0">
                <a:latin typeface="Baskerville Old Face" panose="02020602080505020303" pitchFamily="18" charset="0"/>
              </a:rPr>
              <a:t>the seller </a:t>
            </a:r>
            <a:r>
              <a:rPr lang="en-US" dirty="0">
                <a:latin typeface="Baskerville Old Face" panose="02020602080505020303" pitchFamily="18" charset="0"/>
              </a:rPr>
              <a:t>may be liable </a:t>
            </a:r>
            <a:r>
              <a:rPr lang="en-US" dirty="0" smtClean="0">
                <a:latin typeface="Baskerville Old Face" panose="02020602080505020303" pitchFamily="18" charset="0"/>
              </a:rPr>
              <a:t>to the </a:t>
            </a:r>
            <a:r>
              <a:rPr lang="en-US" dirty="0">
                <a:latin typeface="Baskerville Old Face" panose="02020602080505020303" pitchFamily="18" charset="0"/>
              </a:rPr>
              <a:t>buyer for </a:t>
            </a:r>
            <a:r>
              <a:rPr lang="en-US" dirty="0" smtClean="0">
                <a:latin typeface="Baskerville Old Face" panose="02020602080505020303" pitchFamily="18" charset="0"/>
              </a:rPr>
              <a:t>damages.</a:t>
            </a:r>
          </a:p>
          <a:p>
            <a:pPr marL="0" indent="0" fontAlgn="auto">
              <a:lnSpc>
                <a:spcPct val="100000"/>
              </a:lnSpc>
              <a:spcBef>
                <a:spcPts val="0"/>
              </a:spcBef>
              <a:spcAft>
                <a:spcPts val="0"/>
              </a:spcAft>
              <a:buFont typeface="Arial" panose="020B0604020202020204" pitchFamily="34" charset="0"/>
              <a:buNone/>
              <a:defRPr/>
            </a:pPr>
            <a:r>
              <a:rPr lang="en-US" dirty="0" smtClean="0">
                <a:latin typeface="Baskerville Old Face" panose="02020602080505020303" pitchFamily="18" charset="0"/>
              </a:rPr>
              <a:t>  </a:t>
            </a:r>
            <a:endParaRPr lang="en-US" dirty="0" smtClean="0">
              <a:latin typeface="Baskerville Old Face" panose="02020602080505020303" pitchFamily="18" charset="0"/>
              <a:cs typeface="Arial" panose="020B0604020202020204" pitchFamily="34" charset="0"/>
            </a:endParaRPr>
          </a:p>
          <a:p>
            <a:pPr marL="0" indent="0" fontAlgn="auto">
              <a:spcAft>
                <a:spcPts val="0"/>
              </a:spcAft>
              <a:buFont typeface="Arial" panose="020B0604020202020204" pitchFamily="34" charset="0"/>
              <a:buNone/>
              <a:defRPr/>
            </a:pPr>
            <a:r>
              <a:rPr lang="en-US" dirty="0" smtClean="0">
                <a:latin typeface="Baskerville Old Face" panose="02020602080505020303" pitchFamily="18" charset="0"/>
                <a:cs typeface="Arial" panose="020B0604020202020204" pitchFamily="34" charset="0"/>
              </a:rPr>
              <a:t>If the seller and buyer cannot agree on the cost of repairs, the closing may be called off in accordance with the purchase and sale agreement.</a:t>
            </a:r>
          </a:p>
          <a:p>
            <a:pPr marL="0" indent="0" fontAlgn="auto">
              <a:spcAft>
                <a:spcPts val="0"/>
              </a:spcAft>
              <a:buFont typeface="Arial" panose="020B0604020202020204" pitchFamily="34" charset="0"/>
              <a:buNone/>
              <a:defRPr/>
            </a:pPr>
            <a:endParaRPr lang="en-US" i="1" dirty="0" smtClean="0">
              <a:solidFill>
                <a:schemeClr val="tx2">
                  <a:lumMod val="50000"/>
                </a:schemeClr>
              </a:solidFill>
              <a:latin typeface="Baskerville Old Face" panose="02020602080505020303" pitchFamily="18" charset="0"/>
            </a:endParaRPr>
          </a:p>
          <a:p>
            <a:pPr marL="0" indent="0" fontAlgn="auto">
              <a:lnSpc>
                <a:spcPct val="100000"/>
              </a:lnSpc>
              <a:spcBef>
                <a:spcPts val="0"/>
              </a:spcBef>
              <a:spcAft>
                <a:spcPts val="0"/>
              </a:spcAft>
              <a:buFont typeface="Arial" panose="020B0604020202020204" pitchFamily="34" charset="0"/>
              <a:buNone/>
              <a:defRPr/>
            </a:pPr>
            <a:r>
              <a:rPr lang="en-US" sz="2000" i="1" dirty="0">
                <a:latin typeface="Baskerville Old Face" panose="02020602080505020303" pitchFamily="18" charset="0"/>
              </a:rPr>
              <a:t>CGS §20-327b(d)(2)(D)</a:t>
            </a:r>
          </a:p>
        </p:txBody>
      </p:sp>
      <p:sp>
        <p:nvSpPr>
          <p:cNvPr id="84996"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latin typeface="Baskerville Old Face" panose="02020602080505020303" pitchFamily="18" charset="0"/>
              </a:rPr>
              <a:t>CT 2014-2016 CE</a:t>
            </a:r>
          </a:p>
        </p:txBody>
      </p:sp>
      <p:sp>
        <p:nvSpPr>
          <p:cNvPr id="84997"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967B74F-2DD3-4ABB-9D3A-71779FF1E91C}" type="slidenum">
              <a:rPr lang="en-US" altLang="en-US" sz="2000">
                <a:latin typeface="Baskerville Old Face" panose="02020602080505020303" pitchFamily="18" charset="0"/>
              </a:rPr>
              <a:pPr fontAlgn="base">
                <a:lnSpc>
                  <a:spcPct val="100000"/>
                </a:lnSpc>
                <a:spcBef>
                  <a:spcPct val="0"/>
                </a:spcBef>
                <a:spcAft>
                  <a:spcPct val="0"/>
                </a:spcAft>
                <a:buFontTx/>
                <a:buNone/>
              </a:pPr>
              <a:t>18</a:t>
            </a:fld>
            <a:endParaRPr lang="en-US" altLang="en-US" sz="2000">
              <a:latin typeface="Baskerville Old Face" panose="02020602080505020303" pitchFamily="18" charset="0"/>
            </a:endParaRPr>
          </a:p>
        </p:txBody>
      </p:sp>
      <p:pic>
        <p:nvPicPr>
          <p:cNvPr id="849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9953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8200">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8200">
                                            <p:txEl>
                                              <p:pRg st="1" end="1"/>
                                            </p:txEl>
                                          </p:spTgt>
                                        </p:tgtEl>
                                        <p:attrNameLst>
                                          <p:attrName>style.visibility</p:attrName>
                                        </p:attrNameLst>
                                      </p:cBhvr>
                                      <p:to>
                                        <p:strVal val="visible"/>
                                      </p:to>
                                    </p:set>
                                  </p:childTnLst>
                                </p:cTn>
                              </p:par>
                              <p:par>
                                <p:cTn id="10" presetID="1" presetClass="entr" presetSubtype="0" fill="hold" grpId="0" nodeType="withEffect">
                                  <p:stCondLst>
                                    <p:cond delay="1000"/>
                                  </p:stCondLst>
                                  <p:childTnLst>
                                    <p:set>
                                      <p:cBhvr>
                                        <p:cTn id="11" dur="1" fill="hold">
                                          <p:stCondLst>
                                            <p:cond delay="0"/>
                                          </p:stCondLst>
                                        </p:cTn>
                                        <p:tgtEl>
                                          <p:spTgt spid="82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90563" y="112713"/>
            <a:ext cx="7677150" cy="766762"/>
          </a:xfrm>
        </p:spPr>
        <p:txBody>
          <a:bodyPr/>
          <a:lstStyle/>
          <a:p>
            <a:r>
              <a:rPr lang="en-US" altLang="en-US" sz="3200" i="1" smtClean="0">
                <a:latin typeface="Baskerville Old Face" panose="02020602080505020303" pitchFamily="18" charset="0"/>
                <a:cs typeface="Arial" panose="020B0604020202020204" pitchFamily="34" charset="0"/>
              </a:rPr>
              <a:t>What recourse do buyers have against sellers? </a:t>
            </a:r>
            <a:endParaRPr lang="en-US" altLang="en-US" sz="3200" smtClean="0">
              <a:latin typeface="Baskerville Old Face" panose="02020602080505020303" pitchFamily="18" charset="0"/>
              <a:cs typeface="Arial" panose="020B0604020202020204" pitchFamily="34" charset="0"/>
            </a:endParaRPr>
          </a:p>
        </p:txBody>
      </p:sp>
      <p:sp>
        <p:nvSpPr>
          <p:cNvPr id="8200" name="Rectangle 3"/>
          <p:cNvSpPr>
            <a:spLocks noGrp="1" noChangeArrowheads="1"/>
          </p:cNvSpPr>
          <p:nvPr>
            <p:ph idx="1"/>
          </p:nvPr>
        </p:nvSpPr>
        <p:spPr>
          <a:xfrm>
            <a:off x="690563" y="2503488"/>
            <a:ext cx="7762875" cy="3622675"/>
          </a:xfrm>
        </p:spPr>
        <p:txBody>
          <a:bodyPr rtlCol="0">
            <a:normAutofit/>
          </a:bodyPr>
          <a:lstStyle/>
          <a:p>
            <a:pPr marL="0" indent="0" fontAlgn="auto">
              <a:spcAft>
                <a:spcPts val="0"/>
              </a:spcAft>
              <a:buFont typeface="Arial" panose="020B0604020202020204" pitchFamily="34" charset="0"/>
              <a:buNone/>
              <a:defRPr/>
            </a:pPr>
            <a:r>
              <a:rPr lang="en-US" sz="3200" i="1" dirty="0" smtClean="0">
                <a:solidFill>
                  <a:schemeClr val="tx2">
                    <a:lumMod val="50000"/>
                  </a:schemeClr>
                </a:solidFill>
                <a:latin typeface="Baskerville Old Face" panose="02020602080505020303" pitchFamily="18" charset="0"/>
              </a:rPr>
              <a:t>Buyers </a:t>
            </a:r>
            <a:r>
              <a:rPr lang="en-US" sz="3200" i="1" dirty="0">
                <a:solidFill>
                  <a:schemeClr val="tx2">
                    <a:lumMod val="50000"/>
                  </a:schemeClr>
                </a:solidFill>
                <a:latin typeface="Baskerville Old Face" panose="02020602080505020303" pitchFamily="18" charset="0"/>
              </a:rPr>
              <a:t>may file a lawsuit against </a:t>
            </a:r>
            <a:r>
              <a:rPr lang="en-US" sz="3200" i="1" dirty="0" smtClean="0">
                <a:solidFill>
                  <a:schemeClr val="tx2">
                    <a:lumMod val="50000"/>
                  </a:schemeClr>
                </a:solidFill>
                <a:latin typeface="Baskerville Old Face" panose="02020602080505020303" pitchFamily="18" charset="0"/>
              </a:rPr>
              <a:t>sellers </a:t>
            </a:r>
            <a:r>
              <a:rPr lang="en-US" sz="3200" i="1" dirty="0">
                <a:solidFill>
                  <a:schemeClr val="tx2">
                    <a:lumMod val="50000"/>
                  </a:schemeClr>
                </a:solidFill>
                <a:latin typeface="Baskerville Old Face" panose="02020602080505020303" pitchFamily="18" charset="0"/>
              </a:rPr>
              <a:t>for:</a:t>
            </a:r>
          </a:p>
          <a:p>
            <a:pPr marL="0" indent="0" fontAlgn="auto">
              <a:spcAft>
                <a:spcPts val="0"/>
              </a:spcAft>
              <a:buFont typeface="Arial" panose="020B0604020202020204" pitchFamily="34" charset="0"/>
              <a:buNone/>
              <a:defRPr/>
            </a:pPr>
            <a:r>
              <a:rPr lang="en-US" sz="3200" i="1" dirty="0">
                <a:solidFill>
                  <a:schemeClr val="tx2">
                    <a:lumMod val="50000"/>
                  </a:schemeClr>
                </a:solidFill>
                <a:latin typeface="Baskerville Old Face" panose="02020602080505020303" pitchFamily="18" charset="0"/>
              </a:rPr>
              <a:t>1.  negligent misrepresentations</a:t>
            </a:r>
          </a:p>
          <a:p>
            <a:pPr marL="0" indent="0" fontAlgn="auto">
              <a:spcAft>
                <a:spcPts val="0"/>
              </a:spcAft>
              <a:buFont typeface="Arial" panose="020B0604020202020204" pitchFamily="34" charset="0"/>
              <a:buNone/>
              <a:defRPr/>
            </a:pPr>
            <a:r>
              <a:rPr lang="en-US" sz="3200" i="1" dirty="0">
                <a:solidFill>
                  <a:schemeClr val="tx2">
                    <a:lumMod val="50000"/>
                  </a:schemeClr>
                </a:solidFill>
                <a:latin typeface="Baskerville Old Face" panose="02020602080505020303" pitchFamily="18" charset="0"/>
              </a:rPr>
              <a:t>2.  intentional misrepresentations</a:t>
            </a:r>
          </a:p>
          <a:p>
            <a:pPr marL="0" indent="0" fontAlgn="auto">
              <a:spcAft>
                <a:spcPts val="0"/>
              </a:spcAft>
              <a:buFont typeface="Arial" panose="020B0604020202020204" pitchFamily="34" charset="0"/>
              <a:buNone/>
              <a:defRPr/>
            </a:pPr>
            <a:r>
              <a:rPr lang="en-US" sz="3200" i="1" dirty="0">
                <a:solidFill>
                  <a:schemeClr val="tx2">
                    <a:lumMod val="50000"/>
                  </a:schemeClr>
                </a:solidFill>
                <a:latin typeface="Baskerville Old Face" panose="02020602080505020303" pitchFamily="18" charset="0"/>
              </a:rPr>
              <a:t>3.  nondisclosure of material facts</a:t>
            </a:r>
          </a:p>
          <a:p>
            <a:pPr marL="0" indent="0" fontAlgn="auto">
              <a:spcAft>
                <a:spcPts val="0"/>
              </a:spcAft>
              <a:buFont typeface="Arial" panose="020B0604020202020204" pitchFamily="34" charset="0"/>
              <a:buNone/>
              <a:defRPr/>
            </a:pPr>
            <a:endParaRPr lang="en-US" sz="3200" i="1" dirty="0" smtClean="0">
              <a:solidFill>
                <a:schemeClr val="tx2">
                  <a:lumMod val="50000"/>
                </a:schemeClr>
              </a:solidFill>
              <a:latin typeface="Baskerville Old Face" panose="02020602080505020303" pitchFamily="18" charset="0"/>
            </a:endParaRPr>
          </a:p>
        </p:txBody>
      </p:sp>
      <p:sp>
        <p:nvSpPr>
          <p:cNvPr id="87044"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latin typeface="Baskerville Old Face" panose="02020602080505020303" pitchFamily="18" charset="0"/>
              </a:rPr>
              <a:t>CT 2014-2016 CE</a:t>
            </a:r>
          </a:p>
        </p:txBody>
      </p:sp>
      <p:sp>
        <p:nvSpPr>
          <p:cNvPr id="8704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740D604-D7D9-4FA7-8F83-29EF0D21A964}" type="slidenum">
              <a:rPr lang="en-US" altLang="en-US" sz="2000">
                <a:latin typeface="Baskerville Old Face" panose="02020602080505020303" pitchFamily="18" charset="0"/>
              </a:rPr>
              <a:pPr fontAlgn="base">
                <a:lnSpc>
                  <a:spcPct val="100000"/>
                </a:lnSpc>
                <a:spcBef>
                  <a:spcPct val="0"/>
                </a:spcBef>
                <a:spcAft>
                  <a:spcPct val="0"/>
                </a:spcAft>
                <a:buFontTx/>
                <a:buNone/>
              </a:pPr>
              <a:t>19</a:t>
            </a:fld>
            <a:endParaRPr lang="en-US" altLang="en-US" sz="2000">
              <a:latin typeface="Baskerville Old Face" panose="02020602080505020303" pitchFamily="18" charset="0"/>
            </a:endParaRPr>
          </a:p>
        </p:txBody>
      </p:sp>
      <p:pic>
        <p:nvPicPr>
          <p:cNvPr id="870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9953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latin typeface="Baskerville Old Face" panose="02020602080505020303" pitchFamily="18" charset="0"/>
              </a:rPr>
              <a:t>CT 2014-2016 CE</a:t>
            </a:r>
          </a:p>
        </p:txBody>
      </p:sp>
      <p:sp>
        <p:nvSpPr>
          <p:cNvPr id="522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32F97E-C204-409F-9DCE-EDD7C8DBABBC}" type="slidenum">
              <a:rPr lang="en-US" altLang="en-US" sz="2000">
                <a:latin typeface="Baskerville Old Face" panose="02020602080505020303" pitchFamily="18" charset="0"/>
              </a:rPr>
              <a:pPr/>
              <a:t>2</a:t>
            </a:fld>
            <a:endParaRPr lang="en-US" altLang="en-US" sz="2000">
              <a:latin typeface="Baskerville Old Face" panose="02020602080505020303" pitchFamily="18" charset="0"/>
            </a:endParaRPr>
          </a:p>
        </p:txBody>
      </p:sp>
      <p:sp>
        <p:nvSpPr>
          <p:cNvPr id="5" name="Rectangle 4"/>
          <p:cNvSpPr/>
          <p:nvPr/>
        </p:nvSpPr>
        <p:spPr>
          <a:xfrm>
            <a:off x="152400" y="76200"/>
            <a:ext cx="8534400" cy="2492375"/>
          </a:xfrm>
          <a:prstGeom prst="rect">
            <a:avLst/>
          </a:prstGeom>
        </p:spPr>
        <p:txBody>
          <a:bodyPr>
            <a:spAutoFit/>
          </a:bodyPr>
          <a:lstStyle/>
          <a:p>
            <a:pPr algn="ctr" eaLnBrk="1" hangingPunct="1">
              <a:defRPr/>
            </a:pPr>
            <a:r>
              <a:rPr lang="en-US" sz="2800" i="1" dirty="0">
                <a:solidFill>
                  <a:prstClr val="black"/>
                </a:solidFill>
                <a:latin typeface="Berlin Sans FB" panose="020E0602020502020306" pitchFamily="34" charset="0"/>
                <a:ea typeface="+mj-ea"/>
                <a:cs typeface="Arial" pitchFamily="34" charset="0"/>
              </a:rPr>
              <a:t>This </a:t>
            </a:r>
            <a:r>
              <a:rPr lang="en-US" sz="2800" i="1" dirty="0">
                <a:solidFill>
                  <a:prstClr val="black"/>
                </a:solidFill>
                <a:latin typeface="Berlin Sans FB" panose="020E0602020502020306" pitchFamily="34" charset="0"/>
                <a:ea typeface="+mj-ea"/>
                <a:cs typeface="Arial" pitchFamily="34" charset="0"/>
              </a:rPr>
              <a:t>course was developed by  the:</a:t>
            </a:r>
            <a:br>
              <a:rPr lang="en-US" sz="2800" i="1" dirty="0">
                <a:solidFill>
                  <a:prstClr val="black"/>
                </a:solidFill>
                <a:latin typeface="Berlin Sans FB" panose="020E0602020502020306" pitchFamily="34" charset="0"/>
                <a:ea typeface="+mj-ea"/>
                <a:cs typeface="Arial" pitchFamily="34" charset="0"/>
              </a:rPr>
            </a:br>
            <a:r>
              <a:rPr lang="en-US" sz="2800" i="1" dirty="0">
                <a:solidFill>
                  <a:prstClr val="black"/>
                </a:solidFill>
                <a:effectLst>
                  <a:outerShdw blurRad="38100" dist="38100" dir="2700000" algn="tl">
                    <a:srgbClr val="000000">
                      <a:alpha val="43137"/>
                    </a:srgbClr>
                  </a:outerShdw>
                </a:effectLst>
                <a:ea typeface="+mj-ea"/>
                <a:cs typeface="Arial" pitchFamily="34" charset="0"/>
              </a:rPr>
              <a:t/>
            </a:r>
            <a:br>
              <a:rPr lang="en-US" sz="2800" i="1" dirty="0">
                <a:solidFill>
                  <a:prstClr val="black"/>
                </a:solidFill>
                <a:effectLst>
                  <a:outerShdw blurRad="38100" dist="38100" dir="2700000" algn="tl">
                    <a:srgbClr val="000000">
                      <a:alpha val="43137"/>
                    </a:srgbClr>
                  </a:outerShdw>
                </a:effectLst>
                <a:ea typeface="+mj-ea"/>
                <a:cs typeface="Arial" pitchFamily="34" charset="0"/>
              </a:rPr>
            </a:br>
            <a:r>
              <a:rPr lang="en-US" sz="2800" i="1" dirty="0">
                <a:solidFill>
                  <a:prstClr val="black"/>
                </a:solidFill>
                <a:effectLst>
                  <a:outerShdw blurRad="38100" dist="38100" dir="2700000" algn="tl">
                    <a:srgbClr val="000000">
                      <a:alpha val="43137"/>
                    </a:srgbClr>
                  </a:outerShdw>
                </a:effectLst>
                <a:ea typeface="+mj-ea"/>
                <a:cs typeface="Arial" pitchFamily="34" charset="0"/>
              </a:rPr>
              <a:t/>
            </a:r>
            <a:br>
              <a:rPr lang="en-US" sz="2800" i="1" dirty="0">
                <a:solidFill>
                  <a:prstClr val="black"/>
                </a:solidFill>
                <a:effectLst>
                  <a:outerShdw blurRad="38100" dist="38100" dir="2700000" algn="tl">
                    <a:srgbClr val="000000">
                      <a:alpha val="43137"/>
                    </a:srgbClr>
                  </a:outerShdw>
                </a:effectLst>
                <a:ea typeface="+mj-ea"/>
                <a:cs typeface="Arial" pitchFamily="34" charset="0"/>
              </a:rPr>
            </a:br>
            <a:r>
              <a:rPr lang="en-US" sz="2400" i="1" dirty="0">
                <a:solidFill>
                  <a:prstClr val="black"/>
                </a:solidFill>
                <a:latin typeface="Berlin Sans FB" panose="020E0602020502020306" pitchFamily="34" charset="0"/>
                <a:ea typeface="+mj-ea"/>
                <a:cs typeface="Arial" pitchFamily="34" charset="0"/>
              </a:rPr>
              <a:t>UConn Center for Real Estate and Urban Economic Studies </a:t>
            </a:r>
            <a:br>
              <a:rPr lang="en-US" sz="2400" i="1" dirty="0">
                <a:solidFill>
                  <a:prstClr val="black"/>
                </a:solidFill>
                <a:latin typeface="Berlin Sans FB" panose="020E0602020502020306" pitchFamily="34" charset="0"/>
                <a:ea typeface="+mj-ea"/>
                <a:cs typeface="Arial" pitchFamily="34" charset="0"/>
              </a:rPr>
            </a:br>
            <a:r>
              <a:rPr lang="en-US" sz="2400" i="1" dirty="0">
                <a:solidFill>
                  <a:prstClr val="black"/>
                </a:solidFill>
                <a:latin typeface="Berlin Sans FB" panose="020E0602020502020306" pitchFamily="34" charset="0"/>
                <a:ea typeface="+mj-ea"/>
                <a:cs typeface="Arial" pitchFamily="34" charset="0"/>
              </a:rPr>
              <a:t>at the request of the Connecticut Department of Consumer </a:t>
            </a:r>
            <a:r>
              <a:rPr lang="en-US" sz="2400" i="1" dirty="0">
                <a:solidFill>
                  <a:prstClr val="black"/>
                </a:solidFill>
                <a:latin typeface="Berlin Sans FB" panose="020E0602020502020306" pitchFamily="34" charset="0"/>
                <a:ea typeface="+mj-ea"/>
                <a:cs typeface="Arial" pitchFamily="34" charset="0"/>
              </a:rPr>
              <a:t>Protection and </a:t>
            </a:r>
            <a:r>
              <a:rPr lang="en-US" sz="2400" i="1" dirty="0">
                <a:solidFill>
                  <a:prstClr val="black"/>
                </a:solidFill>
                <a:latin typeface="Berlin Sans FB" panose="020E0602020502020306" pitchFamily="34" charset="0"/>
                <a:ea typeface="+mj-ea"/>
                <a:cs typeface="Arial" pitchFamily="34" charset="0"/>
              </a:rPr>
              <a:t>the Connecticut Real Estate </a:t>
            </a:r>
            <a:r>
              <a:rPr lang="en-US" sz="2400" i="1" dirty="0">
                <a:solidFill>
                  <a:prstClr val="black"/>
                </a:solidFill>
                <a:latin typeface="Berlin Sans FB" panose="020E0602020502020306" pitchFamily="34" charset="0"/>
                <a:ea typeface="+mj-ea"/>
                <a:cs typeface="Arial" pitchFamily="34" charset="0"/>
              </a:rPr>
              <a:t>Commission</a:t>
            </a:r>
            <a:endParaRPr lang="en-US" sz="2400" dirty="0">
              <a:latin typeface="Berlin Sans FB" panose="020E0602020502020306" pitchFamily="34" charset="0"/>
            </a:endParaRPr>
          </a:p>
        </p:txBody>
      </p:sp>
      <p:sp>
        <p:nvSpPr>
          <p:cNvPr id="6" name="Rectangle 5"/>
          <p:cNvSpPr/>
          <p:nvPr/>
        </p:nvSpPr>
        <p:spPr>
          <a:xfrm>
            <a:off x="228600" y="2681288"/>
            <a:ext cx="8382000" cy="3675062"/>
          </a:xfrm>
          <a:prstGeom prst="rect">
            <a:avLst/>
          </a:prstGeom>
        </p:spPr>
        <p:txBody>
          <a:bodyPr>
            <a:spAutoFit/>
          </a:bodyPr>
          <a:lstStyle/>
          <a:p>
            <a:pPr marL="342900" indent="-342900" eaLnBrk="1" fontAlgn="auto" hangingPunct="1">
              <a:lnSpc>
                <a:spcPct val="80000"/>
              </a:lnSpc>
              <a:spcBef>
                <a:spcPct val="20000"/>
              </a:spcBef>
              <a:spcAft>
                <a:spcPts val="0"/>
              </a:spcAft>
              <a:defRPr/>
            </a:pPr>
            <a:r>
              <a:rPr lang="en-US" sz="2400" dirty="0">
                <a:solidFill>
                  <a:prstClr val="black"/>
                </a:solidFill>
                <a:latin typeface="Berlin Sans FB" panose="020E0602020502020306" pitchFamily="34" charset="0"/>
              </a:rPr>
              <a:t>Special thanks to the following individuals for their contributions</a:t>
            </a:r>
            <a:r>
              <a:rPr lang="en-US" sz="2400" dirty="0">
                <a:solidFill>
                  <a:prstClr val="black"/>
                </a:solidFill>
                <a:latin typeface="Berlin Sans FB" panose="020E0602020502020306" pitchFamily="34" charset="0"/>
              </a:rPr>
              <a:t>:</a:t>
            </a:r>
          </a:p>
          <a:p>
            <a:pPr eaLnBrk="1" fontAlgn="auto" hangingPunct="1">
              <a:spcBef>
                <a:spcPct val="20000"/>
              </a:spcBef>
              <a:spcAft>
                <a:spcPts val="0"/>
              </a:spcAft>
              <a:defRPr/>
            </a:pPr>
            <a:r>
              <a:rPr lang="en-US" dirty="0">
                <a:solidFill>
                  <a:prstClr val="black"/>
                </a:solidFill>
                <a:latin typeface="Berlin Sans FB" panose="020E0602020502020306" pitchFamily="34" charset="0"/>
                <a:cs typeface="Arial" panose="020B0604020202020204" pitchFamily="34" charset="0"/>
              </a:rPr>
              <a:t>Marilyn </a:t>
            </a:r>
            <a:r>
              <a:rPr lang="en-US" dirty="0">
                <a:solidFill>
                  <a:prstClr val="black"/>
                </a:solidFill>
                <a:latin typeface="Berlin Sans FB" panose="020E0602020502020306" pitchFamily="34" charset="0"/>
                <a:cs typeface="Arial" panose="020B0604020202020204" pitchFamily="34" charset="0"/>
              </a:rPr>
              <a:t>L. </a:t>
            </a:r>
            <a:r>
              <a:rPr lang="en-US" dirty="0">
                <a:solidFill>
                  <a:prstClr val="black"/>
                </a:solidFill>
                <a:latin typeface="Berlin Sans FB" panose="020E0602020502020306" pitchFamily="34" charset="0"/>
                <a:cs typeface="Arial" panose="020B0604020202020204" pitchFamily="34" charset="0"/>
              </a:rPr>
              <a:t>Keating		Chair, Connecticut </a:t>
            </a:r>
            <a:r>
              <a:rPr lang="en-US" dirty="0">
                <a:solidFill>
                  <a:prstClr val="black"/>
                </a:solidFill>
                <a:latin typeface="Berlin Sans FB" panose="020E0602020502020306" pitchFamily="34" charset="0"/>
                <a:cs typeface="Arial" panose="020B0604020202020204" pitchFamily="34" charset="0"/>
              </a:rPr>
              <a:t>Real Estate Commission</a:t>
            </a:r>
          </a:p>
          <a:p>
            <a:pPr eaLnBrk="1" fontAlgn="auto" hangingPunct="1">
              <a:spcBef>
                <a:spcPct val="20000"/>
              </a:spcBef>
              <a:spcAft>
                <a:spcPts val="0"/>
              </a:spcAft>
              <a:defRPr/>
            </a:pPr>
            <a:r>
              <a:rPr lang="en-US" dirty="0">
                <a:solidFill>
                  <a:prstClr val="black"/>
                </a:solidFill>
                <a:latin typeface="Berlin Sans FB" panose="020E0602020502020306" pitchFamily="34" charset="0"/>
                <a:cs typeface="Arial" panose="020B0604020202020204" pitchFamily="34" charset="0"/>
              </a:rPr>
              <a:t>Lana K. Ogrodnik	</a:t>
            </a:r>
            <a:r>
              <a:rPr lang="en-US" dirty="0">
                <a:solidFill>
                  <a:prstClr val="black"/>
                </a:solidFill>
                <a:latin typeface="Berlin Sans FB" panose="020E0602020502020306" pitchFamily="34" charset="0"/>
                <a:cs typeface="Arial" panose="020B0604020202020204" pitchFamily="34" charset="0"/>
              </a:rPr>
              <a:t>        	Connecticut </a:t>
            </a:r>
            <a:r>
              <a:rPr lang="en-US" dirty="0">
                <a:solidFill>
                  <a:prstClr val="black"/>
                </a:solidFill>
                <a:latin typeface="Berlin Sans FB" panose="020E0602020502020306" pitchFamily="34" charset="0"/>
                <a:cs typeface="Arial" panose="020B0604020202020204" pitchFamily="34" charset="0"/>
              </a:rPr>
              <a:t>Real Estate Commission</a:t>
            </a:r>
          </a:p>
          <a:p>
            <a:pPr eaLnBrk="1" fontAlgn="auto" hangingPunct="1">
              <a:spcBef>
                <a:spcPct val="20000"/>
              </a:spcBef>
              <a:spcAft>
                <a:spcPts val="0"/>
              </a:spcAft>
              <a:defRPr/>
            </a:pPr>
            <a:r>
              <a:rPr lang="en-US" dirty="0">
                <a:solidFill>
                  <a:prstClr val="black"/>
                </a:solidFill>
                <a:latin typeface="Berlin Sans FB" panose="020E0602020502020306" pitchFamily="34" charset="0"/>
                <a:cs typeface="Arial" panose="020B0604020202020204" pitchFamily="34" charset="0"/>
              </a:rPr>
              <a:t>Richard Maloney	</a:t>
            </a:r>
            <a:r>
              <a:rPr lang="en-US" dirty="0">
                <a:solidFill>
                  <a:prstClr val="black"/>
                </a:solidFill>
                <a:latin typeface="Berlin Sans FB" panose="020E0602020502020306" pitchFamily="34" charset="0"/>
                <a:cs typeface="Arial" panose="020B0604020202020204" pitchFamily="34" charset="0"/>
              </a:rPr>
              <a:t>        	Director </a:t>
            </a:r>
            <a:r>
              <a:rPr lang="en-US" dirty="0">
                <a:solidFill>
                  <a:prstClr val="black"/>
                </a:solidFill>
                <a:latin typeface="Berlin Sans FB" panose="020E0602020502020306" pitchFamily="34" charset="0"/>
                <a:cs typeface="Arial" panose="020B0604020202020204" pitchFamily="34" charset="0"/>
              </a:rPr>
              <a:t>of Trade Practices, </a:t>
            </a:r>
            <a:r>
              <a:rPr lang="en-US" dirty="0">
                <a:solidFill>
                  <a:prstClr val="black"/>
                </a:solidFill>
                <a:latin typeface="Berlin Sans FB" panose="020E0602020502020306" pitchFamily="34" charset="0"/>
                <a:cs typeface="Arial" panose="020B0604020202020204" pitchFamily="34" charset="0"/>
              </a:rPr>
              <a:t>Dept. of </a:t>
            </a:r>
            <a:r>
              <a:rPr lang="en-US" dirty="0">
                <a:solidFill>
                  <a:prstClr val="black"/>
                </a:solidFill>
                <a:latin typeface="Berlin Sans FB" panose="020E0602020502020306" pitchFamily="34" charset="0"/>
                <a:cs typeface="Arial" panose="020B0604020202020204" pitchFamily="34" charset="0"/>
              </a:rPr>
              <a:t>Consumer Protection </a:t>
            </a:r>
          </a:p>
          <a:p>
            <a:pPr eaLnBrk="1" fontAlgn="auto" hangingPunct="1">
              <a:spcBef>
                <a:spcPct val="20000"/>
              </a:spcBef>
              <a:spcAft>
                <a:spcPts val="0"/>
              </a:spcAft>
              <a:defRPr/>
            </a:pPr>
            <a:r>
              <a:rPr lang="en-US" dirty="0">
                <a:solidFill>
                  <a:prstClr val="black"/>
                </a:solidFill>
                <a:latin typeface="Berlin Sans FB" panose="020E0602020502020306" pitchFamily="34" charset="0"/>
                <a:cs typeface="Arial" panose="020B0604020202020204" pitchFamily="34" charset="0"/>
              </a:rPr>
              <a:t>Michele Erling	</a:t>
            </a:r>
            <a:r>
              <a:rPr lang="en-US" dirty="0">
                <a:solidFill>
                  <a:prstClr val="black"/>
                </a:solidFill>
                <a:latin typeface="Berlin Sans FB" panose="020E0602020502020306" pitchFamily="34" charset="0"/>
                <a:cs typeface="Arial" panose="020B0604020202020204" pitchFamily="34" charset="0"/>
              </a:rPr>
              <a:t>        	Real </a:t>
            </a:r>
            <a:r>
              <a:rPr lang="en-US" dirty="0">
                <a:solidFill>
                  <a:prstClr val="black"/>
                </a:solidFill>
                <a:latin typeface="Berlin Sans FB" panose="020E0602020502020306" pitchFamily="34" charset="0"/>
                <a:cs typeface="Arial" panose="020B0604020202020204" pitchFamily="34" charset="0"/>
              </a:rPr>
              <a:t>Estate Examiner, </a:t>
            </a:r>
            <a:r>
              <a:rPr lang="en-US" dirty="0">
                <a:solidFill>
                  <a:prstClr val="black"/>
                </a:solidFill>
                <a:latin typeface="Berlin Sans FB" panose="020E0602020502020306" pitchFamily="34" charset="0"/>
                <a:cs typeface="Arial" panose="020B0604020202020204" pitchFamily="34" charset="0"/>
              </a:rPr>
              <a:t>Dept. </a:t>
            </a:r>
            <a:r>
              <a:rPr lang="en-US" dirty="0">
                <a:solidFill>
                  <a:prstClr val="black"/>
                </a:solidFill>
                <a:latin typeface="Berlin Sans FB" panose="020E0602020502020306" pitchFamily="34" charset="0"/>
                <a:cs typeface="Arial" panose="020B0604020202020204" pitchFamily="34" charset="0"/>
              </a:rPr>
              <a:t>of Consumer Protection </a:t>
            </a:r>
          </a:p>
          <a:p>
            <a:pPr eaLnBrk="1" fontAlgn="auto" hangingPunct="1">
              <a:spcBef>
                <a:spcPct val="20000"/>
              </a:spcBef>
              <a:spcAft>
                <a:spcPts val="0"/>
              </a:spcAft>
              <a:defRPr/>
            </a:pPr>
            <a:r>
              <a:rPr lang="en-US" dirty="0">
                <a:solidFill>
                  <a:prstClr val="black"/>
                </a:solidFill>
                <a:latin typeface="Berlin Sans FB" panose="020E0602020502020306" pitchFamily="34" charset="0"/>
                <a:cs typeface="Arial" panose="020B0604020202020204" pitchFamily="34" charset="0"/>
              </a:rPr>
              <a:t>Kelly Harvey	</a:t>
            </a:r>
            <a:r>
              <a:rPr lang="en-US" dirty="0">
                <a:solidFill>
                  <a:prstClr val="black"/>
                </a:solidFill>
                <a:latin typeface="Berlin Sans FB" panose="020E0602020502020306" pitchFamily="34" charset="0"/>
                <a:cs typeface="Arial" panose="020B0604020202020204" pitchFamily="34" charset="0"/>
              </a:rPr>
              <a:t>        	Real </a:t>
            </a:r>
            <a:r>
              <a:rPr lang="en-US" dirty="0">
                <a:solidFill>
                  <a:prstClr val="black"/>
                </a:solidFill>
                <a:latin typeface="Berlin Sans FB" panose="020E0602020502020306" pitchFamily="34" charset="0"/>
                <a:cs typeface="Arial" panose="020B0604020202020204" pitchFamily="34" charset="0"/>
              </a:rPr>
              <a:t>Estate Examiner, </a:t>
            </a:r>
            <a:r>
              <a:rPr lang="en-US" dirty="0">
                <a:solidFill>
                  <a:prstClr val="black"/>
                </a:solidFill>
                <a:latin typeface="Berlin Sans FB" panose="020E0602020502020306" pitchFamily="34" charset="0"/>
                <a:cs typeface="Arial" panose="020B0604020202020204" pitchFamily="34" charset="0"/>
              </a:rPr>
              <a:t>Dept. </a:t>
            </a:r>
            <a:r>
              <a:rPr lang="en-US" dirty="0">
                <a:solidFill>
                  <a:prstClr val="black"/>
                </a:solidFill>
                <a:latin typeface="Berlin Sans FB" panose="020E0602020502020306" pitchFamily="34" charset="0"/>
                <a:cs typeface="Arial" panose="020B0604020202020204" pitchFamily="34" charset="0"/>
              </a:rPr>
              <a:t>of Consumer Protection </a:t>
            </a:r>
          </a:p>
          <a:p>
            <a:pPr eaLnBrk="1" fontAlgn="auto" hangingPunct="1">
              <a:spcBef>
                <a:spcPct val="20000"/>
              </a:spcBef>
              <a:spcAft>
                <a:spcPts val="0"/>
              </a:spcAft>
              <a:defRPr/>
            </a:pPr>
            <a:r>
              <a:rPr lang="en-US" dirty="0">
                <a:solidFill>
                  <a:prstClr val="black"/>
                </a:solidFill>
                <a:latin typeface="Berlin Sans FB" panose="020E0602020502020306" pitchFamily="34" charset="0"/>
                <a:cs typeface="Arial" panose="020B0604020202020204" pitchFamily="34" charset="0"/>
              </a:rPr>
              <a:t>Linda </a:t>
            </a:r>
            <a:r>
              <a:rPr lang="en-US" dirty="0" err="1">
                <a:solidFill>
                  <a:prstClr val="black"/>
                </a:solidFill>
                <a:latin typeface="Berlin Sans FB" panose="020E0602020502020306" pitchFamily="34" charset="0"/>
                <a:cs typeface="Arial" panose="020B0604020202020204" pitchFamily="34" charset="0"/>
              </a:rPr>
              <a:t>Kieft-Robitaille</a:t>
            </a:r>
            <a:r>
              <a:rPr lang="en-US" dirty="0">
                <a:solidFill>
                  <a:prstClr val="black"/>
                </a:solidFill>
                <a:latin typeface="Berlin Sans FB" panose="020E0602020502020306" pitchFamily="34" charset="0"/>
                <a:cs typeface="Arial" panose="020B0604020202020204" pitchFamily="34" charset="0"/>
              </a:rPr>
              <a:t>     	Real </a:t>
            </a:r>
            <a:r>
              <a:rPr lang="en-US" dirty="0">
                <a:solidFill>
                  <a:prstClr val="black"/>
                </a:solidFill>
                <a:latin typeface="Berlin Sans FB" panose="020E0602020502020306" pitchFamily="34" charset="0"/>
                <a:cs typeface="Arial" panose="020B0604020202020204" pitchFamily="34" charset="0"/>
              </a:rPr>
              <a:t>Estate Examiner, </a:t>
            </a:r>
            <a:r>
              <a:rPr lang="en-US" dirty="0">
                <a:solidFill>
                  <a:prstClr val="black"/>
                </a:solidFill>
                <a:latin typeface="Berlin Sans FB" panose="020E0602020502020306" pitchFamily="34" charset="0"/>
                <a:cs typeface="Arial" panose="020B0604020202020204" pitchFamily="34" charset="0"/>
              </a:rPr>
              <a:t>Dept. </a:t>
            </a:r>
            <a:r>
              <a:rPr lang="en-US" dirty="0">
                <a:solidFill>
                  <a:prstClr val="black"/>
                </a:solidFill>
                <a:latin typeface="Berlin Sans FB" panose="020E0602020502020306" pitchFamily="34" charset="0"/>
                <a:cs typeface="Arial" panose="020B0604020202020204" pitchFamily="34" charset="0"/>
              </a:rPr>
              <a:t>of Consumer Protection</a:t>
            </a:r>
          </a:p>
          <a:p>
            <a:pPr eaLnBrk="1" fontAlgn="auto" hangingPunct="1">
              <a:spcBef>
                <a:spcPct val="20000"/>
              </a:spcBef>
              <a:spcAft>
                <a:spcPts val="0"/>
              </a:spcAft>
              <a:defRPr/>
            </a:pPr>
            <a:r>
              <a:rPr lang="en-US" dirty="0">
                <a:solidFill>
                  <a:prstClr val="black"/>
                </a:solidFill>
                <a:latin typeface="Berlin Sans FB" panose="020E0602020502020306" pitchFamily="34" charset="0"/>
                <a:cs typeface="Arial" panose="020B0604020202020204" pitchFamily="34" charset="0"/>
              </a:rPr>
              <a:t>Vicky </a:t>
            </a:r>
            <a:r>
              <a:rPr lang="en-US" dirty="0">
                <a:solidFill>
                  <a:prstClr val="black"/>
                </a:solidFill>
                <a:latin typeface="Berlin Sans FB" panose="020E0602020502020306" pitchFamily="34" charset="0"/>
                <a:cs typeface="Arial" panose="020B0604020202020204" pitchFamily="34" charset="0"/>
              </a:rPr>
              <a:t>Bullock, </a:t>
            </a:r>
            <a:r>
              <a:rPr lang="en-US" dirty="0">
                <a:solidFill>
                  <a:prstClr val="black"/>
                </a:solidFill>
                <a:latin typeface="Berlin Sans FB" panose="020E0602020502020306" pitchFamily="34" charset="0"/>
                <a:cs typeface="Arial" panose="020B0604020202020204" pitchFamily="34" charset="0"/>
              </a:rPr>
              <a:t>Esq.        	Staff </a:t>
            </a:r>
            <a:r>
              <a:rPr lang="en-US" dirty="0">
                <a:solidFill>
                  <a:prstClr val="black"/>
                </a:solidFill>
                <a:latin typeface="Berlin Sans FB" panose="020E0602020502020306" pitchFamily="34" charset="0"/>
                <a:cs typeface="Arial" panose="020B0604020202020204" pitchFamily="34" charset="0"/>
              </a:rPr>
              <a:t>Attorney, Department of Consumer </a:t>
            </a:r>
            <a:r>
              <a:rPr lang="en-US" dirty="0">
                <a:solidFill>
                  <a:prstClr val="black"/>
                </a:solidFill>
                <a:latin typeface="Berlin Sans FB" panose="020E0602020502020306" pitchFamily="34" charset="0"/>
                <a:cs typeface="Arial" panose="020B0604020202020204" pitchFamily="34" charset="0"/>
              </a:rPr>
              <a:t>Protection</a:t>
            </a:r>
          </a:p>
          <a:p>
            <a:pPr eaLnBrk="1" fontAlgn="auto" hangingPunct="1">
              <a:spcBef>
                <a:spcPct val="20000"/>
              </a:spcBef>
              <a:spcAft>
                <a:spcPts val="0"/>
              </a:spcAft>
              <a:defRPr/>
            </a:pPr>
            <a:r>
              <a:rPr lang="en-US" dirty="0">
                <a:solidFill>
                  <a:prstClr val="black"/>
                </a:solidFill>
                <a:latin typeface="Berlin Sans FB" panose="020E0602020502020306" pitchFamily="34" charset="0"/>
                <a:cs typeface="Arial" panose="020B0604020202020204" pitchFamily="34" charset="0"/>
              </a:rPr>
              <a:t>John L. Glascock, Ph.D.   	Director of the UConn Center for Real Estate</a:t>
            </a:r>
          </a:p>
          <a:p>
            <a:pPr eaLnBrk="1" fontAlgn="auto" hangingPunct="1">
              <a:spcBef>
                <a:spcPct val="20000"/>
              </a:spcBef>
              <a:spcAft>
                <a:spcPts val="0"/>
              </a:spcAft>
              <a:defRPr/>
            </a:pPr>
            <a:r>
              <a:rPr lang="en-US" dirty="0">
                <a:solidFill>
                  <a:prstClr val="black"/>
                </a:solidFill>
                <a:latin typeface="Berlin Sans FB" panose="020E0602020502020306" pitchFamily="34" charset="0"/>
                <a:cs typeface="Arial" panose="020B0604020202020204" pitchFamily="34" charset="0"/>
              </a:rPr>
              <a:t>Katherine Pancak, Esq.  	Professor in Residence, University of Connecticut</a:t>
            </a:r>
          </a:p>
          <a:p>
            <a:pPr eaLnBrk="1" fontAlgn="auto" hangingPunct="1">
              <a:spcBef>
                <a:spcPct val="20000"/>
              </a:spcBef>
              <a:spcAft>
                <a:spcPts val="0"/>
              </a:spcAft>
              <a:defRPr/>
            </a:pPr>
            <a:r>
              <a:rPr lang="en-US" sz="1600" dirty="0">
                <a:solidFill>
                  <a:prstClr val="black"/>
                </a:solidFill>
                <a:latin typeface="Calibri"/>
                <a:cs typeface="Arial" panose="020B0604020202020204" pitchFamily="34" charset="0"/>
              </a:rPr>
              <a:t>	</a:t>
            </a:r>
            <a:endParaRPr lang="en-US" sz="1600" dirty="0">
              <a:solidFill>
                <a:prstClr val="black"/>
              </a:solidFill>
              <a:latin typeface="Calibri"/>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128588"/>
            <a:ext cx="7962900" cy="866775"/>
          </a:xfrm>
        </p:spPr>
        <p:txBody>
          <a:bodyPr/>
          <a:lstStyle/>
          <a:p>
            <a:r>
              <a:rPr lang="en-US" altLang="en-US" sz="3600" i="1" smtClean="0">
                <a:latin typeface="Baskerville Old Face" panose="02020602080505020303" pitchFamily="18" charset="0"/>
                <a:cs typeface="Arial" panose="020B0604020202020204" pitchFamily="34" charset="0"/>
              </a:rPr>
              <a:t>Does the seller have to amend the report? </a:t>
            </a:r>
            <a:endParaRPr lang="en-US" altLang="en-US" sz="3600" smtClean="0">
              <a:latin typeface="Baskerville Old Face" panose="02020602080505020303" pitchFamily="18" charset="0"/>
              <a:cs typeface="Arial" panose="020B0604020202020204" pitchFamily="34" charset="0"/>
            </a:endParaRPr>
          </a:p>
        </p:txBody>
      </p:sp>
      <p:sp>
        <p:nvSpPr>
          <p:cNvPr id="8200" name="Rectangle 3"/>
          <p:cNvSpPr>
            <a:spLocks noGrp="1" noChangeArrowheads="1"/>
          </p:cNvSpPr>
          <p:nvPr>
            <p:ph idx="1"/>
          </p:nvPr>
        </p:nvSpPr>
        <p:spPr>
          <a:xfrm>
            <a:off x="171450" y="2133600"/>
            <a:ext cx="8477250" cy="3621088"/>
          </a:xfrm>
        </p:spPr>
        <p:txBody>
          <a:bodyPr rtlCol="0">
            <a:normAutofit fontScale="92500" lnSpcReduction="20000"/>
          </a:bodyPr>
          <a:lstStyle/>
          <a:p>
            <a:pPr fontAlgn="auto">
              <a:lnSpc>
                <a:spcPct val="150000"/>
              </a:lnSpc>
              <a:spcAft>
                <a:spcPts val="0"/>
              </a:spcAft>
              <a:buFont typeface="Wingdings" panose="05000000000000000000" pitchFamily="2" charset="2"/>
              <a:buChar char="v"/>
              <a:defRPr/>
            </a:pPr>
            <a:r>
              <a:rPr lang="en-US" dirty="0" smtClean="0">
                <a:latin typeface="Baskerville Old Face" panose="02020602080505020303" pitchFamily="18" charset="0"/>
                <a:cs typeface="Arial" panose="020B0604020202020204" pitchFamily="34" charset="0"/>
              </a:rPr>
              <a:t>If the </a:t>
            </a:r>
            <a:r>
              <a:rPr lang="en-US" dirty="0">
                <a:latin typeface="Baskerville Old Face" panose="02020602080505020303" pitchFamily="18" charset="0"/>
                <a:cs typeface="Arial" panose="020B0604020202020204" pitchFamily="34" charset="0"/>
              </a:rPr>
              <a:t>s</a:t>
            </a:r>
            <a:r>
              <a:rPr lang="en-US" dirty="0" smtClean="0">
                <a:latin typeface="Baskerville Old Face" panose="02020602080505020303" pitchFamily="18" charset="0"/>
                <a:cs typeface="Arial" panose="020B0604020202020204" pitchFamily="34" charset="0"/>
              </a:rPr>
              <a:t>eller completes the report and then finds out about problems with the property that were not disclosed, the original report must be amended to include those problems.</a:t>
            </a:r>
          </a:p>
          <a:p>
            <a:pPr marL="0" indent="0" fontAlgn="auto">
              <a:lnSpc>
                <a:spcPct val="150000"/>
              </a:lnSpc>
              <a:spcAft>
                <a:spcPts val="0"/>
              </a:spcAft>
              <a:buFont typeface="Arial" panose="020B0604020202020204" pitchFamily="34" charset="0"/>
              <a:buNone/>
              <a:defRPr/>
            </a:pPr>
            <a:endParaRPr lang="en-US" dirty="0" smtClean="0">
              <a:latin typeface="Baskerville Old Face" panose="02020602080505020303" pitchFamily="18" charset="0"/>
              <a:cs typeface="Arial" panose="020B0604020202020204" pitchFamily="34" charset="0"/>
            </a:endParaRPr>
          </a:p>
          <a:p>
            <a:pPr fontAlgn="auto">
              <a:lnSpc>
                <a:spcPct val="150000"/>
              </a:lnSpc>
              <a:spcAft>
                <a:spcPts val="0"/>
              </a:spcAft>
              <a:buFont typeface="Wingdings" panose="05000000000000000000" pitchFamily="2" charset="2"/>
              <a:buChar char="v"/>
              <a:defRPr/>
            </a:pPr>
            <a:r>
              <a:rPr lang="en-US" dirty="0" smtClean="0">
                <a:latin typeface="Baskerville Old Face" panose="02020602080505020303" pitchFamily="18" charset="0"/>
                <a:cs typeface="Arial" panose="020B0604020202020204" pitchFamily="34" charset="0"/>
              </a:rPr>
              <a:t>The seller may decide to make the repairs, or give the buyer a  credit at closing.</a:t>
            </a:r>
          </a:p>
          <a:p>
            <a:pPr marL="0" indent="0" fontAlgn="auto">
              <a:lnSpc>
                <a:spcPct val="150000"/>
              </a:lnSpc>
              <a:spcAft>
                <a:spcPts val="0"/>
              </a:spcAft>
              <a:buFont typeface="Arial" panose="020B0604020202020204" pitchFamily="34" charset="0"/>
              <a:buNone/>
              <a:defRPr/>
            </a:pPr>
            <a:endParaRPr lang="en-US" sz="2000" i="1" dirty="0" smtClean="0">
              <a:solidFill>
                <a:schemeClr val="accent1">
                  <a:lumMod val="50000"/>
                </a:schemeClr>
              </a:solidFill>
              <a:latin typeface="Arial Narrow" panose="020B0606020202030204" pitchFamily="34" charset="0"/>
            </a:endParaRPr>
          </a:p>
        </p:txBody>
      </p:sp>
      <p:sp>
        <p:nvSpPr>
          <p:cNvPr id="89092"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latin typeface="Baskerville Old Face" panose="02020602080505020303" pitchFamily="18" charset="0"/>
              </a:rPr>
              <a:t>CT 2014-2016 CE</a:t>
            </a:r>
          </a:p>
        </p:txBody>
      </p:sp>
      <p:sp>
        <p:nvSpPr>
          <p:cNvPr id="89093"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3EEC0A8-3536-4048-ACBA-AF83D4F45FA8}" type="slidenum">
              <a:rPr lang="en-US" altLang="en-US" sz="2000">
                <a:latin typeface="Baskerville Old Face" panose="02020602080505020303" pitchFamily="18" charset="0"/>
              </a:rPr>
              <a:pPr fontAlgn="base">
                <a:lnSpc>
                  <a:spcPct val="100000"/>
                </a:lnSpc>
                <a:spcBef>
                  <a:spcPct val="0"/>
                </a:spcBef>
                <a:spcAft>
                  <a:spcPct val="0"/>
                </a:spcAft>
                <a:buFontTx/>
                <a:buNone/>
              </a:pPr>
              <a:t>20</a:t>
            </a:fld>
            <a:endParaRPr lang="en-US" altLang="en-US" sz="2000">
              <a:latin typeface="Baskerville Old Face" panose="020206020805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8200">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82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152400" y="6350"/>
            <a:ext cx="8915400" cy="1066800"/>
          </a:xfrm>
        </p:spPr>
        <p:txBody>
          <a:bodyPr/>
          <a:lstStyle/>
          <a:p>
            <a:r>
              <a:rPr lang="en-US" altLang="en-US" sz="2800" smtClean="0">
                <a:latin typeface="Baskerville Old Face" panose="02020602080505020303" pitchFamily="18" charset="0"/>
                <a:cs typeface="Arial" panose="020B0604020202020204" pitchFamily="34" charset="0"/>
              </a:rPr>
              <a:t>Disclosure Report is </a:t>
            </a:r>
            <a:r>
              <a:rPr lang="en-US" altLang="en-US" sz="2800" u="sng" smtClean="0">
                <a:latin typeface="Baskerville Old Face" panose="02020602080505020303" pitchFamily="18" charset="0"/>
                <a:cs typeface="Arial" panose="020B0604020202020204" pitchFamily="34" charset="0"/>
              </a:rPr>
              <a:t>not</a:t>
            </a:r>
            <a:r>
              <a:rPr lang="en-US" altLang="en-US" sz="2800" smtClean="0">
                <a:latin typeface="Baskerville Old Face" panose="02020602080505020303" pitchFamily="18" charset="0"/>
                <a:cs typeface="Arial" panose="020B0604020202020204" pitchFamily="34" charset="0"/>
              </a:rPr>
              <a:t> required if the property transfer is:</a:t>
            </a:r>
          </a:p>
        </p:txBody>
      </p:sp>
      <p:sp>
        <p:nvSpPr>
          <p:cNvPr id="3" name="Content Placeholder 2"/>
          <p:cNvSpPr>
            <a:spLocks noGrp="1"/>
          </p:cNvSpPr>
          <p:nvPr>
            <p:ph idx="1"/>
          </p:nvPr>
        </p:nvSpPr>
        <p:spPr>
          <a:xfrm>
            <a:off x="395288" y="1524000"/>
            <a:ext cx="8429625" cy="4729163"/>
          </a:xfrm>
        </p:spPr>
        <p:txBody>
          <a:bodyPr rtlCol="0">
            <a:normAutofit fontScale="85000" lnSpcReduction="20000"/>
          </a:bodyPr>
          <a:lstStyle/>
          <a:p>
            <a:pPr marL="914400" lvl="1" indent="-457200" fontAlgn="auto">
              <a:lnSpc>
                <a:spcPct val="150000"/>
              </a:lnSpc>
              <a:spcBef>
                <a:spcPts val="0"/>
              </a:spcBef>
              <a:spcAft>
                <a:spcPts val="0"/>
              </a:spcAft>
              <a:buFont typeface="Arial" panose="020B0604020202020204" pitchFamily="34" charset="0"/>
              <a:buAutoNum type="arabicParenBoth"/>
              <a:defRPr/>
            </a:pPr>
            <a:r>
              <a:rPr lang="en-US" dirty="0">
                <a:latin typeface="Baskerville Old Face" panose="02020602080505020303" pitchFamily="18" charset="0"/>
                <a:cs typeface="Arial" panose="020B0604020202020204" pitchFamily="34" charset="0"/>
              </a:rPr>
              <a:t>t</a:t>
            </a:r>
            <a:r>
              <a:rPr lang="en-US" dirty="0" smtClean="0">
                <a:latin typeface="Baskerville Old Face" panose="02020602080505020303" pitchFamily="18" charset="0"/>
                <a:cs typeface="Arial" panose="020B0604020202020204" pitchFamily="34" charset="0"/>
              </a:rPr>
              <a:t>o co-owners</a:t>
            </a:r>
          </a:p>
          <a:p>
            <a:pPr marL="914400" lvl="1" indent="-457200" fontAlgn="auto">
              <a:lnSpc>
                <a:spcPct val="150000"/>
              </a:lnSpc>
              <a:spcBef>
                <a:spcPts val="0"/>
              </a:spcBef>
              <a:spcAft>
                <a:spcPts val="0"/>
              </a:spcAft>
              <a:buFont typeface="Arial" panose="020B0604020202020204" pitchFamily="34" charset="0"/>
              <a:buAutoNum type="arabicParenBoth"/>
              <a:defRPr/>
            </a:pPr>
            <a:r>
              <a:rPr lang="en-US" dirty="0" smtClean="0">
                <a:latin typeface="Baskerville Old Face" panose="02020602080505020303" pitchFamily="18" charset="0"/>
                <a:cs typeface="Arial" panose="020B0604020202020204" pitchFamily="34" charset="0"/>
              </a:rPr>
              <a:t>to immediate family members for no paid consideration</a:t>
            </a:r>
          </a:p>
          <a:p>
            <a:pPr marL="914400" lvl="1" indent="-457200" fontAlgn="auto">
              <a:lnSpc>
                <a:spcPct val="150000"/>
              </a:lnSpc>
              <a:spcBef>
                <a:spcPts val="0"/>
              </a:spcBef>
              <a:spcAft>
                <a:spcPts val="0"/>
              </a:spcAft>
              <a:buFont typeface="Arial" panose="020B0604020202020204" pitchFamily="34" charset="0"/>
              <a:buAutoNum type="arabicParenBoth"/>
              <a:defRPr/>
            </a:pPr>
            <a:r>
              <a:rPr lang="en-US" dirty="0" smtClean="0">
                <a:latin typeface="Baskerville Old Face" panose="02020602080505020303" pitchFamily="18" charset="0"/>
                <a:cs typeface="Arial" panose="020B0604020202020204" pitchFamily="34" charset="0"/>
              </a:rPr>
              <a:t>pursuant </a:t>
            </a:r>
            <a:r>
              <a:rPr lang="en-US" dirty="0">
                <a:latin typeface="Baskerville Old Face" panose="02020602080505020303" pitchFamily="18" charset="0"/>
                <a:cs typeface="Arial" panose="020B0604020202020204" pitchFamily="34" charset="0"/>
              </a:rPr>
              <a:t>to </a:t>
            </a:r>
            <a:r>
              <a:rPr lang="en-US" dirty="0" smtClean="0">
                <a:latin typeface="Baskerville Old Face" panose="02020602080505020303" pitchFamily="18" charset="0"/>
                <a:cs typeface="Arial" panose="020B0604020202020204" pitchFamily="34" charset="0"/>
              </a:rPr>
              <a:t>a court order</a:t>
            </a:r>
          </a:p>
          <a:p>
            <a:pPr marL="914400" lvl="1" indent="-457200" fontAlgn="auto">
              <a:lnSpc>
                <a:spcPct val="150000"/>
              </a:lnSpc>
              <a:spcBef>
                <a:spcPts val="0"/>
              </a:spcBef>
              <a:spcAft>
                <a:spcPts val="0"/>
              </a:spcAft>
              <a:buFont typeface="Arial" panose="020B0604020202020204" pitchFamily="34" charset="0"/>
              <a:buAutoNum type="arabicParenBoth"/>
              <a:defRPr/>
            </a:pPr>
            <a:r>
              <a:rPr lang="en-US" dirty="0">
                <a:latin typeface="Baskerville Old Face" panose="02020602080505020303" pitchFamily="18" charset="0"/>
                <a:cs typeface="Arial" panose="020B0604020202020204" pitchFamily="34" charset="0"/>
              </a:rPr>
              <a:t>n</a:t>
            </a:r>
            <a:r>
              <a:rPr lang="en-US" dirty="0" smtClean="0">
                <a:latin typeface="Baskerville Old Face" panose="02020602080505020303" pitchFamily="18" charset="0"/>
                <a:cs typeface="Arial" panose="020B0604020202020204" pitchFamily="34" charset="0"/>
              </a:rPr>
              <a:t>ew construction</a:t>
            </a:r>
          </a:p>
          <a:p>
            <a:pPr marL="914400" lvl="1" indent="-457200" fontAlgn="auto">
              <a:lnSpc>
                <a:spcPct val="150000"/>
              </a:lnSpc>
              <a:spcBef>
                <a:spcPts val="0"/>
              </a:spcBef>
              <a:spcAft>
                <a:spcPts val="0"/>
              </a:spcAft>
              <a:buFont typeface="Arial" panose="020B0604020202020204" pitchFamily="34" charset="0"/>
              <a:buAutoNum type="arabicParenBoth"/>
              <a:defRPr/>
            </a:pPr>
            <a:r>
              <a:rPr lang="en-US" dirty="0" smtClean="0">
                <a:latin typeface="Baskerville Old Face" panose="02020602080505020303" pitchFamily="18" charset="0"/>
                <a:cs typeface="Arial" panose="020B0604020202020204" pitchFamily="34" charset="0"/>
              </a:rPr>
              <a:t>made </a:t>
            </a:r>
            <a:r>
              <a:rPr lang="en-US" dirty="0">
                <a:latin typeface="Baskerville Old Face" panose="02020602080505020303" pitchFamily="18" charset="0"/>
                <a:cs typeface="Arial" panose="020B0604020202020204" pitchFamily="34" charset="0"/>
              </a:rPr>
              <a:t>by executors, administrators, trustees or </a:t>
            </a:r>
            <a:r>
              <a:rPr lang="en-US" dirty="0" smtClean="0">
                <a:latin typeface="Baskerville Old Face" panose="02020602080505020303" pitchFamily="18" charset="0"/>
                <a:cs typeface="Arial" panose="020B0604020202020204" pitchFamily="34" charset="0"/>
              </a:rPr>
              <a:t>conservators</a:t>
            </a:r>
          </a:p>
          <a:p>
            <a:pPr marL="914400" lvl="1" indent="-457200" fontAlgn="auto">
              <a:lnSpc>
                <a:spcPct val="150000"/>
              </a:lnSpc>
              <a:spcBef>
                <a:spcPts val="0"/>
              </a:spcBef>
              <a:spcAft>
                <a:spcPts val="0"/>
              </a:spcAft>
              <a:buFont typeface="Arial" panose="020B0604020202020204" pitchFamily="34" charset="0"/>
              <a:buAutoNum type="arabicParenBoth"/>
              <a:defRPr/>
            </a:pPr>
            <a:r>
              <a:rPr lang="en-US" dirty="0" smtClean="0">
                <a:latin typeface="Baskerville Old Face" panose="02020602080505020303" pitchFamily="18" charset="0"/>
                <a:cs typeface="Arial" panose="020B0604020202020204" pitchFamily="34" charset="0"/>
              </a:rPr>
              <a:t>by </a:t>
            </a:r>
            <a:r>
              <a:rPr lang="en-US" dirty="0">
                <a:latin typeface="Baskerville Old Face" panose="02020602080505020303" pitchFamily="18" charset="0"/>
                <a:cs typeface="Arial" panose="020B0604020202020204" pitchFamily="34" charset="0"/>
              </a:rPr>
              <a:t>the federal </a:t>
            </a:r>
            <a:r>
              <a:rPr lang="en-US" dirty="0" smtClean="0">
                <a:latin typeface="Baskerville Old Face" panose="02020602080505020303" pitchFamily="18" charset="0"/>
                <a:cs typeface="Arial" panose="020B0604020202020204" pitchFamily="34" charset="0"/>
              </a:rPr>
              <a:t>government</a:t>
            </a:r>
          </a:p>
          <a:p>
            <a:pPr marL="914400" lvl="1" indent="-457200" fontAlgn="auto">
              <a:lnSpc>
                <a:spcPct val="150000"/>
              </a:lnSpc>
              <a:spcBef>
                <a:spcPts val="0"/>
              </a:spcBef>
              <a:spcAft>
                <a:spcPts val="0"/>
              </a:spcAft>
              <a:buFont typeface="Arial" panose="020B0604020202020204" pitchFamily="34" charset="0"/>
              <a:buAutoNum type="arabicParenBoth"/>
              <a:defRPr/>
            </a:pPr>
            <a:r>
              <a:rPr lang="en-US" dirty="0" smtClean="0">
                <a:latin typeface="Baskerville Old Face" panose="02020602080505020303" pitchFamily="18" charset="0"/>
                <a:cs typeface="Arial" panose="020B0604020202020204" pitchFamily="34" charset="0"/>
              </a:rPr>
              <a:t>by </a:t>
            </a:r>
            <a:r>
              <a:rPr lang="en-US" dirty="0">
                <a:latin typeface="Baskerville Old Face" panose="02020602080505020303" pitchFamily="18" charset="0"/>
                <a:cs typeface="Arial" panose="020B0604020202020204" pitchFamily="34" charset="0"/>
              </a:rPr>
              <a:t>deed in lieu of </a:t>
            </a:r>
            <a:r>
              <a:rPr lang="en-US" dirty="0" smtClean="0">
                <a:latin typeface="Baskerville Old Face" panose="02020602080505020303" pitchFamily="18" charset="0"/>
                <a:cs typeface="Arial" panose="020B0604020202020204" pitchFamily="34" charset="0"/>
              </a:rPr>
              <a:t>foreclosure</a:t>
            </a:r>
          </a:p>
          <a:p>
            <a:pPr marL="914400" lvl="1" indent="-457200" fontAlgn="auto">
              <a:lnSpc>
                <a:spcPct val="150000"/>
              </a:lnSpc>
              <a:spcBef>
                <a:spcPts val="0"/>
              </a:spcBef>
              <a:spcAft>
                <a:spcPts val="0"/>
              </a:spcAft>
              <a:buFont typeface="Arial" panose="020B0604020202020204" pitchFamily="34" charset="0"/>
              <a:buAutoNum type="arabicParenBoth"/>
              <a:defRPr/>
            </a:pPr>
            <a:r>
              <a:rPr lang="en-US" dirty="0" smtClean="0">
                <a:latin typeface="Baskerville Old Face" panose="02020602080505020303" pitchFamily="18" charset="0"/>
                <a:cs typeface="Arial" panose="020B0604020202020204" pitchFamily="34" charset="0"/>
              </a:rPr>
              <a:t>by </a:t>
            </a:r>
            <a:r>
              <a:rPr lang="en-US" dirty="0">
                <a:latin typeface="Baskerville Old Face" panose="02020602080505020303" pitchFamily="18" charset="0"/>
                <a:cs typeface="Arial" panose="020B0604020202020204" pitchFamily="34" charset="0"/>
              </a:rPr>
              <a:t>the state of </a:t>
            </a:r>
            <a:r>
              <a:rPr lang="en-US" dirty="0" smtClean="0">
                <a:latin typeface="Baskerville Old Face" panose="02020602080505020303" pitchFamily="18" charset="0"/>
                <a:cs typeface="Arial" panose="020B0604020202020204" pitchFamily="34" charset="0"/>
              </a:rPr>
              <a:t>Connecticut</a:t>
            </a:r>
          </a:p>
          <a:p>
            <a:pPr marL="914400" lvl="1" indent="-457200" fontAlgn="auto">
              <a:lnSpc>
                <a:spcPct val="150000"/>
              </a:lnSpc>
              <a:spcBef>
                <a:spcPts val="0"/>
              </a:spcBef>
              <a:spcAft>
                <a:spcPts val="0"/>
              </a:spcAft>
              <a:buFont typeface="Arial" panose="020B0604020202020204" pitchFamily="34" charset="0"/>
              <a:buAutoNum type="arabicParenBoth"/>
              <a:defRPr/>
            </a:pPr>
            <a:r>
              <a:rPr lang="en-US" dirty="0" smtClean="0">
                <a:latin typeface="Baskerville Old Face" panose="02020602080505020303" pitchFamily="18" charset="0"/>
                <a:cs typeface="Arial" panose="020B0604020202020204" pitchFamily="34" charset="0"/>
              </a:rPr>
              <a:t>the </a:t>
            </a:r>
            <a:r>
              <a:rPr lang="en-US" dirty="0">
                <a:latin typeface="Baskerville Old Face" panose="02020602080505020303" pitchFamily="18" charset="0"/>
                <a:cs typeface="Arial" panose="020B0604020202020204" pitchFamily="34" charset="0"/>
              </a:rPr>
              <a:t>subject of a contract or option entered into prior to January 1, </a:t>
            </a:r>
            <a:r>
              <a:rPr lang="en-US" dirty="0" smtClean="0">
                <a:latin typeface="Baskerville Old Face" panose="02020602080505020303" pitchFamily="18" charset="0"/>
                <a:cs typeface="Arial" panose="020B0604020202020204" pitchFamily="34" charset="0"/>
              </a:rPr>
              <a:t>1996</a:t>
            </a:r>
          </a:p>
          <a:p>
            <a:pPr marL="914400" lvl="1" indent="-457200" fontAlgn="auto">
              <a:lnSpc>
                <a:spcPct val="110000"/>
              </a:lnSpc>
              <a:spcBef>
                <a:spcPts val="0"/>
              </a:spcBef>
              <a:spcAft>
                <a:spcPts val="0"/>
              </a:spcAft>
              <a:buFont typeface="Arial" panose="020B0604020202020204" pitchFamily="34" charset="0"/>
              <a:buAutoNum type="arabicParenBoth"/>
              <a:defRPr/>
            </a:pPr>
            <a:r>
              <a:rPr lang="en-US" dirty="0" smtClean="0">
                <a:latin typeface="Baskerville Old Face" panose="02020602080505020303" pitchFamily="18" charset="0"/>
                <a:cs typeface="Arial" panose="020B0604020202020204" pitchFamily="34" charset="0"/>
              </a:rPr>
              <a:t> acquired </a:t>
            </a:r>
            <a:r>
              <a:rPr lang="en-US" dirty="0">
                <a:latin typeface="Baskerville Old Face" panose="02020602080505020303" pitchFamily="18" charset="0"/>
                <a:cs typeface="Arial" panose="020B0604020202020204" pitchFamily="34" charset="0"/>
              </a:rPr>
              <a:t>by a judgment of strict foreclosure or by foreclosure by sale or by a deed in lieu of </a:t>
            </a:r>
            <a:r>
              <a:rPr lang="en-US" dirty="0" smtClean="0">
                <a:latin typeface="Baskerville Old Face" panose="02020602080505020303" pitchFamily="18" charset="0"/>
                <a:cs typeface="Arial" panose="020B0604020202020204" pitchFamily="34" charset="0"/>
              </a:rPr>
              <a:t>foreclosure</a:t>
            </a:r>
          </a:p>
          <a:p>
            <a:pPr marL="914400" lvl="1" indent="-457200" fontAlgn="auto">
              <a:lnSpc>
                <a:spcPct val="110000"/>
              </a:lnSpc>
              <a:spcBef>
                <a:spcPts val="0"/>
              </a:spcBef>
              <a:spcAft>
                <a:spcPts val="0"/>
              </a:spcAft>
              <a:buFont typeface="Arial" panose="020B0604020202020204" pitchFamily="34" charset="0"/>
              <a:buAutoNum type="arabicParenBoth"/>
              <a:defRPr/>
            </a:pPr>
            <a:endParaRPr lang="en-US" sz="2000" i="1" dirty="0">
              <a:solidFill>
                <a:srgbClr val="549E39">
                  <a:lumMod val="50000"/>
                </a:srgbClr>
              </a:solidFill>
              <a:latin typeface="Arial" panose="020B0604020202020204" pitchFamily="34" charset="0"/>
              <a:cs typeface="Arial" panose="020B0604020202020204" pitchFamily="34" charset="0"/>
            </a:endParaRPr>
          </a:p>
          <a:p>
            <a:pPr marL="457200" lvl="1" indent="0" fontAlgn="auto">
              <a:lnSpc>
                <a:spcPct val="110000"/>
              </a:lnSpc>
              <a:spcBef>
                <a:spcPts val="0"/>
              </a:spcBef>
              <a:spcAft>
                <a:spcPts val="0"/>
              </a:spcAft>
              <a:buFont typeface="Arial" panose="020B0604020202020204" pitchFamily="34" charset="0"/>
              <a:buNone/>
              <a:defRPr/>
            </a:pPr>
            <a:r>
              <a:rPr lang="en-US" i="1" dirty="0" smtClean="0">
                <a:latin typeface="Baskerville Old Face" panose="02020602080505020303" pitchFamily="18" charset="0"/>
                <a:cs typeface="Arial" panose="020B0604020202020204" pitchFamily="34" charset="0"/>
              </a:rPr>
              <a:t>CGS </a:t>
            </a:r>
            <a:r>
              <a:rPr lang="en-US" i="1" dirty="0">
                <a:latin typeface="Baskerville Old Face" panose="02020602080505020303" pitchFamily="18" charset="0"/>
                <a:cs typeface="Arial" panose="020B0604020202020204" pitchFamily="34" charset="0"/>
              </a:rPr>
              <a:t>§20-327b</a:t>
            </a:r>
          </a:p>
          <a:p>
            <a:pPr marL="0" indent="0" fontAlgn="auto">
              <a:spcAft>
                <a:spcPts val="0"/>
              </a:spcAft>
              <a:buFont typeface="Arial" panose="020B0604020202020204" pitchFamily="34" charset="0"/>
              <a:buNone/>
              <a:defRPr/>
            </a:pPr>
            <a:endParaRPr lang="en-US" dirty="0"/>
          </a:p>
        </p:txBody>
      </p:sp>
      <p:sp>
        <p:nvSpPr>
          <p:cNvPr id="9114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911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ECADB70-3F3F-4DA1-8F47-19248E55247C}" type="slidenum">
              <a:rPr lang="en-US" altLang="en-US" sz="2000">
                <a:latin typeface="Baskerville Old Face" panose="02020602080505020303" pitchFamily="18" charset="0"/>
              </a:rPr>
              <a:pPr fontAlgn="base">
                <a:spcBef>
                  <a:spcPct val="0"/>
                </a:spcBef>
                <a:spcAft>
                  <a:spcPct val="0"/>
                </a:spcAft>
              </a:pPr>
              <a:t>21</a:t>
            </a:fld>
            <a:endParaRPr lang="en-US" altLang="en-US" sz="200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79500" y="238125"/>
            <a:ext cx="8064500" cy="504825"/>
          </a:xfrm>
        </p:spPr>
        <p:txBody>
          <a:bodyPr/>
          <a:lstStyle/>
          <a:p>
            <a:r>
              <a:rPr lang="en-US" altLang="en-US" sz="2800" i="1" smtClean="0">
                <a:latin typeface="Baskerville Old Face" panose="02020602080505020303" pitchFamily="18" charset="0"/>
                <a:cs typeface="Arial" panose="020B0604020202020204" pitchFamily="34" charset="0"/>
              </a:rPr>
              <a:t>HERE’S THE QUESTION.  What’s the Answer?</a:t>
            </a:r>
          </a:p>
        </p:txBody>
      </p:sp>
      <p:sp>
        <p:nvSpPr>
          <p:cNvPr id="93187" name="Rectangle 3"/>
          <p:cNvSpPr>
            <a:spLocks noGrp="1" noChangeArrowheads="1"/>
          </p:cNvSpPr>
          <p:nvPr>
            <p:ph idx="1"/>
          </p:nvPr>
        </p:nvSpPr>
        <p:spPr>
          <a:xfrm>
            <a:off x="222250" y="1524000"/>
            <a:ext cx="8699500" cy="2700338"/>
          </a:xfrm>
        </p:spPr>
        <p:txBody>
          <a:bodyPr/>
          <a:lstStyle/>
          <a:p>
            <a:pPr marL="0" indent="0">
              <a:buFont typeface="Arial" panose="020B0604020202020204" pitchFamily="34" charset="0"/>
              <a:buNone/>
            </a:pPr>
            <a:r>
              <a:rPr lang="en-US" altLang="en-US" sz="2400" u="sng" smtClean="0">
                <a:latin typeface="Baskerville Old Face" panose="02020602080505020303" pitchFamily="18" charset="0"/>
                <a:cs typeface="Arial" panose="020B0604020202020204" pitchFamily="34" charset="0"/>
              </a:rPr>
              <a:t>QUESTION</a:t>
            </a:r>
            <a:r>
              <a:rPr lang="en-US" altLang="en-US" sz="2400" smtClean="0">
                <a:latin typeface="Baskerville Old Face" panose="02020602080505020303" pitchFamily="18" charset="0"/>
                <a:cs typeface="Arial" panose="020B0604020202020204" pitchFamily="34" charset="0"/>
              </a:rPr>
              <a:t>:</a:t>
            </a:r>
          </a:p>
          <a:p>
            <a:pPr marL="0" indent="0">
              <a:lnSpc>
                <a:spcPct val="100000"/>
              </a:lnSpc>
              <a:spcBef>
                <a:spcPct val="0"/>
              </a:spcBef>
              <a:buFont typeface="Arial" panose="020B0604020202020204" pitchFamily="34" charset="0"/>
              <a:buNone/>
            </a:pPr>
            <a:r>
              <a:rPr lang="en-US" altLang="en-US" sz="2400" smtClean="0">
                <a:latin typeface="Baskerville Old Face" panose="02020602080505020303" pitchFamily="18" charset="0"/>
                <a:cs typeface="Arial" panose="020B0604020202020204" pitchFamily="34" charset="0"/>
              </a:rPr>
              <a:t>Sellers were not aware there were termites in the home, and  </a:t>
            </a:r>
          </a:p>
          <a:p>
            <a:pPr marL="0" indent="0">
              <a:lnSpc>
                <a:spcPct val="100000"/>
              </a:lnSpc>
              <a:spcBef>
                <a:spcPct val="0"/>
              </a:spcBef>
              <a:buFont typeface="Arial" panose="020B0604020202020204" pitchFamily="34" charset="0"/>
              <a:buNone/>
            </a:pPr>
            <a:r>
              <a:rPr lang="en-US" altLang="en-US" sz="2400" smtClean="0">
                <a:latin typeface="Baskerville Old Face" panose="02020602080505020303" pitchFamily="18" charset="0"/>
                <a:cs typeface="Arial" panose="020B0604020202020204" pitchFamily="34" charset="0"/>
              </a:rPr>
              <a:t>the buyers’ inspector did not find any evidence of termites.</a:t>
            </a:r>
          </a:p>
          <a:p>
            <a:pPr marL="0" indent="0">
              <a:lnSpc>
                <a:spcPct val="100000"/>
              </a:lnSpc>
              <a:spcBef>
                <a:spcPct val="0"/>
              </a:spcBef>
              <a:buFont typeface="Arial" panose="020B0604020202020204" pitchFamily="34" charset="0"/>
              <a:buNone/>
            </a:pPr>
            <a:r>
              <a:rPr lang="en-US" altLang="en-US" sz="2400" smtClean="0">
                <a:latin typeface="Baskerville Old Face" panose="02020602080505020303" pitchFamily="18" charset="0"/>
                <a:cs typeface="Arial" panose="020B0604020202020204" pitchFamily="34" charset="0"/>
              </a:rPr>
              <a:t>But after the closing, the buyers discovered termite damage</a:t>
            </a:r>
          </a:p>
          <a:p>
            <a:pPr marL="0" indent="0">
              <a:lnSpc>
                <a:spcPct val="100000"/>
              </a:lnSpc>
              <a:spcBef>
                <a:spcPct val="0"/>
              </a:spcBef>
              <a:buFont typeface="Arial" panose="020B0604020202020204" pitchFamily="34" charset="0"/>
              <a:buNone/>
            </a:pPr>
            <a:r>
              <a:rPr lang="en-US" altLang="en-US" sz="2400" smtClean="0">
                <a:latin typeface="Baskerville Old Face" panose="02020602080505020303" pitchFamily="18" charset="0"/>
                <a:cs typeface="Arial" panose="020B0604020202020204" pitchFamily="34" charset="0"/>
              </a:rPr>
              <a:t>and had to make repairs at a cost of $5,000.  Will the buyers be able to collect damages from the sellers?</a:t>
            </a:r>
          </a:p>
        </p:txBody>
      </p:sp>
      <p:sp>
        <p:nvSpPr>
          <p:cNvPr id="93188"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latin typeface="Baskerville Old Face" panose="02020602080505020303" pitchFamily="18" charset="0"/>
              </a:rPr>
              <a:t>CT 2014-2016 CE</a:t>
            </a:r>
          </a:p>
        </p:txBody>
      </p:sp>
      <p:sp>
        <p:nvSpPr>
          <p:cNvPr id="93189"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9D9BB330-B879-4DC6-B73F-F5DA48E7ECB3}" type="slidenum">
              <a:rPr lang="en-US" altLang="en-US" sz="2000">
                <a:latin typeface="Baskerville Old Face" panose="02020602080505020303" pitchFamily="18" charset="0"/>
              </a:rPr>
              <a:pPr fontAlgn="base">
                <a:lnSpc>
                  <a:spcPct val="100000"/>
                </a:lnSpc>
                <a:spcBef>
                  <a:spcPct val="0"/>
                </a:spcBef>
                <a:spcAft>
                  <a:spcPct val="0"/>
                </a:spcAft>
                <a:buFontTx/>
                <a:buNone/>
              </a:pPr>
              <a:t>22</a:t>
            </a:fld>
            <a:endParaRPr lang="en-US" altLang="en-US" sz="2000">
              <a:latin typeface="Baskerville Old Face" panose="02020602080505020303" pitchFamily="18" charset="0"/>
            </a:endParaRPr>
          </a:p>
        </p:txBody>
      </p:sp>
      <p:pic>
        <p:nvPicPr>
          <p:cNvPr id="93190"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095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22250" y="4035425"/>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Baskerville Old Face" panose="02020602080505020303" pitchFamily="18" charset="0"/>
                <a:cs typeface="Arial" panose="020B0604020202020204" pitchFamily="34" charset="0"/>
              </a:rPr>
              <a:t>ANSWER</a:t>
            </a:r>
            <a:r>
              <a:rPr lang="en-US" altLang="en-US" sz="2400">
                <a:latin typeface="Baskerville Old Face" panose="02020602080505020303" pitchFamily="18" charset="0"/>
                <a:cs typeface="Arial" panose="020B0604020202020204" pitchFamily="34" charset="0"/>
              </a:rPr>
              <a:t>:</a:t>
            </a:r>
          </a:p>
          <a:p>
            <a:pPr eaLnBrk="1" hangingPunct="1"/>
            <a:r>
              <a:rPr lang="en-US" altLang="en-US" sz="2400">
                <a:latin typeface="Baskerville Old Face" panose="02020602080505020303" pitchFamily="18" charset="0"/>
              </a:rPr>
              <a:t>It is unlikely that buyers will be able to collect damages because the sellers did not know about the termites.  The buyers may be able to collect from the home inspector for not finding the termite damage.  In either case, it is a civil matter to be determined by the court.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2"/>
          <p:cNvSpPr>
            <a:spLocks noGrp="1" noChangeArrowheads="1"/>
          </p:cNvSpPr>
          <p:nvPr>
            <p:ph type="title"/>
          </p:nvPr>
        </p:nvSpPr>
        <p:spPr>
          <a:xfrm>
            <a:off x="1079500" y="292100"/>
            <a:ext cx="7772400" cy="506413"/>
          </a:xfrm>
        </p:spPr>
        <p:txBody>
          <a:bodyPr rtlCol="0">
            <a:noAutofit/>
          </a:bodyPr>
          <a:lstStyle/>
          <a:p>
            <a:pPr fontAlgn="auto">
              <a:spcAft>
                <a:spcPts val="0"/>
              </a:spcAft>
              <a:defRPr/>
            </a:pPr>
            <a:r>
              <a:rPr lang="en-US" sz="2800" i="1" dirty="0">
                <a:solidFill>
                  <a:schemeClr val="tx2">
                    <a:lumMod val="50000"/>
                  </a:schemeClr>
                </a:solidFill>
                <a:latin typeface="Baskerville Old Face" panose="02020602080505020303" pitchFamily="18" charset="0"/>
                <a:cs typeface="Arial" panose="020B0604020202020204" pitchFamily="34" charset="0"/>
              </a:rPr>
              <a:t>HERE’S THE QUESTION.  What’s the Answer?</a:t>
            </a:r>
            <a:endParaRPr lang="en-US" sz="2800" i="1" dirty="0" smtClean="0">
              <a:solidFill>
                <a:schemeClr val="tx2">
                  <a:lumMod val="50000"/>
                </a:schemeClr>
              </a:solidFill>
              <a:latin typeface="Baskerville Old Face" panose="02020602080505020303" pitchFamily="18" charset="0"/>
              <a:cs typeface="Arial" panose="020B0604020202020204" pitchFamily="34" charset="0"/>
            </a:endParaRPr>
          </a:p>
        </p:txBody>
      </p:sp>
      <p:sp>
        <p:nvSpPr>
          <p:cNvPr id="95235" name="Rectangle 3"/>
          <p:cNvSpPr>
            <a:spLocks noGrp="1" noChangeArrowheads="1"/>
          </p:cNvSpPr>
          <p:nvPr>
            <p:ph idx="1"/>
          </p:nvPr>
        </p:nvSpPr>
        <p:spPr>
          <a:xfrm>
            <a:off x="304800" y="1465263"/>
            <a:ext cx="8610600" cy="2374900"/>
          </a:xfrm>
        </p:spPr>
        <p:txBody>
          <a:bodyPr/>
          <a:lstStyle/>
          <a:p>
            <a:pPr marL="0" indent="0">
              <a:buFont typeface="Arial" panose="020B0604020202020204" pitchFamily="34" charset="0"/>
              <a:buNone/>
            </a:pPr>
            <a:r>
              <a:rPr lang="en-US" altLang="en-US" sz="2400" u="sng" smtClean="0">
                <a:latin typeface="Baskerville Old Face" panose="02020602080505020303" pitchFamily="18" charset="0"/>
                <a:cs typeface="Arial" panose="020B0604020202020204" pitchFamily="34" charset="0"/>
              </a:rPr>
              <a:t>QUESTION</a:t>
            </a:r>
            <a:r>
              <a:rPr lang="en-US" altLang="en-US" sz="2400" smtClean="0">
                <a:latin typeface="Baskerville Old Face" panose="02020602080505020303" pitchFamily="18" charset="0"/>
                <a:cs typeface="Arial" panose="020B0604020202020204" pitchFamily="34" charset="0"/>
              </a:rPr>
              <a:t>:</a:t>
            </a:r>
          </a:p>
          <a:p>
            <a:pPr marL="0" indent="0">
              <a:lnSpc>
                <a:spcPct val="100000"/>
              </a:lnSpc>
              <a:spcBef>
                <a:spcPct val="0"/>
              </a:spcBef>
              <a:buFont typeface="Arial" panose="020B0604020202020204" pitchFamily="34" charset="0"/>
              <a:buNone/>
            </a:pPr>
            <a:r>
              <a:rPr lang="en-US" altLang="en-US" sz="2400" smtClean="0">
                <a:latin typeface="Baskerville Old Face" panose="02020602080505020303" pitchFamily="18" charset="0"/>
                <a:cs typeface="Arial" panose="020B0604020202020204" pitchFamily="34" charset="0"/>
              </a:rPr>
              <a:t>Seller said that the swimming pool was in good working order, but the pool cover could not be removed for inspection.  After closing, the buyer found that the pool walls had collapsed.</a:t>
            </a:r>
          </a:p>
          <a:p>
            <a:pPr marL="0" indent="0">
              <a:buFont typeface="Arial" panose="020B0604020202020204" pitchFamily="34" charset="0"/>
              <a:buNone/>
            </a:pPr>
            <a:r>
              <a:rPr lang="en-US" altLang="en-US" sz="2400" smtClean="0">
                <a:latin typeface="Baskerville Old Face" panose="02020602080505020303" pitchFamily="18" charset="0"/>
                <a:cs typeface="Arial" panose="020B0604020202020204" pitchFamily="34" charset="0"/>
              </a:rPr>
              <a:t>The pool company testified that the seller knew about the problems.  Will the seller have to pay damages to the buyer?</a:t>
            </a:r>
          </a:p>
        </p:txBody>
      </p:sp>
      <p:sp>
        <p:nvSpPr>
          <p:cNvPr id="95236"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latin typeface="Baskerville Old Face" panose="02020602080505020303" pitchFamily="18" charset="0"/>
              </a:rPr>
              <a:t>CT 2014-2016 CE</a:t>
            </a:r>
          </a:p>
        </p:txBody>
      </p:sp>
      <p:sp>
        <p:nvSpPr>
          <p:cNvPr id="95237"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2F37CD8-07B1-4B77-90CF-C032DE36FEDD}" type="slidenum">
              <a:rPr lang="en-US" altLang="en-US" sz="2000">
                <a:latin typeface="Baskerville Old Face" panose="02020602080505020303" pitchFamily="18" charset="0"/>
              </a:rPr>
              <a:pPr fontAlgn="base">
                <a:lnSpc>
                  <a:spcPct val="100000"/>
                </a:lnSpc>
                <a:spcBef>
                  <a:spcPct val="0"/>
                </a:spcBef>
                <a:spcAft>
                  <a:spcPct val="0"/>
                </a:spcAft>
                <a:buFontTx/>
                <a:buNone/>
              </a:pPr>
              <a:t>23</a:t>
            </a:fld>
            <a:endParaRPr lang="en-US" altLang="en-US" sz="2000">
              <a:latin typeface="Baskerville Old Face" panose="02020602080505020303" pitchFamily="18" charset="0"/>
            </a:endParaRPr>
          </a:p>
        </p:txBody>
      </p:sp>
      <p:pic>
        <p:nvPicPr>
          <p:cNvPr id="95238"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095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17500" y="4062413"/>
            <a:ext cx="54959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Baskerville Old Face" panose="02020602080505020303" pitchFamily="18" charset="0"/>
                <a:cs typeface="Arial" panose="020B0604020202020204" pitchFamily="34" charset="0"/>
              </a:rPr>
              <a:t>ANSWER</a:t>
            </a:r>
            <a:r>
              <a:rPr lang="en-US" altLang="en-US" sz="2400">
                <a:latin typeface="Baskerville Old Face" panose="02020602080505020303" pitchFamily="18" charset="0"/>
                <a:cs typeface="Arial" panose="020B0604020202020204" pitchFamily="34" charset="0"/>
              </a:rPr>
              <a:t>:</a:t>
            </a:r>
          </a:p>
          <a:p>
            <a:pPr eaLnBrk="1" hangingPunct="1"/>
            <a:r>
              <a:rPr lang="en-US" altLang="en-US" sz="2400">
                <a:latin typeface="Baskerville Old Face" panose="02020602080505020303" pitchFamily="18" charset="0"/>
                <a:cs typeface="Arial" panose="020B0604020202020204" pitchFamily="34" charset="0"/>
              </a:rPr>
              <a:t>If the seller had </a:t>
            </a:r>
            <a:r>
              <a:rPr lang="en-US" altLang="en-US" sz="2400" b="1">
                <a:latin typeface="Baskerville Old Face" panose="02020602080505020303" pitchFamily="18" charset="0"/>
                <a:cs typeface="Arial" panose="020B0604020202020204" pitchFamily="34" charset="0"/>
              </a:rPr>
              <a:t>actual</a:t>
            </a:r>
            <a:r>
              <a:rPr lang="en-US" altLang="en-US" sz="2400">
                <a:latin typeface="Baskerville Old Face" panose="02020602080505020303" pitchFamily="18" charset="0"/>
                <a:cs typeface="Arial" panose="020B0604020202020204" pitchFamily="34" charset="0"/>
              </a:rPr>
              <a:t> knowledge of problems with the pool, the seller may be liable to the buyer for damages.</a:t>
            </a:r>
          </a:p>
        </p:txBody>
      </p:sp>
      <p:pic>
        <p:nvPicPr>
          <p:cNvPr id="9524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45175" y="4165600"/>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90600" y="273050"/>
            <a:ext cx="8077200" cy="454025"/>
          </a:xfrm>
        </p:spPr>
        <p:txBody>
          <a:bodyPr/>
          <a:lstStyle/>
          <a:p>
            <a:r>
              <a:rPr lang="en-US" altLang="en-US" sz="2800" i="1" smtClean="0">
                <a:latin typeface="Baskerville Old Face" panose="02020602080505020303" pitchFamily="18" charset="0"/>
                <a:cs typeface="Arial" panose="020B0604020202020204" pitchFamily="34" charset="0"/>
              </a:rPr>
              <a:t>GROUP DISCUSSION:  What are your thoughts?</a:t>
            </a:r>
          </a:p>
        </p:txBody>
      </p:sp>
      <p:sp>
        <p:nvSpPr>
          <p:cNvPr id="97283" name="Rectangle 3"/>
          <p:cNvSpPr>
            <a:spLocks noGrp="1" noChangeArrowheads="1"/>
          </p:cNvSpPr>
          <p:nvPr>
            <p:ph idx="1"/>
          </p:nvPr>
        </p:nvSpPr>
        <p:spPr>
          <a:xfrm>
            <a:off x="381000" y="1600200"/>
            <a:ext cx="7924800" cy="2566988"/>
          </a:xfrm>
        </p:spPr>
        <p:txBody>
          <a:bodyPr/>
          <a:lstStyle/>
          <a:p>
            <a:pPr marL="0" indent="0">
              <a:lnSpc>
                <a:spcPct val="100000"/>
              </a:lnSpc>
              <a:spcBef>
                <a:spcPct val="0"/>
              </a:spcBef>
              <a:buFont typeface="Arial" panose="020B0604020202020204" pitchFamily="34" charset="0"/>
              <a:buNone/>
            </a:pPr>
            <a:r>
              <a:rPr lang="en-US" altLang="en-US" sz="2400" u="sng" smtClean="0">
                <a:latin typeface="Baskerville Old Face" panose="02020602080505020303" pitchFamily="18" charset="0"/>
                <a:cs typeface="Arial" panose="020B0604020202020204" pitchFamily="34" charset="0"/>
              </a:rPr>
              <a:t>QUESTION</a:t>
            </a:r>
            <a:r>
              <a:rPr lang="en-US" altLang="en-US" sz="2400" smtClean="0">
                <a:latin typeface="Baskerville Old Face" panose="02020602080505020303" pitchFamily="18" charset="0"/>
                <a:cs typeface="Arial" panose="020B0604020202020204" pitchFamily="34" charset="0"/>
              </a:rPr>
              <a:t>:</a:t>
            </a:r>
          </a:p>
          <a:p>
            <a:pPr marL="0" indent="0">
              <a:lnSpc>
                <a:spcPct val="100000"/>
              </a:lnSpc>
              <a:spcBef>
                <a:spcPct val="0"/>
              </a:spcBef>
              <a:buFont typeface="Arial" panose="020B0604020202020204" pitchFamily="34" charset="0"/>
              <a:buNone/>
            </a:pPr>
            <a:r>
              <a:rPr lang="en-US" altLang="en-US" sz="2400" smtClean="0">
                <a:latin typeface="Baskerville Old Face" panose="02020602080505020303" pitchFamily="18" charset="0"/>
                <a:cs typeface="Arial" panose="020B0604020202020204" pitchFamily="34" charset="0"/>
              </a:rPr>
              <a:t>Sellers knew the septic system had to be replaced, but they marked the status of the septic system as </a:t>
            </a:r>
            <a:r>
              <a:rPr lang="en-US" altLang="en-US" sz="2400" b="1" smtClean="0">
                <a:latin typeface="Baskerville Old Face" panose="02020602080505020303" pitchFamily="18" charset="0"/>
                <a:cs typeface="Arial" panose="020B0604020202020204" pitchFamily="34" charset="0"/>
              </a:rPr>
              <a:t>UNKNOWN</a:t>
            </a:r>
            <a:r>
              <a:rPr lang="en-US" altLang="en-US" sz="2400" smtClean="0">
                <a:latin typeface="Baskerville Old Face" panose="02020602080505020303" pitchFamily="18" charset="0"/>
                <a:cs typeface="Arial" panose="020B0604020202020204" pitchFamily="34" charset="0"/>
              </a:rPr>
              <a:t> on the Residential Property Condition Disclosure Report.  Will sellers have to pay damages to buyer for misrepresenting the condition of the septic system?</a:t>
            </a:r>
          </a:p>
        </p:txBody>
      </p:sp>
      <p:sp>
        <p:nvSpPr>
          <p:cNvPr id="97284"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latin typeface="Baskerville Old Face" panose="02020602080505020303" pitchFamily="18" charset="0"/>
              </a:rPr>
              <a:t>CT 2014-2016 CE</a:t>
            </a:r>
          </a:p>
        </p:txBody>
      </p:sp>
      <p:sp>
        <p:nvSpPr>
          <p:cNvPr id="9728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511E01D-DBB9-4B7B-8CBF-FA15FD13E93B}" type="slidenum">
              <a:rPr lang="en-US" altLang="en-US" sz="2000">
                <a:latin typeface="Baskerville Old Face" panose="02020602080505020303" pitchFamily="18" charset="0"/>
              </a:rPr>
              <a:pPr fontAlgn="base">
                <a:lnSpc>
                  <a:spcPct val="100000"/>
                </a:lnSpc>
                <a:spcBef>
                  <a:spcPct val="0"/>
                </a:spcBef>
                <a:spcAft>
                  <a:spcPct val="0"/>
                </a:spcAft>
                <a:buFontTx/>
                <a:buNone/>
              </a:pPr>
              <a:t>24</a:t>
            </a:fld>
            <a:endParaRPr lang="en-US" altLang="en-US" sz="2000">
              <a:latin typeface="Baskerville Old Face" panose="02020602080505020303" pitchFamily="18" charset="0"/>
            </a:endParaRPr>
          </a:p>
        </p:txBody>
      </p:sp>
      <p:pic>
        <p:nvPicPr>
          <p:cNvPr id="97286"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82588" y="4167188"/>
            <a:ext cx="8380412"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Baskerville Old Face" panose="02020602080505020303" pitchFamily="18" charset="0"/>
              </a:rPr>
              <a:t>ANSWER</a:t>
            </a:r>
            <a:r>
              <a:rPr lang="en-US" altLang="en-US" sz="2400">
                <a:latin typeface="Baskerville Old Face" panose="02020602080505020303" pitchFamily="18" charset="0"/>
              </a:rPr>
              <a:t>:</a:t>
            </a:r>
          </a:p>
          <a:p>
            <a:pPr eaLnBrk="1" hangingPunct="1"/>
            <a:r>
              <a:rPr lang="en-US" altLang="en-US" sz="2400">
                <a:latin typeface="Baskerville Old Face" panose="02020602080505020303" pitchFamily="18" charset="0"/>
              </a:rPr>
              <a:t>YES.  Sellers had “actual knowledge” that the septic system was not working properly.  Marking the report </a:t>
            </a:r>
            <a:r>
              <a:rPr lang="en-US" altLang="en-US" sz="2400" b="1">
                <a:latin typeface="Baskerville Old Face" panose="02020602080505020303" pitchFamily="18" charset="0"/>
              </a:rPr>
              <a:t>UNKNOWN </a:t>
            </a:r>
            <a:r>
              <a:rPr lang="en-US" altLang="en-US" sz="2400">
                <a:latin typeface="Baskerville Old Face" panose="02020602080505020303" pitchFamily="18" charset="0"/>
              </a:rPr>
              <a:t>was deceptive.</a:t>
            </a:r>
            <a:endParaRPr lang="en-US" altLang="en-US">
              <a:latin typeface="Baskerville Old Face" panose="020206020805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788" y="1676400"/>
            <a:ext cx="8296275" cy="4154488"/>
          </a:xfrm>
          <a:prstGeom prst="rect">
            <a:avLst/>
          </a:prstGeom>
          <a:noFill/>
        </p:spPr>
        <p:txBody>
          <a:bodyPr>
            <a:spAutoFit/>
          </a:bodyPr>
          <a:lstStyle/>
          <a:p>
            <a:pPr eaLnBrk="1" fontAlgn="auto" hangingPunct="1">
              <a:spcBef>
                <a:spcPts val="0"/>
              </a:spcBef>
              <a:spcAft>
                <a:spcPts val="0"/>
              </a:spcAft>
              <a:defRPr/>
            </a:pPr>
            <a:r>
              <a:rPr lang="en-US" sz="2400" dirty="0">
                <a:solidFill>
                  <a:prstClr val="black"/>
                </a:solidFill>
                <a:latin typeface="Baskerville Old Face" panose="02020602080505020303" pitchFamily="18" charset="0"/>
                <a:cs typeface="Arial" panose="020B0604020202020204" pitchFamily="34" charset="0"/>
              </a:rPr>
              <a:t>Sellers knew the water heater had to be replaced, but marked “UNKNOWN” on the Residential Property Condition Report.</a:t>
            </a:r>
          </a:p>
          <a:p>
            <a:pPr eaLnBrk="1" fontAlgn="auto" hangingPunct="1">
              <a:spcBef>
                <a:spcPts val="0"/>
              </a:spcBef>
              <a:spcAft>
                <a:spcPts val="0"/>
              </a:spcAft>
              <a:defRPr/>
            </a:pPr>
            <a:r>
              <a:rPr lang="en-US" sz="2400" dirty="0">
                <a:solidFill>
                  <a:prstClr val="black"/>
                </a:solidFill>
                <a:latin typeface="Baskerville Old Face" panose="02020602080505020303" pitchFamily="18" charset="0"/>
                <a:cs typeface="Arial" panose="020B0604020202020204" pitchFamily="34" charset="0"/>
              </a:rPr>
              <a:t>An  inspection performed for the buyers revealed that the water heater had to be replaced.  After closing, buyers sued the sellers for misrepresentation. Will sellers have to pay for a new water heater?</a:t>
            </a:r>
          </a:p>
          <a:p>
            <a:pPr eaLnBrk="1" fontAlgn="auto" hangingPunct="1">
              <a:spcBef>
                <a:spcPts val="0"/>
              </a:spcBef>
              <a:spcAft>
                <a:spcPts val="0"/>
              </a:spcAft>
              <a:defRPr/>
            </a:pPr>
            <a:endParaRPr lang="en-US" sz="2400" dirty="0">
              <a:solidFill>
                <a:prstClr val="black"/>
              </a:solidFill>
              <a:latin typeface="Baskerville Old Face" panose="02020602080505020303" pitchFamily="18" charset="0"/>
              <a:cs typeface="Arial" panose="020B0604020202020204" pitchFamily="34" charset="0"/>
            </a:endParaRPr>
          </a:p>
          <a:p>
            <a:pPr marL="457200" indent="-457200" eaLnBrk="1" fontAlgn="auto" hangingPunct="1">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Sellers are liable because they had actual knowledge.</a:t>
            </a:r>
          </a:p>
          <a:p>
            <a:pPr marL="457200" indent="-457200" eaLnBrk="1" fontAlgn="auto" hangingPunct="1">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Sellers are liable because of their intentional misrepresentation.</a:t>
            </a:r>
          </a:p>
          <a:p>
            <a:pPr marL="457200" indent="-457200" eaLnBrk="1" fontAlgn="auto" hangingPunct="1">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Even though buyers had knowledge, sellers still have to pay. </a:t>
            </a:r>
          </a:p>
          <a:p>
            <a:pPr marL="457200" indent="-457200" eaLnBrk="1" fontAlgn="auto" hangingPunct="1">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Buyers did not rely to their detriment on sellers’ misrepresentations, so sellers most likely will not have to pay.</a:t>
            </a:r>
          </a:p>
        </p:txBody>
      </p:sp>
      <p:sp>
        <p:nvSpPr>
          <p:cNvPr id="5" name="Right Arrow 4"/>
          <p:cNvSpPr/>
          <p:nvPr/>
        </p:nvSpPr>
        <p:spPr>
          <a:xfrm>
            <a:off x="0" y="5029200"/>
            <a:ext cx="585788" cy="34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93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9933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411DEBC-09AA-4CBC-86B3-803C9BD7A312}" type="slidenum">
              <a:rPr lang="en-US" altLang="en-US" sz="2000">
                <a:latin typeface="Baskerville Old Face" panose="02020602080505020303" pitchFamily="18" charset="0"/>
              </a:rPr>
              <a:pPr fontAlgn="base">
                <a:spcBef>
                  <a:spcPct val="0"/>
                </a:spcBef>
                <a:spcAft>
                  <a:spcPct val="0"/>
                </a:spcAft>
              </a:pPr>
              <a:t>25</a:t>
            </a:fld>
            <a:endParaRPr lang="en-US" altLang="en-US" sz="2000">
              <a:latin typeface="Baskerville Old Face" panose="02020602080505020303" pitchFamily="18" charset="0"/>
            </a:endParaRPr>
          </a:p>
        </p:txBody>
      </p:sp>
      <p:sp>
        <p:nvSpPr>
          <p:cNvPr id="99334" name="Rectangle 2"/>
          <p:cNvSpPr>
            <a:spLocks noChangeArrowheads="1"/>
          </p:cNvSpPr>
          <p:nvPr/>
        </p:nvSpPr>
        <p:spPr bwMode="auto">
          <a:xfrm>
            <a:off x="2895600" y="152400"/>
            <a:ext cx="2681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latin typeface="Baskerville Old Face" panose="02020602080505020303" pitchFamily="18" charset="0"/>
                <a:cs typeface="Aharoni" panose="02010803020104030203" pitchFamily="2" charset="-79"/>
              </a:rPr>
              <a:t>QUICK QUIZ</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066800" y="304800"/>
            <a:ext cx="7634288" cy="615950"/>
          </a:xfrm>
        </p:spPr>
        <p:txBody>
          <a:bodyPr/>
          <a:lstStyle/>
          <a:p>
            <a:r>
              <a:rPr lang="en-US" altLang="en-US" sz="2800" i="1" u="sng" smtClean="0">
                <a:latin typeface="Baskerville Old Face" panose="02020602080505020303" pitchFamily="18" charset="0"/>
                <a:cs typeface="Arial" panose="020B0604020202020204" pitchFamily="34" charset="0"/>
              </a:rPr>
              <a:t>Section 2</a:t>
            </a:r>
            <a:r>
              <a:rPr lang="en-US" altLang="en-US" sz="2800" i="1" smtClean="0">
                <a:latin typeface="Baskerville Old Face" panose="02020602080505020303" pitchFamily="18" charset="0"/>
                <a:cs typeface="Arial" panose="020B0604020202020204" pitchFamily="34" charset="0"/>
              </a:rPr>
              <a:t>: Smoke and Carbon Monoxide Detectors</a:t>
            </a:r>
          </a:p>
        </p:txBody>
      </p:sp>
      <p:sp>
        <p:nvSpPr>
          <p:cNvPr id="7176" name="Rectangle 3"/>
          <p:cNvSpPr>
            <a:spLocks noGrp="1" noChangeArrowheads="1"/>
          </p:cNvSpPr>
          <p:nvPr>
            <p:ph idx="1"/>
          </p:nvPr>
        </p:nvSpPr>
        <p:spPr>
          <a:xfrm>
            <a:off x="176213" y="1423988"/>
            <a:ext cx="8791575" cy="4343400"/>
          </a:xfrm>
        </p:spPr>
        <p:txBody>
          <a:bodyPr rtlCol="0">
            <a:noAutofit/>
          </a:bodyPr>
          <a:lstStyle/>
          <a:p>
            <a:pPr fontAlgn="auto">
              <a:lnSpc>
                <a:spcPct val="100000"/>
              </a:lnSpc>
              <a:spcBef>
                <a:spcPts val="0"/>
              </a:spcBef>
              <a:spcAft>
                <a:spcPts val="0"/>
              </a:spcAft>
              <a:buFont typeface="Wingdings" panose="05000000000000000000" pitchFamily="2" charset="2"/>
              <a:buChar char="§"/>
              <a:defRPr/>
            </a:pPr>
            <a:r>
              <a:rPr lang="en-US" dirty="0">
                <a:latin typeface="Baskerville Old Face" panose="02020602080505020303" pitchFamily="18" charset="0"/>
                <a:cs typeface="Arial" panose="020B0604020202020204" pitchFamily="34" charset="0"/>
              </a:rPr>
              <a:t>S</a:t>
            </a:r>
            <a:r>
              <a:rPr lang="en-US" dirty="0" smtClean="0">
                <a:latin typeface="Baskerville Old Face" panose="02020602080505020303" pitchFamily="18" charset="0"/>
                <a:cs typeface="Arial" panose="020B0604020202020204" pitchFamily="34" charset="0"/>
              </a:rPr>
              <a:t>ellers of one- </a:t>
            </a:r>
            <a:r>
              <a:rPr lang="en-US" dirty="0">
                <a:latin typeface="Baskerville Old Face" panose="02020602080505020303" pitchFamily="18" charset="0"/>
                <a:cs typeface="Arial" panose="020B0604020202020204" pitchFamily="34" charset="0"/>
              </a:rPr>
              <a:t>or </a:t>
            </a:r>
            <a:r>
              <a:rPr lang="en-US" dirty="0" smtClean="0">
                <a:latin typeface="Baskerville Old Face" panose="02020602080505020303" pitchFamily="18" charset="0"/>
                <a:cs typeface="Arial" panose="020B0604020202020204" pitchFamily="34" charset="0"/>
              </a:rPr>
              <a:t>two-family homes</a:t>
            </a:r>
            <a:r>
              <a:rPr lang="en-US" dirty="0">
                <a:latin typeface="Baskerville Old Face" panose="02020602080505020303" pitchFamily="18" charset="0"/>
                <a:cs typeface="Arial" panose="020B0604020202020204" pitchFamily="34" charset="0"/>
              </a:rPr>
              <a:t> </a:t>
            </a:r>
            <a:r>
              <a:rPr lang="en-US" dirty="0" smtClean="0">
                <a:latin typeface="Baskerville Old Face" panose="02020602080505020303" pitchFamily="18" charset="0"/>
                <a:cs typeface="Arial" panose="020B0604020202020204" pitchFamily="34" charset="0"/>
              </a:rPr>
              <a:t>(built before 10/1/2005) must give </a:t>
            </a:r>
            <a:r>
              <a:rPr lang="en-US" dirty="0">
                <a:latin typeface="Baskerville Old Face" panose="02020602080505020303" pitchFamily="18" charset="0"/>
                <a:cs typeface="Arial" panose="020B0604020202020204" pitchFamily="34" charset="0"/>
              </a:rPr>
              <a:t>buyers an affidavit certifying </a:t>
            </a:r>
            <a:r>
              <a:rPr lang="en-US" dirty="0" smtClean="0">
                <a:latin typeface="Baskerville Old Face" panose="02020602080505020303" pitchFamily="18" charset="0"/>
                <a:cs typeface="Arial" panose="020B0604020202020204" pitchFamily="34" charset="0"/>
              </a:rPr>
              <a:t>that the home has working smoke and carbon monoxide detectors.</a:t>
            </a:r>
          </a:p>
          <a:p>
            <a:pPr marL="0" indent="0" fontAlgn="auto">
              <a:lnSpc>
                <a:spcPct val="100000"/>
              </a:lnSpc>
              <a:spcBef>
                <a:spcPts val="0"/>
              </a:spcBef>
              <a:spcAft>
                <a:spcPts val="0"/>
              </a:spcAft>
              <a:buFont typeface="Arial" panose="020B0604020202020204" pitchFamily="34" charset="0"/>
              <a:buNone/>
              <a:defRPr/>
            </a:pPr>
            <a:endParaRPr lang="en-US" dirty="0" smtClean="0">
              <a:latin typeface="Baskerville Old Face" panose="02020602080505020303" pitchFamily="18" charset="0"/>
              <a:cs typeface="Arial" panose="020B0604020202020204" pitchFamily="34" charset="0"/>
            </a:endParaRPr>
          </a:p>
          <a:p>
            <a:pPr fontAlgn="auto">
              <a:lnSpc>
                <a:spcPct val="100000"/>
              </a:lnSpc>
              <a:spcBef>
                <a:spcPts val="0"/>
              </a:spcBef>
              <a:spcAft>
                <a:spcPts val="0"/>
              </a:spcAft>
              <a:buFont typeface="Wingdings" panose="05000000000000000000" pitchFamily="2" charset="2"/>
              <a:buChar char="§"/>
              <a:defRPr/>
            </a:pPr>
            <a:r>
              <a:rPr lang="en-US" dirty="0" smtClean="0">
                <a:latin typeface="Baskerville Old Face" panose="02020602080505020303" pitchFamily="18" charset="0"/>
                <a:cs typeface="Arial" panose="020B0604020202020204" pitchFamily="34" charset="0"/>
              </a:rPr>
              <a:t>Sellers failing to provide an affidavit must </a:t>
            </a:r>
          </a:p>
          <a:p>
            <a:pPr marL="0" indent="0" fontAlgn="auto">
              <a:lnSpc>
                <a:spcPct val="100000"/>
              </a:lnSpc>
              <a:spcBef>
                <a:spcPts val="0"/>
              </a:spcBef>
              <a:spcAft>
                <a:spcPts val="0"/>
              </a:spcAft>
              <a:buFont typeface="Arial" panose="020B0604020202020204" pitchFamily="34" charset="0"/>
              <a:buNone/>
              <a:defRPr/>
            </a:pPr>
            <a:r>
              <a:rPr lang="en-US" dirty="0" smtClean="0">
                <a:latin typeface="Baskerville Old Face" panose="02020602080505020303" pitchFamily="18" charset="0"/>
                <a:cs typeface="Arial" panose="020B0604020202020204" pitchFamily="34" charset="0"/>
              </a:rPr>
              <a:t>   credit the buyer with </a:t>
            </a:r>
            <a:r>
              <a:rPr lang="en-US" b="1" dirty="0" smtClean="0">
                <a:latin typeface="Baskerville Old Face" panose="02020602080505020303" pitchFamily="18" charset="0"/>
                <a:cs typeface="Arial" panose="020B0604020202020204" pitchFamily="34" charset="0"/>
              </a:rPr>
              <a:t>$250 </a:t>
            </a:r>
            <a:r>
              <a:rPr lang="en-US" dirty="0" smtClean="0">
                <a:latin typeface="Baskerville Old Face" panose="02020602080505020303" pitchFamily="18" charset="0"/>
                <a:cs typeface="Arial" panose="020B0604020202020204" pitchFamily="34" charset="0"/>
              </a:rPr>
              <a:t>at closing.</a:t>
            </a:r>
          </a:p>
          <a:p>
            <a:pPr marL="0" indent="0" fontAlgn="auto">
              <a:lnSpc>
                <a:spcPct val="100000"/>
              </a:lnSpc>
              <a:spcBef>
                <a:spcPts val="0"/>
              </a:spcBef>
              <a:spcAft>
                <a:spcPts val="0"/>
              </a:spcAft>
              <a:buFont typeface="Arial" panose="020B0604020202020204" pitchFamily="34" charset="0"/>
              <a:buNone/>
              <a:defRPr/>
            </a:pPr>
            <a:r>
              <a:rPr lang="en-US" sz="2000" i="1" dirty="0">
                <a:latin typeface="Baskerville Old Face" panose="02020602080505020303" pitchFamily="18" charset="0"/>
                <a:cs typeface="Arial" panose="020B0604020202020204" pitchFamily="34" charset="0"/>
              </a:rPr>
              <a:t> </a:t>
            </a:r>
            <a:r>
              <a:rPr lang="en-US" sz="2000" i="1" dirty="0" smtClean="0">
                <a:latin typeface="Baskerville Old Face" panose="02020602080505020303" pitchFamily="18" charset="0"/>
                <a:cs typeface="Arial" panose="020B0604020202020204" pitchFamily="34" charset="0"/>
              </a:rPr>
              <a:t>  CGS §29-453(b)</a:t>
            </a:r>
          </a:p>
          <a:p>
            <a:pPr marL="0" indent="0" fontAlgn="auto">
              <a:lnSpc>
                <a:spcPct val="100000"/>
              </a:lnSpc>
              <a:spcBef>
                <a:spcPts val="0"/>
              </a:spcBef>
              <a:spcAft>
                <a:spcPts val="0"/>
              </a:spcAft>
              <a:buFont typeface="Arial" panose="020B0604020202020204" pitchFamily="34" charset="0"/>
              <a:buNone/>
              <a:defRPr/>
            </a:pPr>
            <a:endParaRPr lang="en-US" sz="2000" dirty="0" smtClean="0">
              <a:latin typeface="Arial" panose="020B0604020202020204" pitchFamily="34" charset="0"/>
            </a:endParaRPr>
          </a:p>
          <a:p>
            <a:pPr fontAlgn="auto">
              <a:lnSpc>
                <a:spcPct val="100000"/>
              </a:lnSpc>
              <a:spcBef>
                <a:spcPts val="0"/>
              </a:spcBef>
              <a:spcAft>
                <a:spcPts val="0"/>
              </a:spcAft>
              <a:buFont typeface="Wingdings" panose="05000000000000000000" pitchFamily="2" charset="2"/>
              <a:buChar char="Ø"/>
              <a:defRPr/>
            </a:pPr>
            <a:r>
              <a:rPr lang="en-US" dirty="0" smtClean="0">
                <a:latin typeface="Baskerville Old Face" panose="02020602080505020303" pitchFamily="18" charset="0"/>
              </a:rPr>
              <a:t>There </a:t>
            </a:r>
            <a:r>
              <a:rPr lang="en-US" dirty="0">
                <a:latin typeface="Baskerville Old Face" panose="02020602080505020303" pitchFamily="18" charset="0"/>
              </a:rPr>
              <a:t>are </a:t>
            </a:r>
            <a:r>
              <a:rPr lang="en-US" dirty="0" smtClean="0">
                <a:latin typeface="Baskerville Old Face" panose="02020602080505020303" pitchFamily="18" charset="0"/>
              </a:rPr>
              <a:t>some </a:t>
            </a:r>
            <a:r>
              <a:rPr lang="en-US" dirty="0">
                <a:latin typeface="Baskerville Old Face" panose="02020602080505020303" pitchFamily="18" charset="0"/>
              </a:rPr>
              <a:t>exemptions to </a:t>
            </a:r>
            <a:r>
              <a:rPr lang="en-US" dirty="0" smtClean="0">
                <a:latin typeface="Baskerville Old Face" panose="02020602080505020303" pitchFamily="18" charset="0"/>
              </a:rPr>
              <a:t>these</a:t>
            </a:r>
          </a:p>
          <a:p>
            <a:pPr marL="0" indent="0" fontAlgn="auto">
              <a:lnSpc>
                <a:spcPct val="100000"/>
              </a:lnSpc>
              <a:spcBef>
                <a:spcPts val="0"/>
              </a:spcBef>
              <a:spcAft>
                <a:spcPts val="0"/>
              </a:spcAft>
              <a:buFont typeface="Arial" panose="020B0604020202020204" pitchFamily="34" charset="0"/>
              <a:buNone/>
              <a:defRPr/>
            </a:pPr>
            <a:r>
              <a:rPr lang="en-US" dirty="0" smtClean="0">
                <a:latin typeface="Baskerville Old Face" panose="02020602080505020303" pitchFamily="18" charset="0"/>
              </a:rPr>
              <a:t>   requirements.</a:t>
            </a:r>
          </a:p>
          <a:p>
            <a:pPr marL="0" indent="0" fontAlgn="auto">
              <a:lnSpc>
                <a:spcPct val="100000"/>
              </a:lnSpc>
              <a:spcBef>
                <a:spcPts val="0"/>
              </a:spcBef>
              <a:spcAft>
                <a:spcPts val="0"/>
              </a:spcAft>
              <a:buFont typeface="Arial" panose="020B0604020202020204" pitchFamily="34" charset="0"/>
              <a:buNone/>
              <a:defRPr/>
            </a:pPr>
            <a:r>
              <a:rPr lang="en-US" sz="2000" i="1" dirty="0" smtClean="0">
                <a:latin typeface="Baskerville Old Face" panose="02020602080505020303" pitchFamily="18" charset="0"/>
              </a:rPr>
              <a:t>   CGS </a:t>
            </a:r>
            <a:r>
              <a:rPr lang="en-US" sz="2000" i="1" dirty="0" smtClean="0">
                <a:latin typeface="Baskerville Old Face" panose="02020602080505020303" pitchFamily="18" charset="0"/>
                <a:cs typeface="Arial" panose="020B0604020202020204" pitchFamily="34" charset="0"/>
              </a:rPr>
              <a:t>§</a:t>
            </a:r>
            <a:r>
              <a:rPr lang="en-US" sz="2000" i="1" dirty="0" smtClean="0">
                <a:latin typeface="Baskerville Old Face" panose="02020602080505020303" pitchFamily="18" charset="0"/>
              </a:rPr>
              <a:t>29-453(e</a:t>
            </a:r>
            <a:r>
              <a:rPr lang="en-US" sz="2000" i="1" dirty="0">
                <a:latin typeface="Baskerville Old Face" panose="02020602080505020303" pitchFamily="18" charset="0"/>
              </a:rPr>
              <a:t>)</a:t>
            </a:r>
            <a:r>
              <a:rPr lang="en-US" sz="2000" dirty="0">
                <a:latin typeface="Baskerville Old Face" panose="02020602080505020303" pitchFamily="18" charset="0"/>
              </a:rPr>
              <a:t>.</a:t>
            </a:r>
          </a:p>
          <a:p>
            <a:pPr fontAlgn="auto">
              <a:spcAft>
                <a:spcPts val="0"/>
              </a:spcAft>
              <a:defRPr/>
            </a:pPr>
            <a:endParaRPr lang="en-US" sz="2000" dirty="0">
              <a:latin typeface="Arial" panose="020B0604020202020204" pitchFamily="34" charset="0"/>
            </a:endParaRPr>
          </a:p>
          <a:p>
            <a:pPr marL="0" indent="0" fontAlgn="auto">
              <a:lnSpc>
                <a:spcPct val="100000"/>
              </a:lnSpc>
              <a:spcBef>
                <a:spcPts val="0"/>
              </a:spcBef>
              <a:spcAft>
                <a:spcPts val="0"/>
              </a:spcAft>
              <a:buFont typeface="Arial" panose="020B0604020202020204" pitchFamily="34" charset="0"/>
              <a:buNone/>
              <a:defRPr/>
            </a:pPr>
            <a:endParaRPr lang="en-US" sz="2000" dirty="0">
              <a:solidFill>
                <a:schemeClr val="tx2">
                  <a:lumMod val="50000"/>
                </a:schemeClr>
              </a:solidFill>
              <a:latin typeface="Arial"/>
              <a:cs typeface="Arial"/>
            </a:endParaRPr>
          </a:p>
        </p:txBody>
      </p:sp>
      <p:sp>
        <p:nvSpPr>
          <p:cNvPr id="101380"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latin typeface="Baskerville Old Face" panose="02020602080505020303" pitchFamily="18" charset="0"/>
              </a:rPr>
              <a:t>CT 2014-2016 CE</a:t>
            </a:r>
          </a:p>
        </p:txBody>
      </p:sp>
      <p:sp>
        <p:nvSpPr>
          <p:cNvPr id="101381"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77962C9-F99C-4647-9B2F-FC91DFFEA312}" type="slidenum">
              <a:rPr lang="en-US" altLang="en-US" sz="2000">
                <a:latin typeface="Baskerville Old Face" panose="02020602080505020303" pitchFamily="18" charset="0"/>
              </a:rPr>
              <a:pPr fontAlgn="base">
                <a:lnSpc>
                  <a:spcPct val="100000"/>
                </a:lnSpc>
                <a:spcBef>
                  <a:spcPct val="0"/>
                </a:spcBef>
                <a:spcAft>
                  <a:spcPct val="0"/>
                </a:spcAft>
                <a:buFontTx/>
                <a:buNone/>
              </a:pPr>
              <a:t>26</a:t>
            </a:fld>
            <a:endParaRPr lang="en-US" altLang="en-US" sz="2000">
              <a:latin typeface="Baskerville Old Face" panose="02020602080505020303"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3187700"/>
            <a:ext cx="2106613"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60325"/>
            <a:ext cx="7524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100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128838" y="146050"/>
            <a:ext cx="4306887" cy="688975"/>
          </a:xfrm>
        </p:spPr>
        <p:txBody>
          <a:bodyPr/>
          <a:lstStyle/>
          <a:p>
            <a:r>
              <a:rPr lang="en-US" altLang="en-US" sz="3200" i="1" smtClean="0">
                <a:latin typeface="Baskerville Old Face" panose="02020602080505020303" pitchFamily="18" charset="0"/>
                <a:cs typeface="Arial" panose="020B0604020202020204" pitchFamily="34" charset="0"/>
              </a:rPr>
              <a:t>Smoke Detector Affidavit</a:t>
            </a:r>
          </a:p>
        </p:txBody>
      </p:sp>
      <p:sp>
        <p:nvSpPr>
          <p:cNvPr id="7176" name="Rectangle 3"/>
          <p:cNvSpPr>
            <a:spLocks noGrp="1" noChangeArrowheads="1"/>
          </p:cNvSpPr>
          <p:nvPr>
            <p:ph idx="1"/>
          </p:nvPr>
        </p:nvSpPr>
        <p:spPr>
          <a:xfrm>
            <a:off x="328613" y="1676400"/>
            <a:ext cx="8486775" cy="4343400"/>
          </a:xfrm>
        </p:spPr>
        <p:txBody>
          <a:bodyPr rtlCol="0">
            <a:noAutofit/>
          </a:bodyPr>
          <a:lstStyle/>
          <a:p>
            <a:pPr marL="0" indent="0" fontAlgn="auto">
              <a:lnSpc>
                <a:spcPct val="150000"/>
              </a:lnSpc>
              <a:spcBef>
                <a:spcPts val="0"/>
              </a:spcBef>
              <a:spcAft>
                <a:spcPts val="0"/>
              </a:spcAft>
              <a:buFont typeface="Arial" panose="020B0604020202020204" pitchFamily="34" charset="0"/>
              <a:buNone/>
              <a:defRPr/>
            </a:pPr>
            <a:r>
              <a:rPr lang="en-US" dirty="0" smtClean="0">
                <a:latin typeface="Baskerville Old Face" panose="02020602080505020303" pitchFamily="18" charset="0"/>
              </a:rPr>
              <a:t>Even though the sellers must disclose any problems with the smoke detectors in the Property Condition Report,  that report does </a:t>
            </a:r>
            <a:r>
              <a:rPr lang="en-US" b="1" i="1" u="sng" dirty="0" smtClean="0">
                <a:latin typeface="Baskerville Old Face" panose="02020602080505020303" pitchFamily="18" charset="0"/>
              </a:rPr>
              <a:t>not</a:t>
            </a:r>
            <a:r>
              <a:rPr lang="en-US" dirty="0" smtClean="0">
                <a:latin typeface="Baskerville Old Face" panose="02020602080505020303" pitchFamily="18" charset="0"/>
              </a:rPr>
              <a:t>  satisfy the requirement to provide a Smoke Detector Affidavit.</a:t>
            </a:r>
          </a:p>
          <a:p>
            <a:pPr marL="0" indent="0" fontAlgn="auto">
              <a:lnSpc>
                <a:spcPct val="100000"/>
              </a:lnSpc>
              <a:spcBef>
                <a:spcPts val="0"/>
              </a:spcBef>
              <a:spcAft>
                <a:spcPts val="0"/>
              </a:spcAft>
              <a:buFont typeface="Arial" panose="020B0604020202020204" pitchFamily="34" charset="0"/>
              <a:buNone/>
              <a:defRPr/>
            </a:pPr>
            <a:endParaRPr lang="en-US" sz="2400" dirty="0" smtClean="0">
              <a:latin typeface="Baskerville Old Face" panose="02020602080505020303" pitchFamily="18" charset="0"/>
            </a:endParaRPr>
          </a:p>
          <a:p>
            <a:pPr marL="0" indent="0" fontAlgn="auto">
              <a:lnSpc>
                <a:spcPct val="100000"/>
              </a:lnSpc>
              <a:spcBef>
                <a:spcPts val="0"/>
              </a:spcBef>
              <a:spcAft>
                <a:spcPts val="0"/>
              </a:spcAft>
              <a:buFont typeface="Arial" panose="020B0604020202020204" pitchFamily="34" charset="0"/>
              <a:buNone/>
              <a:defRPr/>
            </a:pPr>
            <a:endParaRPr lang="en-US" sz="2000" dirty="0" smtClean="0">
              <a:latin typeface="Arial" panose="020B0604020202020204" pitchFamily="34" charset="0"/>
            </a:endParaRPr>
          </a:p>
          <a:p>
            <a:pPr marL="0" indent="0" fontAlgn="auto">
              <a:spcAft>
                <a:spcPts val="0"/>
              </a:spcAft>
              <a:buFont typeface="Arial" panose="020B0604020202020204" pitchFamily="34" charset="0"/>
              <a:buNone/>
              <a:defRPr/>
            </a:pPr>
            <a:r>
              <a:rPr lang="en-US" sz="2000" i="1" dirty="0" smtClean="0">
                <a:latin typeface="Baskerville Old Face" panose="02020602080505020303" pitchFamily="18" charset="0"/>
              </a:rPr>
              <a:t>CGS </a:t>
            </a:r>
            <a:r>
              <a:rPr lang="en-US" sz="2000" i="1" dirty="0" smtClean="0">
                <a:latin typeface="Baskerville Old Face" panose="02020602080505020303" pitchFamily="18" charset="0"/>
                <a:cs typeface="Arial" panose="020B0604020202020204" pitchFamily="34" charset="0"/>
              </a:rPr>
              <a:t>§</a:t>
            </a:r>
            <a:r>
              <a:rPr lang="en-US" sz="2000" i="1" dirty="0" smtClean="0">
                <a:latin typeface="Baskerville Old Face" panose="02020602080505020303" pitchFamily="18" charset="0"/>
              </a:rPr>
              <a:t>29-453</a:t>
            </a:r>
            <a:endParaRPr lang="en-US" sz="2000" i="1" dirty="0">
              <a:latin typeface="Baskerville Old Face" panose="02020602080505020303" pitchFamily="18" charset="0"/>
            </a:endParaRPr>
          </a:p>
          <a:p>
            <a:pPr marL="0" indent="0" fontAlgn="auto">
              <a:lnSpc>
                <a:spcPct val="100000"/>
              </a:lnSpc>
              <a:spcBef>
                <a:spcPts val="0"/>
              </a:spcBef>
              <a:spcAft>
                <a:spcPts val="0"/>
              </a:spcAft>
              <a:buFont typeface="Arial" panose="020B0604020202020204" pitchFamily="34" charset="0"/>
              <a:buNone/>
              <a:defRPr/>
            </a:pPr>
            <a:endParaRPr lang="en-US" sz="2000" dirty="0">
              <a:solidFill>
                <a:schemeClr val="tx2">
                  <a:lumMod val="50000"/>
                </a:schemeClr>
              </a:solidFill>
              <a:latin typeface="Arial"/>
              <a:cs typeface="Arial"/>
            </a:endParaRPr>
          </a:p>
        </p:txBody>
      </p:sp>
      <p:sp>
        <p:nvSpPr>
          <p:cNvPr id="103428"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latin typeface="Baskerville Old Face" panose="02020602080505020303" pitchFamily="18" charset="0"/>
              </a:rPr>
              <a:t>CT 2014-2016 CE</a:t>
            </a:r>
          </a:p>
        </p:txBody>
      </p:sp>
      <p:sp>
        <p:nvSpPr>
          <p:cNvPr id="103429"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C378EA8-C3E6-4A13-821A-237C263F7FC7}" type="slidenum">
              <a:rPr lang="en-US" altLang="en-US" sz="2000">
                <a:latin typeface="Baskerville Old Face" panose="02020602080505020303" pitchFamily="18" charset="0"/>
              </a:rPr>
              <a:pPr fontAlgn="base">
                <a:lnSpc>
                  <a:spcPct val="100000"/>
                </a:lnSpc>
                <a:spcBef>
                  <a:spcPct val="0"/>
                </a:spcBef>
                <a:spcAft>
                  <a:spcPct val="0"/>
                </a:spcAft>
                <a:buFontTx/>
                <a:buNone/>
              </a:pPr>
              <a:t>27</a:t>
            </a:fld>
            <a:endParaRPr lang="en-US" altLang="en-US" sz="2000">
              <a:latin typeface="Baskerville Old Face" panose="02020602080505020303" pitchFamily="18" charset="0"/>
            </a:endParaRPr>
          </a:p>
        </p:txBody>
      </p:sp>
      <p:pic>
        <p:nvPicPr>
          <p:cNvPr id="103430"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97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095375" y="203200"/>
            <a:ext cx="7924800" cy="504825"/>
          </a:xfrm>
        </p:spPr>
        <p:txBody>
          <a:bodyPr/>
          <a:lstStyle/>
          <a:p>
            <a:r>
              <a:rPr lang="en-US" altLang="en-US" sz="2400" i="1" smtClean="0">
                <a:solidFill>
                  <a:srgbClr val="000000"/>
                </a:solidFill>
                <a:latin typeface="Arial" panose="020B0604020202020204" pitchFamily="34" charset="0"/>
                <a:cs typeface="Arial" panose="020B0604020202020204" pitchFamily="34" charset="0"/>
              </a:rPr>
              <a:t> </a:t>
            </a:r>
            <a:r>
              <a:rPr lang="en-US" altLang="en-US" sz="2800" i="1" smtClean="0">
                <a:latin typeface="Baskerville Old Face" panose="02020602080505020303" pitchFamily="18" charset="0"/>
                <a:cs typeface="Arial" panose="020B0604020202020204" pitchFamily="34" charset="0"/>
              </a:rPr>
              <a:t>HERE’S THE QUESTION.  What’s the Answer?</a:t>
            </a:r>
            <a:endParaRPr lang="en-US" altLang="en-US" sz="2800" b="1" i="1" smtClean="0">
              <a:latin typeface="Baskerville Old Face" panose="02020602080505020303" pitchFamily="18" charset="0"/>
              <a:cs typeface="Arial" panose="020B0604020202020204" pitchFamily="34" charset="0"/>
            </a:endParaRPr>
          </a:p>
        </p:txBody>
      </p:sp>
      <p:sp>
        <p:nvSpPr>
          <p:cNvPr id="7176" name="Rectangle 3"/>
          <p:cNvSpPr>
            <a:spLocks noGrp="1" noChangeArrowheads="1"/>
          </p:cNvSpPr>
          <p:nvPr>
            <p:ph idx="1"/>
          </p:nvPr>
        </p:nvSpPr>
        <p:spPr>
          <a:xfrm>
            <a:off x="533400" y="1752600"/>
            <a:ext cx="8229600" cy="4343400"/>
          </a:xfrm>
        </p:spPr>
        <p:txBody>
          <a:bodyPr rtlCol="0">
            <a:noAutofit/>
          </a:bodyPr>
          <a:lstStyle/>
          <a:p>
            <a:pPr marL="0" indent="0" fontAlgn="auto">
              <a:spcAft>
                <a:spcPts val="0"/>
              </a:spcAft>
              <a:buFont typeface="Arial" panose="020B0604020202020204" pitchFamily="34" charset="0"/>
              <a:buNone/>
              <a:defRPr/>
            </a:pPr>
            <a:r>
              <a:rPr lang="en-US" u="sng" dirty="0" smtClean="0">
                <a:latin typeface="Baskerville Old Face" panose="02020602080505020303" pitchFamily="18" charset="0"/>
                <a:cs typeface="Arial"/>
              </a:rPr>
              <a:t>QUESTION</a:t>
            </a:r>
            <a:r>
              <a:rPr lang="en-US" dirty="0" smtClean="0">
                <a:latin typeface="Baskerville Old Face" panose="02020602080505020303" pitchFamily="18" charset="0"/>
                <a:cs typeface="Arial"/>
              </a:rPr>
              <a:t>:</a:t>
            </a:r>
          </a:p>
          <a:p>
            <a:pPr marL="0" indent="0" fontAlgn="auto">
              <a:spcAft>
                <a:spcPts val="0"/>
              </a:spcAft>
              <a:buFont typeface="Arial" panose="020B0604020202020204" pitchFamily="34" charset="0"/>
              <a:buNone/>
              <a:defRPr/>
            </a:pPr>
            <a:r>
              <a:rPr lang="en-US" dirty="0" smtClean="0">
                <a:latin typeface="Baskerville Old Face" panose="02020602080505020303" pitchFamily="18" charset="0"/>
                <a:cs typeface="Arial"/>
              </a:rPr>
              <a:t>As a salesperson representing the sellers, am I required to get a smoke and carbon monoxide detector </a:t>
            </a:r>
            <a:r>
              <a:rPr lang="en-US" dirty="0">
                <a:latin typeface="Baskerville Old Face" panose="02020602080505020303" pitchFamily="18" charset="0"/>
                <a:cs typeface="Arial"/>
              </a:rPr>
              <a:t>a</a:t>
            </a:r>
            <a:r>
              <a:rPr lang="en-US" dirty="0" smtClean="0">
                <a:latin typeface="Baskerville Old Face" panose="02020602080505020303" pitchFamily="18" charset="0"/>
                <a:cs typeface="Arial"/>
              </a:rPr>
              <a:t>ffidavit from the sellers when they sign the listing agreement?</a:t>
            </a:r>
            <a:endParaRPr lang="en-US" i="1" dirty="0">
              <a:latin typeface="Baskerville Old Face" panose="02020602080505020303" pitchFamily="18" charset="0"/>
              <a:cs typeface="Arial"/>
            </a:endParaRPr>
          </a:p>
          <a:p>
            <a:pPr marL="0" indent="0" fontAlgn="auto">
              <a:spcAft>
                <a:spcPts val="0"/>
              </a:spcAft>
              <a:buFont typeface="Arial" panose="020B0604020202020204" pitchFamily="34" charset="0"/>
              <a:buNone/>
              <a:defRPr/>
            </a:pPr>
            <a:r>
              <a:rPr lang="en-US" u="sng" dirty="0">
                <a:latin typeface="Baskerville Old Face" panose="02020602080505020303" pitchFamily="18" charset="0"/>
                <a:cs typeface="Arial"/>
              </a:rPr>
              <a:t>ANSWER</a:t>
            </a:r>
            <a:r>
              <a:rPr lang="en-US" dirty="0">
                <a:latin typeface="Baskerville Old Face" panose="02020602080505020303" pitchFamily="18" charset="0"/>
                <a:cs typeface="Arial"/>
              </a:rPr>
              <a:t>:</a:t>
            </a:r>
          </a:p>
          <a:p>
            <a:pPr marL="0" indent="0" fontAlgn="auto">
              <a:spcAft>
                <a:spcPts val="0"/>
              </a:spcAft>
              <a:buFont typeface="Arial" panose="020B0604020202020204" pitchFamily="34" charset="0"/>
              <a:buNone/>
              <a:defRPr/>
            </a:pPr>
            <a:r>
              <a:rPr lang="en-US" dirty="0" smtClean="0">
                <a:latin typeface="Baskerville Old Face" panose="02020602080505020303" pitchFamily="18" charset="0"/>
                <a:cs typeface="Arial"/>
              </a:rPr>
              <a:t>NO, the sellers’ attorney will provide the affidavit to the buyer at closing.</a:t>
            </a:r>
          </a:p>
          <a:p>
            <a:pPr marL="0" indent="0" fontAlgn="auto">
              <a:spcAft>
                <a:spcPts val="0"/>
              </a:spcAft>
              <a:buFont typeface="Arial" panose="020B0604020202020204" pitchFamily="34" charset="0"/>
              <a:buNone/>
              <a:defRPr/>
            </a:pPr>
            <a:r>
              <a:rPr lang="en-US" dirty="0">
                <a:latin typeface="Baskerville Old Face" panose="02020602080505020303" pitchFamily="18" charset="0"/>
                <a:cs typeface="Arial"/>
              </a:rPr>
              <a:t>T</a:t>
            </a:r>
            <a:r>
              <a:rPr lang="en-US" dirty="0" smtClean="0">
                <a:latin typeface="Baskerville Old Face" panose="02020602080505020303" pitchFamily="18" charset="0"/>
                <a:cs typeface="Arial"/>
              </a:rPr>
              <a:t>he affidavit is a sworn statement, and it must be signed before a Connecticut attorney or notary public.</a:t>
            </a:r>
          </a:p>
          <a:p>
            <a:pPr marL="0" indent="0" fontAlgn="auto">
              <a:spcAft>
                <a:spcPts val="0"/>
              </a:spcAft>
              <a:buFont typeface="Arial" panose="020B0604020202020204" pitchFamily="34" charset="0"/>
              <a:buNone/>
              <a:defRPr/>
            </a:pPr>
            <a:endParaRPr lang="en-US" sz="2000" i="1" dirty="0" smtClean="0">
              <a:solidFill>
                <a:schemeClr val="tx2">
                  <a:lumMod val="50000"/>
                </a:schemeClr>
              </a:solidFill>
              <a:latin typeface="Arial"/>
              <a:cs typeface="Arial"/>
            </a:endParaRPr>
          </a:p>
          <a:p>
            <a:pPr marL="0" indent="0" fontAlgn="auto">
              <a:spcAft>
                <a:spcPts val="0"/>
              </a:spcAft>
              <a:buFont typeface="Arial" panose="020B0604020202020204" pitchFamily="34" charset="0"/>
              <a:buNone/>
              <a:defRPr/>
            </a:pPr>
            <a:endParaRPr lang="en-US" sz="2000" dirty="0"/>
          </a:p>
        </p:txBody>
      </p:sp>
      <p:sp>
        <p:nvSpPr>
          <p:cNvPr id="105476"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latin typeface="Baskerville Old Face" panose="02020602080505020303" pitchFamily="18" charset="0"/>
              </a:rPr>
              <a:t>CT 2014-2016 CE</a:t>
            </a:r>
          </a:p>
        </p:txBody>
      </p:sp>
      <p:sp>
        <p:nvSpPr>
          <p:cNvPr id="105477"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F44F946-8906-4474-8DBD-C362F31755F9}" type="slidenum">
              <a:rPr lang="en-US" altLang="en-US" sz="2000">
                <a:latin typeface="Baskerville Old Face" panose="02020602080505020303" pitchFamily="18" charset="0"/>
              </a:rPr>
              <a:pPr fontAlgn="base">
                <a:lnSpc>
                  <a:spcPct val="100000"/>
                </a:lnSpc>
                <a:spcBef>
                  <a:spcPct val="0"/>
                </a:spcBef>
                <a:spcAft>
                  <a:spcPct val="0"/>
                </a:spcAft>
                <a:buFontTx/>
                <a:buNone/>
              </a:pPr>
              <a:t>28</a:t>
            </a:fld>
            <a:endParaRPr lang="en-US" altLang="en-US" sz="2000">
              <a:latin typeface="Baskerville Old Face" panose="02020602080505020303" pitchFamily="18" charset="0"/>
            </a:endParaRPr>
          </a:p>
        </p:txBody>
      </p:sp>
      <p:pic>
        <p:nvPicPr>
          <p:cNvPr id="105478"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46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76">
                                            <p:txEl>
                                              <p:pRg st="3" end="3"/>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7176">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1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3"/>
          <p:cNvSpPr>
            <a:spLocks noGrp="1" noChangeArrowheads="1"/>
          </p:cNvSpPr>
          <p:nvPr>
            <p:ph idx="1"/>
          </p:nvPr>
        </p:nvSpPr>
        <p:spPr>
          <a:xfrm>
            <a:off x="266700" y="1447800"/>
            <a:ext cx="8610600" cy="4662488"/>
          </a:xfrm>
        </p:spPr>
        <p:txBody>
          <a:bodyPr rtlCol="0">
            <a:noAutofit/>
          </a:bodyPr>
          <a:lstStyle/>
          <a:p>
            <a:pPr marL="0" indent="0" fontAlgn="auto">
              <a:lnSpc>
                <a:spcPct val="100000"/>
              </a:lnSpc>
              <a:spcBef>
                <a:spcPts val="0"/>
              </a:spcBef>
              <a:spcAft>
                <a:spcPts val="0"/>
              </a:spcAft>
              <a:buFont typeface="Arial" panose="020B0604020202020204" pitchFamily="34" charset="0"/>
              <a:buNone/>
              <a:defRPr/>
            </a:pPr>
            <a:r>
              <a:rPr lang="en-US" u="sng" dirty="0" smtClean="0">
                <a:latin typeface="Baskerville Old Face" panose="02020602080505020303" pitchFamily="18" charset="0"/>
                <a:cs typeface="Arial"/>
              </a:rPr>
              <a:t>QUESTION</a:t>
            </a:r>
            <a:r>
              <a:rPr lang="en-US" dirty="0" smtClean="0">
                <a:latin typeface="Baskerville Old Face" panose="02020602080505020303" pitchFamily="18" charset="0"/>
                <a:cs typeface="Arial"/>
              </a:rPr>
              <a:t>:</a:t>
            </a:r>
          </a:p>
          <a:p>
            <a:pPr marL="0" indent="0" fontAlgn="auto">
              <a:lnSpc>
                <a:spcPct val="100000"/>
              </a:lnSpc>
              <a:spcBef>
                <a:spcPts val="0"/>
              </a:spcBef>
              <a:spcAft>
                <a:spcPts val="0"/>
              </a:spcAft>
              <a:buFont typeface="Arial" panose="020B0604020202020204" pitchFamily="34" charset="0"/>
              <a:buNone/>
              <a:defRPr/>
            </a:pPr>
            <a:r>
              <a:rPr lang="en-US" dirty="0" smtClean="0">
                <a:latin typeface="Baskerville Old Face" panose="02020602080505020303" pitchFamily="18" charset="0"/>
                <a:cs typeface="Arial"/>
              </a:rPr>
              <a:t>As a broker representing a bank selling real property acquired by foreclosure, does a bank representative have to provide a smoke and carbon monoxide detector affidavit?</a:t>
            </a:r>
          </a:p>
          <a:p>
            <a:pPr fontAlgn="auto">
              <a:spcAft>
                <a:spcPts val="0"/>
              </a:spcAft>
              <a:buFont typeface="Wingdings" panose="05000000000000000000" pitchFamily="2" charset="2"/>
              <a:buChar char="Ø"/>
              <a:defRPr/>
            </a:pPr>
            <a:endParaRPr lang="en-US" i="1" dirty="0">
              <a:latin typeface="Baskerville Old Face" panose="02020602080505020303" pitchFamily="18" charset="0"/>
              <a:cs typeface="Arial"/>
            </a:endParaRPr>
          </a:p>
          <a:p>
            <a:pPr marL="0" indent="0" fontAlgn="auto">
              <a:lnSpc>
                <a:spcPct val="100000"/>
              </a:lnSpc>
              <a:spcBef>
                <a:spcPts val="0"/>
              </a:spcBef>
              <a:spcAft>
                <a:spcPts val="0"/>
              </a:spcAft>
              <a:buFont typeface="Arial" panose="020B0604020202020204" pitchFamily="34" charset="0"/>
              <a:buNone/>
              <a:defRPr/>
            </a:pPr>
            <a:r>
              <a:rPr lang="en-US" u="sng" dirty="0" smtClean="0">
                <a:latin typeface="Baskerville Old Face" panose="02020602080505020303" pitchFamily="18" charset="0"/>
                <a:cs typeface="Arial"/>
              </a:rPr>
              <a:t>ANSWER</a:t>
            </a:r>
            <a:r>
              <a:rPr lang="en-US" dirty="0" smtClean="0">
                <a:latin typeface="Baskerville Old Face" panose="02020602080505020303" pitchFamily="18" charset="0"/>
                <a:cs typeface="Arial"/>
              </a:rPr>
              <a:t>:</a:t>
            </a:r>
          </a:p>
          <a:p>
            <a:pPr marL="0" indent="0" fontAlgn="auto">
              <a:lnSpc>
                <a:spcPct val="100000"/>
              </a:lnSpc>
              <a:spcBef>
                <a:spcPts val="0"/>
              </a:spcBef>
              <a:spcAft>
                <a:spcPts val="0"/>
              </a:spcAft>
              <a:buFont typeface="Arial" panose="020B0604020202020204" pitchFamily="34" charset="0"/>
              <a:buNone/>
              <a:defRPr/>
            </a:pPr>
            <a:r>
              <a:rPr lang="en-US" dirty="0" smtClean="0">
                <a:latin typeface="Baskerville Old Face" panose="02020602080505020303" pitchFamily="18" charset="0"/>
                <a:cs typeface="Arial"/>
              </a:rPr>
              <a:t>YES.  </a:t>
            </a:r>
            <a:r>
              <a:rPr lang="en-US" dirty="0">
                <a:latin typeface="Baskerville Old Face" panose="02020602080505020303" pitchFamily="18" charset="0"/>
                <a:cs typeface="Arial"/>
              </a:rPr>
              <a:t>A</a:t>
            </a:r>
            <a:r>
              <a:rPr lang="en-US" dirty="0" smtClean="0">
                <a:latin typeface="Baskerville Old Face" panose="02020602080505020303" pitchFamily="18" charset="0"/>
                <a:cs typeface="Arial"/>
              </a:rPr>
              <a:t> bank representative must provide the affidavit at closing.</a:t>
            </a:r>
            <a:r>
              <a:rPr lang="en-US" dirty="0">
                <a:latin typeface="Baskerville Old Face" panose="02020602080505020303" pitchFamily="18" charset="0"/>
                <a:cs typeface="Arial"/>
              </a:rPr>
              <a:t> </a:t>
            </a:r>
            <a:r>
              <a:rPr lang="en-US" dirty="0" smtClean="0">
                <a:latin typeface="Baskerville Old Face" panose="02020602080505020303" pitchFamily="18" charset="0"/>
                <a:cs typeface="Arial"/>
              </a:rPr>
              <a:t> Real Estate Owned (REO) properties are not exempt.  </a:t>
            </a:r>
            <a:r>
              <a:rPr lang="en-US" dirty="0" smtClean="0">
                <a:latin typeface="Baskerville Old Face" panose="02020602080505020303" pitchFamily="18" charset="0"/>
              </a:rPr>
              <a:t>Residential </a:t>
            </a:r>
            <a:r>
              <a:rPr lang="en-US" dirty="0">
                <a:latin typeface="Baskerville Old Face" panose="02020602080505020303" pitchFamily="18" charset="0"/>
              </a:rPr>
              <a:t>properties owned by banks are subject to the same rules as real estate owned by </a:t>
            </a:r>
            <a:r>
              <a:rPr lang="en-US" dirty="0" smtClean="0">
                <a:latin typeface="Baskerville Old Face" panose="02020602080505020303" pitchFamily="18" charset="0"/>
              </a:rPr>
              <a:t>individuals.</a:t>
            </a:r>
            <a:endParaRPr lang="en-US" dirty="0">
              <a:latin typeface="Baskerville Old Face" panose="02020602080505020303" pitchFamily="18" charset="0"/>
              <a:cs typeface="Arial"/>
            </a:endParaRPr>
          </a:p>
          <a:p>
            <a:pPr fontAlgn="auto">
              <a:spcAft>
                <a:spcPts val="0"/>
              </a:spcAft>
              <a:buFont typeface="Wingdings" panose="05000000000000000000" pitchFamily="2" charset="2"/>
              <a:buChar char="Ø"/>
              <a:defRPr/>
            </a:pPr>
            <a:endParaRPr lang="en-US" i="1" dirty="0" smtClean="0">
              <a:solidFill>
                <a:schemeClr val="tx2">
                  <a:lumMod val="50000"/>
                </a:schemeClr>
              </a:solidFill>
              <a:latin typeface="Baskerville Old Face" panose="02020602080505020303" pitchFamily="18" charset="0"/>
              <a:cs typeface="Arial"/>
            </a:endParaRPr>
          </a:p>
          <a:p>
            <a:pPr marL="0" indent="0" fontAlgn="auto">
              <a:spcAft>
                <a:spcPts val="0"/>
              </a:spcAft>
              <a:buFont typeface="Arial" panose="020B0604020202020204" pitchFamily="34" charset="0"/>
              <a:buNone/>
              <a:defRPr/>
            </a:pPr>
            <a:endParaRPr lang="en-US" sz="2000" dirty="0">
              <a:solidFill>
                <a:schemeClr val="tx2">
                  <a:lumMod val="50000"/>
                </a:schemeClr>
              </a:solidFill>
            </a:endParaRPr>
          </a:p>
        </p:txBody>
      </p:sp>
      <p:sp>
        <p:nvSpPr>
          <p:cNvPr id="107523"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en-US" sz="2000">
                <a:latin typeface="Baskerville Old Face" panose="02020602080505020303" pitchFamily="18" charset="0"/>
              </a:rPr>
              <a:t>CT 2014-2016 CE</a:t>
            </a:r>
          </a:p>
        </p:txBody>
      </p:sp>
      <p:sp>
        <p:nvSpPr>
          <p:cNvPr id="107524"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E26AC71-758B-4BC8-B920-7B1101C90B38}" type="slidenum">
              <a:rPr lang="en-US" altLang="en-US" sz="2000">
                <a:latin typeface="Baskerville Old Face" panose="02020602080505020303" pitchFamily="18" charset="0"/>
              </a:rPr>
              <a:pPr fontAlgn="base">
                <a:lnSpc>
                  <a:spcPct val="100000"/>
                </a:lnSpc>
                <a:spcBef>
                  <a:spcPct val="0"/>
                </a:spcBef>
                <a:spcAft>
                  <a:spcPct val="0"/>
                </a:spcAft>
                <a:buFontTx/>
                <a:buNone/>
              </a:pPr>
              <a:t>29</a:t>
            </a:fld>
            <a:endParaRPr lang="en-US" altLang="en-US" sz="2000">
              <a:latin typeface="Baskerville Old Face" panose="02020602080505020303" pitchFamily="18" charset="0"/>
            </a:endParaRPr>
          </a:p>
        </p:txBody>
      </p:sp>
      <p:pic>
        <p:nvPicPr>
          <p:cNvPr id="107525"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TextBox 2"/>
          <p:cNvSpPr txBox="1">
            <a:spLocks noChangeArrowheads="1"/>
          </p:cNvSpPr>
          <p:nvPr/>
        </p:nvSpPr>
        <p:spPr bwMode="auto">
          <a:xfrm>
            <a:off x="1219200" y="2286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i="1">
                <a:latin typeface="Baskerville Old Face" panose="02020602080505020303" pitchFamily="18" charset="0"/>
              </a:rPr>
              <a:t>HERE’S THE QUESTION.  What’s the Answer?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7176">
                                            <p:txEl>
                                              <p:pRg st="0" end="0"/>
                                            </p:txEl>
                                          </p:spTgt>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7176">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7176">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1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2DD36D-F36A-49EF-B8B5-05963E95D092}" type="slidenum">
              <a:rPr lang="en-US" altLang="en-US" sz="2000">
                <a:latin typeface="Lucida Bright" panose="02040602050505020304" pitchFamily="18" charset="0"/>
              </a:rPr>
              <a:pPr/>
              <a:t>3</a:t>
            </a:fld>
            <a:endParaRPr lang="en-US" altLang="en-US" sz="2000">
              <a:latin typeface="Lucida Bright" panose="02040602050505020304" pitchFamily="18" charset="0"/>
            </a:endParaRPr>
          </a:p>
        </p:txBody>
      </p:sp>
      <p:sp>
        <p:nvSpPr>
          <p:cNvPr id="54275" name="Rectangle 4"/>
          <p:cNvSpPr>
            <a:spLocks noChangeArrowheads="1"/>
          </p:cNvSpPr>
          <p:nvPr/>
        </p:nvSpPr>
        <p:spPr bwMode="auto">
          <a:xfrm>
            <a:off x="957263" y="152400"/>
            <a:ext cx="6781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i="1">
                <a:solidFill>
                  <a:srgbClr val="000000"/>
                </a:solidFill>
                <a:latin typeface="Berlin Sans FB" panose="020E0602020502020306" pitchFamily="34" charset="0"/>
                <a:cs typeface="Arial" panose="020B0604020202020204" pitchFamily="34" charset="0"/>
              </a:rPr>
              <a:t>We will review the following ten topics:</a:t>
            </a:r>
          </a:p>
          <a:p>
            <a:pPr eaLnBrk="1" hangingPunct="1"/>
            <a:endParaRPr lang="en-US" altLang="en-US"/>
          </a:p>
        </p:txBody>
      </p:sp>
      <p:sp>
        <p:nvSpPr>
          <p:cNvPr id="4" name="Rectangle 3"/>
          <p:cNvSpPr/>
          <p:nvPr/>
        </p:nvSpPr>
        <p:spPr>
          <a:xfrm>
            <a:off x="1300163" y="1154113"/>
            <a:ext cx="6096000" cy="5207000"/>
          </a:xfrm>
          <a:prstGeom prst="rect">
            <a:avLst/>
          </a:prstGeom>
        </p:spPr>
        <p:txBody>
          <a:bodyPr>
            <a:spAutoFit/>
          </a:bodyPr>
          <a:lstStyle/>
          <a:p>
            <a:pPr marL="457200" indent="-457200" eaLnBrk="1" fontAlgn="auto" hangingPunct="1">
              <a:lnSpc>
                <a:spcPct val="150000"/>
              </a:lnSpc>
              <a:spcBef>
                <a:spcPct val="20000"/>
              </a:spcBef>
              <a:spcAft>
                <a:spcPts val="0"/>
              </a:spcAft>
              <a:buFont typeface="+mj-lt"/>
              <a:buAutoNum type="arabicPeriod"/>
              <a:defRPr/>
            </a:pPr>
            <a:r>
              <a:rPr lang="en-US" sz="2000" dirty="0">
                <a:solidFill>
                  <a:srgbClr val="0070C0"/>
                </a:solidFill>
                <a:latin typeface="Berlin Sans FB" panose="020E0602020502020306" pitchFamily="34" charset="0"/>
                <a:cs typeface="Arial" panose="020B0604020202020204" pitchFamily="34" charset="0"/>
              </a:rPr>
              <a:t>Community Association </a:t>
            </a:r>
            <a:r>
              <a:rPr lang="en-US" sz="2000" dirty="0">
                <a:solidFill>
                  <a:srgbClr val="0070C0"/>
                </a:solidFill>
                <a:latin typeface="Berlin Sans FB" panose="020E0602020502020306" pitchFamily="34" charset="0"/>
                <a:cs typeface="Arial" panose="020B0604020202020204" pitchFamily="34" charset="0"/>
              </a:rPr>
              <a:t>Managers ……………………	 4</a:t>
            </a:r>
          </a:p>
          <a:p>
            <a:pPr marL="457200" indent="-457200" eaLnBrk="1" fontAlgn="auto" hangingPunct="1">
              <a:spcBef>
                <a:spcPts val="0"/>
              </a:spcBef>
              <a:spcAft>
                <a:spcPts val="0"/>
              </a:spcAft>
              <a:buFont typeface="+mj-lt"/>
              <a:buAutoNum type="arabicPeriod"/>
              <a:defRPr/>
            </a:pPr>
            <a:r>
              <a:rPr lang="en-US" sz="2000" dirty="0">
                <a:solidFill>
                  <a:srgbClr val="00CC99"/>
                </a:solidFill>
                <a:latin typeface="Berlin Sans FB" panose="020E0602020502020306" pitchFamily="34" charset="0"/>
                <a:cs typeface="Arial" panose="020B0604020202020204" pitchFamily="34" charset="0"/>
              </a:rPr>
              <a:t>Residential </a:t>
            </a:r>
            <a:r>
              <a:rPr lang="en-US" sz="2000" dirty="0">
                <a:solidFill>
                  <a:srgbClr val="00CC99"/>
                </a:solidFill>
                <a:latin typeface="Berlin Sans FB" panose="020E0602020502020306" pitchFamily="34" charset="0"/>
                <a:cs typeface="Arial" panose="020B0604020202020204" pitchFamily="34" charset="0"/>
              </a:rPr>
              <a:t>Property </a:t>
            </a:r>
            <a:r>
              <a:rPr lang="en-US" sz="2000" dirty="0">
                <a:solidFill>
                  <a:srgbClr val="00CC99"/>
                </a:solidFill>
                <a:latin typeface="Berlin Sans FB" panose="020E0602020502020306" pitchFamily="34" charset="0"/>
                <a:cs typeface="Arial" panose="020B0604020202020204" pitchFamily="34" charset="0"/>
              </a:rPr>
              <a:t>Condition Disclosure ………..	15 </a:t>
            </a:r>
          </a:p>
          <a:p>
            <a:pPr eaLnBrk="1" fontAlgn="auto" hangingPunct="1">
              <a:spcBef>
                <a:spcPts val="0"/>
              </a:spcBef>
              <a:spcAft>
                <a:spcPts val="0"/>
              </a:spcAft>
              <a:defRPr/>
            </a:pPr>
            <a:r>
              <a:rPr lang="en-US" sz="2000" dirty="0">
                <a:solidFill>
                  <a:srgbClr val="006600"/>
                </a:solidFill>
                <a:latin typeface="Berlin Sans FB" panose="020E0602020502020306" pitchFamily="34" charset="0"/>
                <a:cs typeface="Arial" panose="020B0604020202020204" pitchFamily="34" charset="0"/>
              </a:rPr>
              <a:t>	</a:t>
            </a:r>
            <a:r>
              <a:rPr lang="en-US" sz="2000" dirty="0">
                <a:solidFill>
                  <a:srgbClr val="FF3300"/>
                </a:solidFill>
                <a:latin typeface="Berlin Sans FB" panose="020E0602020502020306" pitchFamily="34" charset="0"/>
                <a:cs typeface="Arial" panose="020B0604020202020204" pitchFamily="34" charset="0"/>
              </a:rPr>
              <a:t>&amp; Smoke/Carbon </a:t>
            </a:r>
            <a:r>
              <a:rPr lang="en-US" sz="2000" dirty="0">
                <a:solidFill>
                  <a:srgbClr val="FF3300"/>
                </a:solidFill>
                <a:latin typeface="Berlin Sans FB" panose="020E0602020502020306" pitchFamily="34" charset="0"/>
                <a:cs typeface="Arial" panose="020B0604020202020204" pitchFamily="34" charset="0"/>
              </a:rPr>
              <a:t>Monoxide </a:t>
            </a:r>
            <a:r>
              <a:rPr lang="en-US" sz="2000" dirty="0">
                <a:solidFill>
                  <a:srgbClr val="FF3300"/>
                </a:solidFill>
                <a:latin typeface="Berlin Sans FB" panose="020E0602020502020306" pitchFamily="34" charset="0"/>
                <a:cs typeface="Arial" panose="020B0604020202020204" pitchFamily="34" charset="0"/>
              </a:rPr>
              <a:t>Detectors</a:t>
            </a:r>
            <a:r>
              <a:rPr lang="en-US" sz="2000" dirty="0">
                <a:solidFill>
                  <a:srgbClr val="FF3300"/>
                </a:solidFill>
                <a:latin typeface="Berlin Sans FB" panose="020E0602020502020306" pitchFamily="34" charset="0"/>
                <a:cs typeface="Arial" panose="020B0604020202020204" pitchFamily="34" charset="0"/>
              </a:rPr>
              <a:t> </a:t>
            </a:r>
            <a:r>
              <a:rPr lang="en-US" sz="2000" dirty="0">
                <a:solidFill>
                  <a:srgbClr val="FF3300"/>
                </a:solidFill>
                <a:latin typeface="Berlin Sans FB" panose="020E0602020502020306" pitchFamily="34" charset="0"/>
                <a:cs typeface="Arial" panose="020B0604020202020204" pitchFamily="34" charset="0"/>
              </a:rPr>
              <a:t>.….…  26</a:t>
            </a:r>
          </a:p>
          <a:p>
            <a:pPr marL="457200" indent="-457200" eaLnBrk="1" fontAlgn="auto" hangingPunct="1">
              <a:lnSpc>
                <a:spcPct val="150000"/>
              </a:lnSpc>
              <a:spcBef>
                <a:spcPts val="0"/>
              </a:spcBef>
              <a:spcAft>
                <a:spcPts val="0"/>
              </a:spcAft>
              <a:buFontTx/>
              <a:buAutoNum type="arabicPeriod" startAt="3"/>
              <a:defRPr/>
            </a:pPr>
            <a:r>
              <a:rPr lang="en-US" sz="2000" dirty="0">
                <a:solidFill>
                  <a:srgbClr val="FF00FF"/>
                </a:solidFill>
                <a:latin typeface="Berlin Sans FB" panose="020E0602020502020306" pitchFamily="34" charset="0"/>
                <a:cs typeface="Arial" panose="020B0604020202020204" pitchFamily="34" charset="0"/>
              </a:rPr>
              <a:t>Broker </a:t>
            </a:r>
            <a:r>
              <a:rPr lang="en-US" sz="2000" dirty="0">
                <a:solidFill>
                  <a:srgbClr val="FF00FF"/>
                </a:solidFill>
                <a:latin typeface="Berlin Sans FB" panose="020E0602020502020306" pitchFamily="34" charset="0"/>
                <a:cs typeface="Arial" panose="020B0604020202020204" pitchFamily="34" charset="0"/>
              </a:rPr>
              <a:t>Price </a:t>
            </a:r>
            <a:r>
              <a:rPr lang="en-US" sz="2000" dirty="0">
                <a:solidFill>
                  <a:srgbClr val="FF00FF"/>
                </a:solidFill>
                <a:latin typeface="Berlin Sans FB" panose="020E0602020502020306" pitchFamily="34" charset="0"/>
                <a:cs typeface="Arial" panose="020B0604020202020204" pitchFamily="34" charset="0"/>
              </a:rPr>
              <a:t>Opinions………………………….………………	31</a:t>
            </a:r>
          </a:p>
          <a:p>
            <a:pPr marL="457200" indent="-457200" eaLnBrk="1" fontAlgn="auto" hangingPunct="1">
              <a:lnSpc>
                <a:spcPct val="150000"/>
              </a:lnSpc>
              <a:spcBef>
                <a:spcPts val="0"/>
              </a:spcBef>
              <a:spcAft>
                <a:spcPts val="0"/>
              </a:spcAft>
              <a:buFontTx/>
              <a:buAutoNum type="arabicPeriod" startAt="3"/>
              <a:defRPr/>
            </a:pPr>
            <a:r>
              <a:rPr lang="en-US" sz="2000" dirty="0">
                <a:solidFill>
                  <a:schemeClr val="accent2">
                    <a:lumMod val="75000"/>
                  </a:schemeClr>
                </a:solidFill>
                <a:latin typeface="Berlin Sans FB" panose="020E0602020502020306" pitchFamily="34" charset="0"/>
                <a:cs typeface="Arial" panose="020B0604020202020204" pitchFamily="34" charset="0"/>
              </a:rPr>
              <a:t>Dual Agency &amp; Designated Agency …………….……	35</a:t>
            </a:r>
          </a:p>
          <a:p>
            <a:pPr marL="457200" indent="-457200" eaLnBrk="1" fontAlgn="auto" hangingPunct="1">
              <a:lnSpc>
                <a:spcPct val="150000"/>
              </a:lnSpc>
              <a:spcBef>
                <a:spcPct val="20000"/>
              </a:spcBef>
              <a:spcAft>
                <a:spcPts val="0"/>
              </a:spcAft>
              <a:buFont typeface="Arial" pitchFamily="34" charset="0"/>
              <a:buAutoNum type="arabicPeriod" startAt="3"/>
              <a:defRPr/>
            </a:pPr>
            <a:r>
              <a:rPr lang="en-US" sz="2000" dirty="0">
                <a:solidFill>
                  <a:srgbClr val="663300"/>
                </a:solidFill>
                <a:latin typeface="Berlin Sans FB" panose="020E0602020502020306" pitchFamily="34" charset="0"/>
                <a:cs typeface="Arial" panose="020B0604020202020204" pitchFamily="34" charset="0"/>
              </a:rPr>
              <a:t>Referral Fees ………………………………………….……………</a:t>
            </a:r>
            <a:r>
              <a:rPr lang="en-US" sz="2000" dirty="0">
                <a:solidFill>
                  <a:srgbClr val="663300"/>
                </a:solidFill>
                <a:latin typeface="Berlin Sans FB" panose="020E0602020502020306" pitchFamily="34" charset="0"/>
                <a:cs typeface="Arial" panose="020B0604020202020204" pitchFamily="34" charset="0"/>
              </a:rPr>
              <a:t>	</a:t>
            </a:r>
            <a:r>
              <a:rPr lang="en-US" sz="2000" dirty="0">
                <a:solidFill>
                  <a:srgbClr val="663300"/>
                </a:solidFill>
                <a:latin typeface="Berlin Sans FB" panose="020E0602020502020306" pitchFamily="34" charset="0"/>
                <a:cs typeface="Arial" panose="020B0604020202020204" pitchFamily="34" charset="0"/>
              </a:rPr>
              <a:t>44</a:t>
            </a:r>
          </a:p>
          <a:p>
            <a:pPr marL="457200" indent="-457200" eaLnBrk="1" fontAlgn="auto" hangingPunct="1">
              <a:lnSpc>
                <a:spcPct val="150000"/>
              </a:lnSpc>
              <a:spcBef>
                <a:spcPct val="20000"/>
              </a:spcBef>
              <a:spcAft>
                <a:spcPts val="0"/>
              </a:spcAft>
              <a:buFont typeface="Arial" pitchFamily="34" charset="0"/>
              <a:buAutoNum type="arabicPeriod" startAt="3"/>
              <a:defRPr/>
            </a:pPr>
            <a:r>
              <a:rPr lang="en-US" sz="2000" dirty="0">
                <a:solidFill>
                  <a:srgbClr val="CC6600"/>
                </a:solidFill>
                <a:latin typeface="Berlin Sans FB" panose="020E0602020502020306" pitchFamily="34" charset="0"/>
                <a:cs typeface="Arial" panose="020B0604020202020204" pitchFamily="34" charset="0"/>
              </a:rPr>
              <a:t>Continuing Education ………………………………..………	46</a:t>
            </a:r>
          </a:p>
          <a:p>
            <a:pPr marL="457200" indent="-457200" eaLnBrk="1" fontAlgn="auto" hangingPunct="1">
              <a:lnSpc>
                <a:spcPct val="150000"/>
              </a:lnSpc>
              <a:spcBef>
                <a:spcPct val="20000"/>
              </a:spcBef>
              <a:spcAft>
                <a:spcPts val="0"/>
              </a:spcAft>
              <a:buFont typeface="Arial" pitchFamily="34" charset="0"/>
              <a:buAutoNum type="arabicPeriod" startAt="3"/>
              <a:defRPr/>
            </a:pPr>
            <a:r>
              <a:rPr lang="en-US" sz="2000" dirty="0">
                <a:solidFill>
                  <a:srgbClr val="7030A0"/>
                </a:solidFill>
                <a:latin typeface="Berlin Sans FB" panose="020E0602020502020306" pitchFamily="34" charset="0"/>
                <a:cs typeface="Arial" panose="020B0604020202020204" pitchFamily="34" charset="0"/>
              </a:rPr>
              <a:t>Legal </a:t>
            </a:r>
            <a:r>
              <a:rPr lang="en-US" sz="2000" dirty="0">
                <a:solidFill>
                  <a:srgbClr val="7030A0"/>
                </a:solidFill>
                <a:latin typeface="Berlin Sans FB" panose="020E0602020502020306" pitchFamily="34" charset="0"/>
                <a:cs typeface="Arial" panose="020B0604020202020204" pitchFamily="34" charset="0"/>
              </a:rPr>
              <a:t>Entity </a:t>
            </a:r>
            <a:r>
              <a:rPr lang="en-US" sz="2000" dirty="0">
                <a:solidFill>
                  <a:srgbClr val="7030A0"/>
                </a:solidFill>
                <a:latin typeface="Berlin Sans FB" panose="020E0602020502020306" pitchFamily="34" charset="0"/>
                <a:cs typeface="Arial" panose="020B0604020202020204" pitchFamily="34" charset="0"/>
              </a:rPr>
              <a:t>Licensing …………………………….……………	51</a:t>
            </a:r>
            <a:endParaRPr lang="en-US" sz="2000" dirty="0">
              <a:solidFill>
                <a:srgbClr val="7030A0"/>
              </a:solidFill>
              <a:latin typeface="Berlin Sans FB" panose="020E0602020502020306" pitchFamily="34" charset="0"/>
              <a:cs typeface="Arial" panose="020B0604020202020204" pitchFamily="34" charset="0"/>
            </a:endParaRPr>
          </a:p>
          <a:p>
            <a:pPr marL="457200" indent="-457200" eaLnBrk="1" fontAlgn="auto" hangingPunct="1">
              <a:lnSpc>
                <a:spcPct val="150000"/>
              </a:lnSpc>
              <a:spcBef>
                <a:spcPct val="20000"/>
              </a:spcBef>
              <a:spcAft>
                <a:spcPts val="0"/>
              </a:spcAft>
              <a:buFont typeface="Arial" pitchFamily="34" charset="0"/>
              <a:buAutoNum type="arabicPeriod" startAt="3"/>
              <a:defRPr/>
            </a:pPr>
            <a:r>
              <a:rPr lang="en-US" sz="2000" dirty="0">
                <a:solidFill>
                  <a:srgbClr val="CC0000"/>
                </a:solidFill>
                <a:latin typeface="Berlin Sans FB" panose="020E0602020502020306" pitchFamily="34" charset="0"/>
                <a:cs typeface="Arial" panose="020B0604020202020204" pitchFamily="34" charset="0"/>
              </a:rPr>
              <a:t>Loan Estimate and Closing Disclosure </a:t>
            </a:r>
            <a:r>
              <a:rPr lang="en-US" sz="2000" dirty="0">
                <a:solidFill>
                  <a:srgbClr val="CC0000"/>
                </a:solidFill>
                <a:latin typeface="Berlin Sans FB" panose="020E0602020502020306" pitchFamily="34" charset="0"/>
                <a:cs typeface="Arial" panose="020B0604020202020204" pitchFamily="34" charset="0"/>
              </a:rPr>
              <a:t>Form ……	58</a:t>
            </a:r>
            <a:endParaRPr lang="en-US" sz="2000" dirty="0">
              <a:solidFill>
                <a:srgbClr val="CC0000"/>
              </a:solidFill>
              <a:latin typeface="Berlin Sans FB" panose="020E0602020502020306" pitchFamily="34" charset="0"/>
              <a:cs typeface="Arial" panose="020B0604020202020204" pitchFamily="34" charset="0"/>
            </a:endParaRPr>
          </a:p>
          <a:p>
            <a:pPr marL="457200" indent="-457200" eaLnBrk="1" fontAlgn="auto" hangingPunct="1">
              <a:lnSpc>
                <a:spcPct val="150000"/>
              </a:lnSpc>
              <a:spcBef>
                <a:spcPct val="20000"/>
              </a:spcBef>
              <a:spcAft>
                <a:spcPts val="0"/>
              </a:spcAft>
              <a:buFont typeface="Arial" pitchFamily="34" charset="0"/>
              <a:buAutoNum type="arabicPeriod" startAt="3"/>
              <a:defRPr/>
            </a:pPr>
            <a:r>
              <a:rPr lang="en-US" sz="2000" dirty="0">
                <a:solidFill>
                  <a:srgbClr val="993300"/>
                </a:solidFill>
                <a:latin typeface="Berlin Sans FB" panose="020E0602020502020306" pitchFamily="34" charset="0"/>
                <a:cs typeface="Arial" panose="020B0604020202020204" pitchFamily="34" charset="0"/>
              </a:rPr>
              <a:t>Representation Agreements ………………………………	63</a:t>
            </a:r>
          </a:p>
          <a:p>
            <a:pPr marL="457200" indent="-457200" eaLnBrk="1" fontAlgn="auto" hangingPunct="1">
              <a:lnSpc>
                <a:spcPct val="150000"/>
              </a:lnSpc>
              <a:spcBef>
                <a:spcPct val="20000"/>
              </a:spcBef>
              <a:spcAft>
                <a:spcPts val="0"/>
              </a:spcAft>
              <a:buFont typeface="Arial" pitchFamily="34" charset="0"/>
              <a:buAutoNum type="arabicPeriod" startAt="3"/>
              <a:defRPr/>
            </a:pPr>
            <a:r>
              <a:rPr lang="en-US" sz="2000" dirty="0">
                <a:solidFill>
                  <a:srgbClr val="002060"/>
                </a:solidFill>
                <a:latin typeface="Berlin Sans FB" panose="020E0602020502020306" pitchFamily="34" charset="0"/>
                <a:cs typeface="Arial" panose="020B0604020202020204" pitchFamily="34" charset="0"/>
              </a:rPr>
              <a:t>Power </a:t>
            </a:r>
            <a:r>
              <a:rPr lang="en-US" sz="2000" dirty="0">
                <a:solidFill>
                  <a:srgbClr val="002060"/>
                </a:solidFill>
                <a:latin typeface="Berlin Sans FB" panose="020E0602020502020306" pitchFamily="34" charset="0"/>
                <a:cs typeface="Arial" panose="020B0604020202020204" pitchFamily="34" charset="0"/>
              </a:rPr>
              <a:t>of </a:t>
            </a:r>
            <a:r>
              <a:rPr lang="en-US" sz="2000" dirty="0">
                <a:solidFill>
                  <a:srgbClr val="002060"/>
                </a:solidFill>
                <a:latin typeface="Berlin Sans FB" panose="020E0602020502020306" pitchFamily="34" charset="0"/>
                <a:cs typeface="Arial" panose="020B0604020202020204" pitchFamily="34" charset="0"/>
              </a:rPr>
              <a:t>Attorney ………………………………….……………	72</a:t>
            </a:r>
            <a:endParaRPr lang="en-US" sz="2000" dirty="0">
              <a:solidFill>
                <a:srgbClr val="002060"/>
              </a:solidFill>
              <a:latin typeface="Berlin Sans FB" panose="020E0602020502020306" pitchFamily="34" charset="0"/>
              <a:cs typeface="Arial" panose="020B0604020202020204" pitchFamily="34" charset="0"/>
            </a:endParaRPr>
          </a:p>
        </p:txBody>
      </p:sp>
      <p:sp>
        <p:nvSpPr>
          <p:cNvPr id="54277" name="Rectangle 1"/>
          <p:cNvSpPr>
            <a:spLocks noChangeArrowheads="1"/>
          </p:cNvSpPr>
          <p:nvPr/>
        </p:nvSpPr>
        <p:spPr bwMode="auto">
          <a:xfrm>
            <a:off x="3313113" y="6321425"/>
            <a:ext cx="207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00"/>
                </a:solidFill>
                <a:latin typeface="Baskerville Old Face" panose="02020602080505020303" pitchFamily="18" charset="0"/>
              </a:rPr>
              <a:t>CT 2014-2016 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ounded Rectangle 1"/>
          <p:cNvSpPr/>
          <p:nvPr/>
        </p:nvSpPr>
        <p:spPr>
          <a:xfrm>
            <a:off x="662077"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A.</a:t>
            </a:r>
          </a:p>
        </p:txBody>
      </p:sp>
      <p:sp>
        <p:nvSpPr>
          <p:cNvPr id="3" name="Rounded Rectangle 2"/>
          <p:cNvSpPr/>
          <p:nvPr/>
        </p:nvSpPr>
        <p:spPr>
          <a:xfrm>
            <a:off x="2693577"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B.</a:t>
            </a:r>
          </a:p>
        </p:txBody>
      </p:sp>
      <p:sp>
        <p:nvSpPr>
          <p:cNvPr id="4" name="Rounded Rectangle 3"/>
          <p:cNvSpPr/>
          <p:nvPr/>
        </p:nvSpPr>
        <p:spPr>
          <a:xfrm>
            <a:off x="4759713"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C.</a:t>
            </a:r>
          </a:p>
        </p:txBody>
      </p:sp>
      <p:sp>
        <p:nvSpPr>
          <p:cNvPr id="5" name="Rounded Rectangle 4"/>
          <p:cNvSpPr/>
          <p:nvPr/>
        </p:nvSpPr>
        <p:spPr>
          <a:xfrm>
            <a:off x="6777562" y="2562081"/>
            <a:ext cx="1714500" cy="800100"/>
          </a:xfrm>
          <a:prstGeom prst="roundRect">
            <a:avLst>
              <a:gd name="adj" fmla="val 9723"/>
            </a:avLst>
          </a:prstGeom>
          <a:solidFill>
            <a:srgbClr val="BBD6DB"/>
          </a:solidFill>
          <a:ln>
            <a:noFill/>
          </a:ln>
          <a:effectLst>
            <a:outerShdw blurRad="50800" dist="38100" dir="8100000" algn="tr" rotWithShape="0">
              <a:prstClr val="black">
                <a:alpha val="40000"/>
              </a:prstClr>
            </a:outerShdw>
          </a:effectLst>
          <a:scene3d>
            <a:camera prst="orthographicFront"/>
            <a:lightRig rig="soft" dir="t"/>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dirty="0">
                <a:solidFill>
                  <a:srgbClr val="000000"/>
                </a:solidFill>
              </a:rPr>
              <a:t>D.</a:t>
            </a:r>
          </a:p>
        </p:txBody>
      </p:sp>
      <p:sp>
        <p:nvSpPr>
          <p:cNvPr id="6" name="Oval 5"/>
          <p:cNvSpPr/>
          <p:nvPr/>
        </p:nvSpPr>
        <p:spPr>
          <a:xfrm>
            <a:off x="1033463" y="2482850"/>
            <a:ext cx="971550" cy="971550"/>
          </a:xfrm>
          <a:prstGeom prst="ellipse">
            <a:avLst/>
          </a:prstGeom>
          <a:noFill/>
          <a:ln w="57150">
            <a:solidFill>
              <a:srgbClr val="FF6E0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109583" name="TextBox 6"/>
          <p:cNvSpPr txBox="1">
            <a:spLocks noChangeArrowheads="1"/>
          </p:cNvSpPr>
          <p:nvPr/>
        </p:nvSpPr>
        <p:spPr bwMode="auto">
          <a:xfrm>
            <a:off x="646113" y="3533775"/>
            <a:ext cx="17145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00"/>
                </a:solidFill>
                <a:latin typeface="Baskerville Old Face" panose="02020602080505020303" pitchFamily="18" charset="0"/>
              </a:rPr>
              <a:t>$250</a:t>
            </a:r>
          </a:p>
        </p:txBody>
      </p:sp>
      <p:sp>
        <p:nvSpPr>
          <p:cNvPr id="109584" name="TextBox 7"/>
          <p:cNvSpPr txBox="1">
            <a:spLocks noChangeArrowheads="1"/>
          </p:cNvSpPr>
          <p:nvPr/>
        </p:nvSpPr>
        <p:spPr bwMode="auto">
          <a:xfrm>
            <a:off x="2693988" y="3505200"/>
            <a:ext cx="17145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00"/>
                </a:solidFill>
                <a:latin typeface="Baskerville Old Face" panose="02020602080505020303" pitchFamily="18" charset="0"/>
              </a:rPr>
              <a:t>$300	</a:t>
            </a:r>
          </a:p>
        </p:txBody>
      </p:sp>
      <p:sp>
        <p:nvSpPr>
          <p:cNvPr id="109585" name="TextBox 8"/>
          <p:cNvSpPr txBox="1">
            <a:spLocks noChangeArrowheads="1"/>
          </p:cNvSpPr>
          <p:nvPr/>
        </p:nvSpPr>
        <p:spPr bwMode="auto">
          <a:xfrm>
            <a:off x="4779963" y="3505200"/>
            <a:ext cx="17145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00"/>
                </a:solidFill>
                <a:latin typeface="Baskerville Old Face" panose="02020602080505020303" pitchFamily="18" charset="0"/>
              </a:rPr>
              <a:t>$350</a:t>
            </a:r>
          </a:p>
        </p:txBody>
      </p:sp>
      <p:sp>
        <p:nvSpPr>
          <p:cNvPr id="109586" name="TextBox 9"/>
          <p:cNvSpPr txBox="1">
            <a:spLocks noChangeArrowheads="1"/>
          </p:cNvSpPr>
          <p:nvPr/>
        </p:nvSpPr>
        <p:spPr bwMode="auto">
          <a:xfrm>
            <a:off x="6777038" y="3489325"/>
            <a:ext cx="17145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00"/>
                </a:solidFill>
                <a:latin typeface="Baskerville Old Face" panose="02020602080505020303" pitchFamily="18" charset="0"/>
              </a:rPr>
              <a:t>$400</a:t>
            </a:r>
          </a:p>
        </p:txBody>
      </p:sp>
      <p:sp>
        <p:nvSpPr>
          <p:cNvPr id="109587" name="TextBox 10"/>
          <p:cNvSpPr txBox="1">
            <a:spLocks noChangeArrowheads="1"/>
          </p:cNvSpPr>
          <p:nvPr/>
        </p:nvSpPr>
        <p:spPr bwMode="auto">
          <a:xfrm>
            <a:off x="228600" y="1516063"/>
            <a:ext cx="8610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i="1">
                <a:solidFill>
                  <a:srgbClr val="000000"/>
                </a:solidFill>
                <a:latin typeface="Baskerville Old Face" panose="02020602080505020303" pitchFamily="18" charset="0"/>
              </a:rPr>
              <a:t>Sellers may be fined up to this dollar amount if the smoke and carbon monoxide detectors are not working.</a:t>
            </a:r>
          </a:p>
        </p:txBody>
      </p:sp>
      <p:sp>
        <p:nvSpPr>
          <p:cNvPr id="109588" name="Footer Placeholder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solidFill>
                  <a:srgbClr val="000000"/>
                </a:solidFill>
                <a:latin typeface="Baskerville Old Face" panose="02020602080505020303" pitchFamily="18" charset="0"/>
              </a:rPr>
              <a:t>CT 2014-2016 CE</a:t>
            </a:r>
          </a:p>
        </p:txBody>
      </p:sp>
      <p:sp>
        <p:nvSpPr>
          <p:cNvPr id="109589"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BA8ED89-2D85-448C-AC77-AE3D9693E8EF}" type="slidenum">
              <a:rPr lang="en-US" altLang="en-US" sz="2000">
                <a:solidFill>
                  <a:srgbClr val="000000"/>
                </a:solidFill>
                <a:latin typeface="Baskerville Old Face" panose="02020602080505020303" pitchFamily="18" charset="0"/>
              </a:rPr>
              <a:pPr fontAlgn="base">
                <a:spcBef>
                  <a:spcPct val="0"/>
                </a:spcBef>
                <a:spcAft>
                  <a:spcPct val="0"/>
                </a:spcAft>
              </a:pPr>
              <a:t>30</a:t>
            </a:fld>
            <a:endParaRPr lang="en-US" altLang="en-US" sz="2000">
              <a:solidFill>
                <a:srgbClr val="000000"/>
              </a:solidFill>
              <a:latin typeface="Baskerville Old Face" panose="02020602080505020303" pitchFamily="18" charset="0"/>
            </a:endParaRPr>
          </a:p>
        </p:txBody>
      </p:sp>
      <p:sp>
        <p:nvSpPr>
          <p:cNvPr id="109590" name="Rectangle 13"/>
          <p:cNvSpPr>
            <a:spLocks noChangeArrowheads="1"/>
          </p:cNvSpPr>
          <p:nvPr/>
        </p:nvSpPr>
        <p:spPr bwMode="auto">
          <a:xfrm>
            <a:off x="3028950" y="169863"/>
            <a:ext cx="26812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latin typeface="Baskerville Old Face" panose="02020602080505020303" pitchFamily="18" charset="0"/>
                <a:cs typeface="Aharoni" panose="02010803020104030203" pitchFamily="2" charset="-79"/>
              </a:rPr>
              <a:t>QUICK QUIZ</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1"/>
          <p:cNvSpPr>
            <a:spLocks noGrp="1"/>
          </p:cNvSpPr>
          <p:nvPr>
            <p:ph type="ftr" sz="quarter" idx="11"/>
          </p:nvPr>
        </p:nvSpPr>
        <p:spPr bwMode="auto">
          <a:xfrm>
            <a:off x="2705100" y="6042025"/>
            <a:ext cx="2590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1161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83A717B-3FB2-41B0-8CB5-E52D47504568}" type="slidenum">
              <a:rPr lang="en-US" altLang="en-US" sz="2000">
                <a:latin typeface="Baskerville Old Face" panose="02020602080505020303" pitchFamily="18" charset="0"/>
              </a:rPr>
              <a:pPr fontAlgn="base">
                <a:spcBef>
                  <a:spcPct val="0"/>
                </a:spcBef>
                <a:spcAft>
                  <a:spcPct val="0"/>
                </a:spcAft>
              </a:pPr>
              <a:t>31</a:t>
            </a:fld>
            <a:endParaRPr lang="en-US" altLang="en-US" sz="2000">
              <a:latin typeface="Baskerville Old Face" panose="02020602080505020303" pitchFamily="18" charset="0"/>
            </a:endParaRPr>
          </a:p>
        </p:txBody>
      </p:sp>
      <p:pic>
        <p:nvPicPr>
          <p:cNvPr id="111620"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92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4"/>
          <p:cNvSpPr>
            <a:spLocks noChangeArrowheads="1"/>
          </p:cNvSpPr>
          <p:nvPr/>
        </p:nvSpPr>
        <p:spPr bwMode="auto">
          <a:xfrm>
            <a:off x="1524000" y="173038"/>
            <a:ext cx="694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i="1" u="sng">
                <a:solidFill>
                  <a:srgbClr val="000000"/>
                </a:solidFill>
                <a:latin typeface="Calisto MT" panose="02040603050505030304" pitchFamily="18" charset="0"/>
                <a:ea typeface="Batang" panose="02030600000101010101" pitchFamily="18" charset="-127"/>
                <a:cs typeface="Arial" panose="020B0604020202020204" pitchFamily="34" charset="0"/>
              </a:rPr>
              <a:t>Section 3</a:t>
            </a:r>
            <a:r>
              <a:rPr lang="en-US" altLang="en-US" sz="3200" i="1">
                <a:solidFill>
                  <a:srgbClr val="000000"/>
                </a:solidFill>
                <a:latin typeface="Calisto MT" panose="02040603050505030304" pitchFamily="18" charset="0"/>
                <a:ea typeface="Batang" panose="02030600000101010101" pitchFamily="18" charset="-127"/>
                <a:cs typeface="Arial" panose="020B0604020202020204" pitchFamily="34" charset="0"/>
              </a:rPr>
              <a:t>:  Broker Price Opinions (BPOs)</a:t>
            </a:r>
            <a:endParaRPr lang="en-US" altLang="en-US">
              <a:ea typeface="Batang" panose="02030600000101010101" pitchFamily="18" charset="-127"/>
              <a:cs typeface="Arial" panose="020B0604020202020204" pitchFamily="34" charset="0"/>
            </a:endParaRPr>
          </a:p>
        </p:txBody>
      </p:sp>
      <p:sp>
        <p:nvSpPr>
          <p:cNvPr id="6" name="TextBox 5"/>
          <p:cNvSpPr txBox="1"/>
          <p:nvPr/>
        </p:nvSpPr>
        <p:spPr>
          <a:xfrm>
            <a:off x="152400" y="1460500"/>
            <a:ext cx="7696200" cy="4584700"/>
          </a:xfrm>
          <a:prstGeom prst="rect">
            <a:avLst/>
          </a:prstGeom>
          <a:noFill/>
        </p:spPr>
        <p:txBody>
          <a:bodyPr>
            <a:spAutoFit/>
          </a:bodyPr>
          <a:lstStyle/>
          <a:p>
            <a:pPr marL="457200" indent="-457200" eaLnBrk="1" hangingPunct="1">
              <a:buFont typeface="Wingdings" panose="05000000000000000000" pitchFamily="2" charset="2"/>
              <a:buChar char="Ø"/>
              <a:defRPr/>
            </a:pPr>
            <a:r>
              <a:rPr lang="en-US" sz="3200" i="1" dirty="0">
                <a:latin typeface="Calisto MT" panose="02040603050505030304" pitchFamily="18" charset="0"/>
              </a:rPr>
              <a:t>The law is that you must be a licensed appraiser to estimate the value of real estate for a fee.</a:t>
            </a:r>
          </a:p>
          <a:p>
            <a:pPr eaLnBrk="1" hangingPunct="1">
              <a:defRPr/>
            </a:pPr>
            <a:endParaRPr lang="en-US" sz="2800" dirty="0">
              <a:latin typeface="Calisto MT" panose="02040603050505030304" pitchFamily="18" charset="0"/>
            </a:endParaRPr>
          </a:p>
          <a:p>
            <a:pPr eaLnBrk="1" hangingPunct="1">
              <a:defRPr/>
            </a:pPr>
            <a:r>
              <a:rPr lang="en-US" sz="2800" u="sng" dirty="0">
                <a:latin typeface="Calisto MT" panose="02040603050505030304" pitchFamily="18" charset="0"/>
              </a:rPr>
              <a:t>There are exceptions to this rule</a:t>
            </a:r>
            <a:r>
              <a:rPr lang="en-US" sz="2800" dirty="0">
                <a:latin typeface="Calisto MT" panose="02040603050505030304" pitchFamily="18" charset="0"/>
              </a:rPr>
              <a:t>: </a:t>
            </a:r>
          </a:p>
          <a:p>
            <a:pPr marL="514350" indent="-514350" eaLnBrk="1" hangingPunct="1">
              <a:buFont typeface="+mj-lt"/>
              <a:buAutoNum type="arabicPeriod"/>
              <a:defRPr/>
            </a:pPr>
            <a:r>
              <a:rPr lang="en-US" sz="2800" dirty="0">
                <a:latin typeface="Calisto MT" panose="02040603050505030304" pitchFamily="18" charset="0"/>
              </a:rPr>
              <a:t>Licensees can perform a market analysis for a seller in pursuit of a listing agreement, or to </a:t>
            </a:r>
          </a:p>
          <a:p>
            <a:pPr marL="514350" indent="-514350" eaLnBrk="1" hangingPunct="1">
              <a:buFont typeface="+mj-lt"/>
              <a:buAutoNum type="arabicPeriod"/>
              <a:defRPr/>
            </a:pPr>
            <a:r>
              <a:rPr lang="en-US" sz="2800" dirty="0">
                <a:latin typeface="Calisto MT" panose="02040603050505030304" pitchFamily="18" charset="0"/>
              </a:rPr>
              <a:t>determine value for a prospective buyer.</a:t>
            </a:r>
          </a:p>
          <a:p>
            <a:pPr marL="514350" indent="-514350" eaLnBrk="1" hangingPunct="1">
              <a:buFont typeface="+mj-lt"/>
              <a:buAutoNum type="arabicPeriod"/>
              <a:defRPr/>
            </a:pPr>
            <a:endParaRPr lang="en-US" sz="2800" dirty="0">
              <a:latin typeface="Calisto MT" panose="02040603050505030304" pitchFamily="18" charset="0"/>
            </a:endParaRPr>
          </a:p>
          <a:p>
            <a:pPr eaLnBrk="1" hangingPunct="1">
              <a:defRPr/>
            </a:pPr>
            <a:r>
              <a:rPr lang="en-US" sz="2000" i="1" dirty="0">
                <a:latin typeface="Baskerville Old Face" panose="02020602080505020303" pitchFamily="18" charset="0"/>
              </a:rPr>
              <a:t>CGS </a:t>
            </a:r>
            <a:r>
              <a:rPr lang="en-US" sz="2000" i="1" dirty="0">
                <a:latin typeface="Baskerville Old Face" panose="02020602080505020303" pitchFamily="18" charset="0"/>
                <a:cs typeface="Arial" panose="020B0604020202020204" pitchFamily="34" charset="0"/>
              </a:rPr>
              <a:t>§</a:t>
            </a:r>
            <a:r>
              <a:rPr lang="en-US" sz="2000" i="1" dirty="0">
                <a:latin typeface="Baskerville Old Face" panose="02020602080505020303" pitchFamily="18" charset="0"/>
              </a:rPr>
              <a:t>20-526</a:t>
            </a:r>
            <a:endParaRPr lang="en-US" sz="2000" i="1"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1238250" y="250825"/>
            <a:ext cx="7989888" cy="1082675"/>
          </a:xfrm>
        </p:spPr>
        <p:txBody>
          <a:bodyPr/>
          <a:lstStyle/>
          <a:p>
            <a:r>
              <a:rPr lang="en-US" altLang="en-US" sz="3200" i="1" smtClean="0">
                <a:solidFill>
                  <a:schemeClr val="tx1"/>
                </a:solidFill>
                <a:latin typeface="Calisto MT" panose="02040603050505030304" pitchFamily="18" charset="0"/>
                <a:ea typeface="Batang" panose="02030600000101010101" pitchFamily="18" charset="-127"/>
                <a:cs typeface="Arial" panose="020B0604020202020204" pitchFamily="34" charset="0"/>
              </a:rPr>
              <a:t>What is a Broker Price Opinion?</a:t>
            </a:r>
          </a:p>
        </p:txBody>
      </p:sp>
      <p:sp>
        <p:nvSpPr>
          <p:cNvPr id="113667" name="Content Placeholder 2"/>
          <p:cNvSpPr>
            <a:spLocks noGrp="1"/>
          </p:cNvSpPr>
          <p:nvPr>
            <p:ph idx="1"/>
          </p:nvPr>
        </p:nvSpPr>
        <p:spPr>
          <a:xfrm>
            <a:off x="152400" y="1547813"/>
            <a:ext cx="7543800" cy="4495800"/>
          </a:xfrm>
        </p:spPr>
        <p:txBody>
          <a:bodyPr/>
          <a:lstStyle/>
          <a:p>
            <a:pPr marL="0" indent="0">
              <a:lnSpc>
                <a:spcPct val="110000"/>
              </a:lnSpc>
              <a:spcBef>
                <a:spcPct val="0"/>
              </a:spcBef>
              <a:buFont typeface="Wingdings 3" panose="05040102010807070707" pitchFamily="18" charset="2"/>
              <a:buNone/>
            </a:pPr>
            <a:endParaRPr lang="en-US" altLang="en-US" sz="2000" smtClean="0">
              <a:solidFill>
                <a:schemeClr val="tx1"/>
              </a:solidFill>
            </a:endParaRPr>
          </a:p>
          <a:p>
            <a:pPr marL="0" indent="0">
              <a:lnSpc>
                <a:spcPct val="110000"/>
              </a:lnSpc>
              <a:spcBef>
                <a:spcPct val="0"/>
              </a:spcBef>
              <a:buFont typeface="Wingdings 3" panose="05040102010807070707" pitchFamily="18" charset="2"/>
              <a:buNone/>
            </a:pPr>
            <a:endParaRPr lang="en-US" altLang="en-US" sz="2000" smtClean="0">
              <a:solidFill>
                <a:schemeClr val="tx1"/>
              </a:solidFill>
            </a:endParaRPr>
          </a:p>
        </p:txBody>
      </p:sp>
      <p:sp>
        <p:nvSpPr>
          <p:cNvPr id="113668" name="Footer Placeholder 4"/>
          <p:cNvSpPr>
            <a:spLocks noGrp="1"/>
          </p:cNvSpPr>
          <p:nvPr>
            <p:ph type="ftr" sz="quarter" idx="11"/>
          </p:nvPr>
        </p:nvSpPr>
        <p:spPr bwMode="auto">
          <a:xfrm>
            <a:off x="2743200" y="6061075"/>
            <a:ext cx="2362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136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973762B-B731-4645-9DEC-7E447983A5F7}" type="slidenum">
              <a:rPr lang="en-US" altLang="en-US" sz="2000">
                <a:latin typeface="Baskerville Old Face" panose="02020602080505020303" pitchFamily="18" charset="0"/>
              </a:rPr>
              <a:pPr fontAlgn="base">
                <a:spcBef>
                  <a:spcPct val="0"/>
                </a:spcBef>
                <a:spcAft>
                  <a:spcPct val="0"/>
                </a:spcAft>
              </a:pPr>
              <a:t>32</a:t>
            </a:fld>
            <a:endParaRPr lang="en-US" altLang="en-US" sz="2000">
              <a:latin typeface="Baskerville Old Face" panose="02020602080505020303" pitchFamily="18" charset="0"/>
            </a:endParaRPr>
          </a:p>
        </p:txBody>
      </p:sp>
      <p:sp>
        <p:nvSpPr>
          <p:cNvPr id="8" name="TextBox 7"/>
          <p:cNvSpPr txBox="1"/>
          <p:nvPr/>
        </p:nvSpPr>
        <p:spPr>
          <a:xfrm>
            <a:off x="998538" y="1333500"/>
            <a:ext cx="5976937" cy="5848350"/>
          </a:xfrm>
          <a:prstGeom prst="rect">
            <a:avLst/>
          </a:prstGeom>
          <a:noFill/>
        </p:spPr>
        <p:txBody>
          <a:bodyPr>
            <a:spAutoFit/>
          </a:bodyPr>
          <a:lstStyle/>
          <a:p>
            <a:pPr eaLnBrk="1" hangingPunct="1">
              <a:lnSpc>
                <a:spcPct val="150000"/>
              </a:lnSpc>
              <a:spcBef>
                <a:spcPts val="0"/>
              </a:spcBef>
              <a:defRPr/>
            </a:pPr>
            <a:r>
              <a:rPr lang="en-US" sz="2800" dirty="0">
                <a:latin typeface="Calisto MT" panose="02040603050505030304" pitchFamily="18" charset="0"/>
              </a:rPr>
              <a:t>BPOs/CMA/Market Analysis are all interchangeable terms, and cannot </a:t>
            </a:r>
            <a:r>
              <a:rPr lang="en-US" sz="2800" dirty="0">
                <a:latin typeface="Calisto MT" panose="02040603050505030304" pitchFamily="18" charset="0"/>
              </a:rPr>
              <a:t>be referred to as an </a:t>
            </a:r>
            <a:r>
              <a:rPr lang="en-US" sz="2800" dirty="0">
                <a:latin typeface="Calisto MT" panose="02040603050505030304" pitchFamily="18" charset="0"/>
              </a:rPr>
              <a:t>appraisal.</a:t>
            </a:r>
          </a:p>
          <a:p>
            <a:pPr eaLnBrk="1" hangingPunct="1">
              <a:lnSpc>
                <a:spcPct val="150000"/>
              </a:lnSpc>
              <a:spcBef>
                <a:spcPts val="0"/>
              </a:spcBef>
              <a:defRPr/>
            </a:pPr>
            <a:endParaRPr lang="en-US" sz="2800" dirty="0">
              <a:latin typeface="Calisto MT" panose="02040603050505030304" pitchFamily="18" charset="0"/>
            </a:endParaRPr>
          </a:p>
          <a:p>
            <a:pPr eaLnBrk="1" hangingPunct="1">
              <a:lnSpc>
                <a:spcPct val="150000"/>
              </a:lnSpc>
              <a:spcBef>
                <a:spcPts val="0"/>
              </a:spcBef>
              <a:defRPr/>
            </a:pPr>
            <a:r>
              <a:rPr lang="en-US" sz="2800" dirty="0">
                <a:latin typeface="Calisto MT" panose="02040603050505030304" pitchFamily="18" charset="0"/>
              </a:rPr>
              <a:t>An “appraisal” is defined as an opinion of value.</a:t>
            </a:r>
          </a:p>
          <a:p>
            <a:pPr eaLnBrk="1" hangingPunct="1">
              <a:lnSpc>
                <a:spcPct val="150000"/>
              </a:lnSpc>
              <a:spcBef>
                <a:spcPts val="0"/>
              </a:spcBef>
              <a:defRPr/>
            </a:pPr>
            <a:r>
              <a:rPr lang="en-US" sz="2000" i="1" dirty="0">
                <a:latin typeface="Baskerville Old Face" panose="02020602080505020303" pitchFamily="18" charset="0"/>
              </a:rPr>
              <a:t>CGS </a:t>
            </a:r>
            <a:r>
              <a:rPr lang="en-US" sz="2000" i="1" dirty="0">
                <a:latin typeface="Baskerville Old Face" panose="02020602080505020303" pitchFamily="18" charset="0"/>
                <a:cs typeface="Arial" panose="020B0604020202020204" pitchFamily="34" charset="0"/>
              </a:rPr>
              <a:t>§</a:t>
            </a:r>
            <a:r>
              <a:rPr lang="en-US" sz="2000" i="1" dirty="0">
                <a:latin typeface="Baskerville Old Face" panose="02020602080505020303" pitchFamily="18" charset="0"/>
              </a:rPr>
              <a:t>20-501</a:t>
            </a:r>
          </a:p>
          <a:p>
            <a:pPr marL="342900" indent="-342900" eaLnBrk="1" hangingPunct="1">
              <a:buFontTx/>
              <a:buAutoNum type="arabicPeriod"/>
              <a:defRPr/>
            </a:pPr>
            <a:endParaRPr lang="en-US" sz="2400" dirty="0"/>
          </a:p>
          <a:p>
            <a:pPr eaLnBrk="1" hangingPunct="1">
              <a:defRPr/>
            </a:pPr>
            <a:endParaRPr lang="en-US" sz="2400" dirty="0"/>
          </a:p>
          <a:p>
            <a:pPr eaLnBrk="1" hangingPunct="1">
              <a:defRPr/>
            </a:pPr>
            <a:endParaRPr lang="en-US" sz="2000" dirty="0"/>
          </a:p>
          <a:p>
            <a:pPr eaLnBrk="1" hangingPunct="1">
              <a:defRPr/>
            </a:pPr>
            <a:endParaRPr 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3" y="239713"/>
            <a:ext cx="8251825" cy="644525"/>
          </a:xfrm>
        </p:spPr>
        <p:txBody>
          <a:bodyPr rtlCol="0">
            <a:normAutofit fontScale="90000"/>
          </a:bodyPr>
          <a:lstStyle/>
          <a:p>
            <a:pPr fontAlgn="auto">
              <a:spcAft>
                <a:spcPts val="0"/>
              </a:spcAft>
              <a:defRPr/>
            </a:pPr>
            <a:r>
              <a:rPr lang="en-US" sz="3200" i="1" dirty="0" smtClean="0">
                <a:solidFill>
                  <a:schemeClr val="tx1"/>
                </a:solidFill>
                <a:latin typeface="Calisto MT" panose="02040603050505030304" pitchFamily="18" charset="0"/>
                <a:cs typeface="Arial" panose="020B0604020202020204" pitchFamily="34" charset="0"/>
              </a:rPr>
              <a:t>May licensees charge for determining Fair Market Value?</a:t>
            </a:r>
            <a:endParaRPr lang="en-US" sz="3200" i="1" dirty="0">
              <a:solidFill>
                <a:schemeClr val="tx1"/>
              </a:solidFill>
              <a:latin typeface="Calisto MT" panose="02040603050505030304" pitchFamily="18" charset="0"/>
              <a:cs typeface="Arial" panose="020B0604020202020204" pitchFamily="34" charset="0"/>
            </a:endParaRPr>
          </a:p>
        </p:txBody>
      </p:sp>
      <p:sp>
        <p:nvSpPr>
          <p:cNvPr id="115715" name="Content Placeholder 2"/>
          <p:cNvSpPr>
            <a:spLocks noGrp="1"/>
          </p:cNvSpPr>
          <p:nvPr>
            <p:ph idx="1"/>
          </p:nvPr>
        </p:nvSpPr>
        <p:spPr>
          <a:xfrm>
            <a:off x="152400" y="1547813"/>
            <a:ext cx="7543800" cy="4495800"/>
          </a:xfrm>
        </p:spPr>
        <p:txBody>
          <a:bodyPr/>
          <a:lstStyle/>
          <a:p>
            <a:pPr marL="0" indent="0">
              <a:lnSpc>
                <a:spcPct val="110000"/>
              </a:lnSpc>
              <a:spcBef>
                <a:spcPct val="0"/>
              </a:spcBef>
              <a:buFont typeface="Wingdings 3" panose="05040102010807070707" pitchFamily="18" charset="2"/>
              <a:buNone/>
            </a:pPr>
            <a:endParaRPr lang="en-US" altLang="en-US" sz="2000" smtClean="0">
              <a:solidFill>
                <a:schemeClr val="tx1"/>
              </a:solidFill>
            </a:endParaRPr>
          </a:p>
          <a:p>
            <a:pPr marL="0" indent="0">
              <a:lnSpc>
                <a:spcPct val="110000"/>
              </a:lnSpc>
              <a:spcBef>
                <a:spcPct val="0"/>
              </a:spcBef>
              <a:buFont typeface="Wingdings 3" panose="05040102010807070707" pitchFamily="18" charset="2"/>
              <a:buNone/>
            </a:pPr>
            <a:endParaRPr lang="en-US" altLang="en-US" sz="2000" smtClean="0">
              <a:solidFill>
                <a:schemeClr val="tx1"/>
              </a:solidFill>
            </a:endParaRPr>
          </a:p>
        </p:txBody>
      </p:sp>
      <p:sp>
        <p:nvSpPr>
          <p:cNvPr id="115716" name="Footer Placeholder 4"/>
          <p:cNvSpPr>
            <a:spLocks noGrp="1"/>
          </p:cNvSpPr>
          <p:nvPr>
            <p:ph type="ftr" sz="quarter" idx="11"/>
          </p:nvPr>
        </p:nvSpPr>
        <p:spPr bwMode="auto">
          <a:xfrm>
            <a:off x="2871788" y="6042025"/>
            <a:ext cx="2286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1571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DB801C9-8B1E-4DF2-A62F-A9666C2FE36D}" type="slidenum">
              <a:rPr lang="en-US" altLang="en-US" sz="2000">
                <a:latin typeface="Baskerville Old Face" panose="02020602080505020303" pitchFamily="18" charset="0"/>
              </a:rPr>
              <a:pPr fontAlgn="base">
                <a:spcBef>
                  <a:spcPct val="0"/>
                </a:spcBef>
                <a:spcAft>
                  <a:spcPct val="0"/>
                </a:spcAft>
              </a:pPr>
              <a:t>33</a:t>
            </a:fld>
            <a:endParaRPr lang="en-US" altLang="en-US" sz="2000">
              <a:latin typeface="Baskerville Old Face" panose="02020602080505020303" pitchFamily="18" charset="0"/>
            </a:endParaRPr>
          </a:p>
        </p:txBody>
      </p:sp>
      <p:pic>
        <p:nvPicPr>
          <p:cNvPr id="115718"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46038"/>
            <a:ext cx="7524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0175" y="1790700"/>
            <a:ext cx="7439025" cy="2954338"/>
          </a:xfrm>
          <a:prstGeom prst="rect">
            <a:avLst/>
          </a:prstGeom>
          <a:noFill/>
        </p:spPr>
        <p:txBody>
          <a:bodyPr>
            <a:spAutoFit/>
          </a:bodyPr>
          <a:lstStyle/>
          <a:p>
            <a:pPr marL="342900" indent="-342900" eaLnBrk="1" hangingPunct="1">
              <a:buFont typeface="Arial" panose="020B0604020202020204" pitchFamily="34" charset="0"/>
              <a:buChar char="•"/>
              <a:defRPr/>
            </a:pPr>
            <a:r>
              <a:rPr lang="en-US" sz="2800" dirty="0">
                <a:latin typeface="Calisto MT" panose="02040603050505030304" pitchFamily="18" charset="0"/>
              </a:rPr>
              <a:t>Licensees may charge fees when</a:t>
            </a:r>
            <a:r>
              <a:rPr lang="en-US" sz="2800" dirty="0">
                <a:latin typeface="Calisto MT" panose="02040603050505030304" pitchFamily="18" charset="0"/>
              </a:rPr>
              <a:t> </a:t>
            </a:r>
            <a:r>
              <a:rPr lang="en-US" sz="2800" dirty="0">
                <a:latin typeface="Calisto MT" panose="02040603050505030304" pitchFamily="18" charset="0"/>
              </a:rPr>
              <a:t>determining Fair </a:t>
            </a:r>
            <a:r>
              <a:rPr lang="en-US" sz="2800" dirty="0">
                <a:latin typeface="Calisto MT" panose="02040603050505030304" pitchFamily="18" charset="0"/>
              </a:rPr>
              <a:t>M</a:t>
            </a:r>
            <a:r>
              <a:rPr lang="en-US" sz="2800" dirty="0">
                <a:latin typeface="Calisto MT" panose="02040603050505030304" pitchFamily="18" charset="0"/>
              </a:rPr>
              <a:t>arket </a:t>
            </a:r>
            <a:r>
              <a:rPr lang="en-US" sz="2800" dirty="0">
                <a:latin typeface="Calisto MT" panose="02040603050505030304" pitchFamily="18" charset="0"/>
              </a:rPr>
              <a:t>V</a:t>
            </a:r>
            <a:r>
              <a:rPr lang="en-US" sz="2800" dirty="0">
                <a:latin typeface="Calisto MT" panose="02040603050505030304" pitchFamily="18" charset="0"/>
              </a:rPr>
              <a:t>alue for a prospective seller in pursuit of a listing agreement.</a:t>
            </a:r>
          </a:p>
          <a:p>
            <a:pPr eaLnBrk="1" hangingPunct="1">
              <a:defRPr/>
            </a:pPr>
            <a:endParaRPr lang="en-US" sz="2800" dirty="0">
              <a:latin typeface="Calisto MT" panose="02040603050505030304" pitchFamily="18" charset="0"/>
            </a:endParaRPr>
          </a:p>
          <a:p>
            <a:pPr marL="285750" indent="-285750" eaLnBrk="1" hangingPunct="1">
              <a:buFont typeface="Arial" panose="020B0604020202020204" pitchFamily="34" charset="0"/>
              <a:buChar char="•"/>
              <a:defRPr/>
            </a:pPr>
            <a:r>
              <a:rPr lang="en-US" sz="2800" dirty="0">
                <a:latin typeface="Calisto MT" panose="02040603050505030304" pitchFamily="18" charset="0"/>
              </a:rPr>
              <a:t>If the licensee lists and sells the property, the fee must be returned to the seller at closing.</a:t>
            </a:r>
          </a:p>
          <a:p>
            <a:pPr eaLnBrk="1" hangingPunct="1">
              <a:defRPr/>
            </a:pPr>
            <a:endParaRPr lang="en-US" dirty="0"/>
          </a:p>
        </p:txBody>
      </p:sp>
      <p:sp>
        <p:nvSpPr>
          <p:cNvPr id="115720" name="Rectangle 8"/>
          <p:cNvSpPr>
            <a:spLocks noChangeArrowheads="1"/>
          </p:cNvSpPr>
          <p:nvPr/>
        </p:nvSpPr>
        <p:spPr bwMode="auto">
          <a:xfrm>
            <a:off x="650875" y="5360988"/>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i="1">
                <a:latin typeface="Baskerville Old Face" panose="02020602080505020303" pitchFamily="18" charset="0"/>
                <a:cs typeface="Arial" panose="020B0604020202020204" pitchFamily="34" charset="0"/>
              </a:rPr>
              <a:t>CGS §20-526</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ubtitle 2"/>
          <p:cNvSpPr>
            <a:spLocks noGrp="1"/>
          </p:cNvSpPr>
          <p:nvPr>
            <p:ph type="subTitle" idx="1"/>
          </p:nvPr>
        </p:nvSpPr>
        <p:spPr>
          <a:xfrm>
            <a:off x="704850" y="304800"/>
            <a:ext cx="6629400" cy="420688"/>
          </a:xfrm>
        </p:spPr>
        <p:txBody>
          <a:bodyPr/>
          <a:lstStyle/>
          <a:p>
            <a:pPr algn="l"/>
            <a:r>
              <a:rPr lang="en-US" altLang="en-US" sz="2800" i="1" smtClean="0">
                <a:solidFill>
                  <a:schemeClr val="tx1"/>
                </a:solidFill>
                <a:latin typeface="Calisto MT" panose="02040603050505030304" pitchFamily="18" charset="0"/>
                <a:cs typeface="Arial" panose="020B0604020202020204" pitchFamily="34" charset="0"/>
              </a:rPr>
              <a:t>GROUP DISCUSSION:  What do you think? </a:t>
            </a:r>
          </a:p>
          <a:p>
            <a:pPr algn="l"/>
            <a:endParaRPr lang="en-US" altLang="en-US" sz="2800" i="1" smtClean="0">
              <a:solidFill>
                <a:schemeClr val="tx1"/>
              </a:solidFill>
              <a:latin typeface="Calisto MT" panose="02040603050505030304" pitchFamily="18" charset="0"/>
            </a:endParaRPr>
          </a:p>
        </p:txBody>
      </p:sp>
      <p:sp>
        <p:nvSpPr>
          <p:cNvPr id="117763" name="Footer Placeholder 3"/>
          <p:cNvSpPr>
            <a:spLocks noGrp="1"/>
          </p:cNvSpPr>
          <p:nvPr>
            <p:ph type="ftr" sz="quarter" idx="11"/>
          </p:nvPr>
        </p:nvSpPr>
        <p:spPr bwMode="auto">
          <a:xfrm>
            <a:off x="3008313" y="6013450"/>
            <a:ext cx="2282825" cy="393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177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22C8320-FE23-4D4A-AFCB-16722734C47B}" type="slidenum">
              <a:rPr lang="en-US" altLang="en-US" sz="2000">
                <a:latin typeface="Baskerville Old Face" panose="02020602080505020303" pitchFamily="18" charset="0"/>
              </a:rPr>
              <a:pPr fontAlgn="base">
                <a:spcBef>
                  <a:spcPct val="0"/>
                </a:spcBef>
                <a:spcAft>
                  <a:spcPct val="0"/>
                </a:spcAft>
              </a:pPr>
              <a:t>34</a:t>
            </a:fld>
            <a:endParaRPr lang="en-US" altLang="en-US" sz="2000">
              <a:latin typeface="Baskerville Old Face" panose="02020602080505020303" pitchFamily="18" charset="0"/>
            </a:endParaRPr>
          </a:p>
        </p:txBody>
      </p:sp>
      <p:sp>
        <p:nvSpPr>
          <p:cNvPr id="117765" name="Rectangle 6"/>
          <p:cNvSpPr>
            <a:spLocks noChangeArrowheads="1"/>
          </p:cNvSpPr>
          <p:nvPr/>
        </p:nvSpPr>
        <p:spPr bwMode="auto">
          <a:xfrm>
            <a:off x="701675" y="990600"/>
            <a:ext cx="65214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u="sng">
                <a:latin typeface="Calisto MT" panose="02040603050505030304" pitchFamily="18" charset="0"/>
              </a:rPr>
              <a:t>FACTS</a:t>
            </a:r>
            <a:r>
              <a:rPr lang="en-US" altLang="en-US" sz="2800">
                <a:latin typeface="Calisto MT" panose="02040603050505030304" pitchFamily="18" charset="0"/>
              </a:rPr>
              <a:t>:</a:t>
            </a:r>
          </a:p>
          <a:p>
            <a:pPr eaLnBrk="1" hangingPunct="1"/>
            <a:r>
              <a:rPr lang="en-US" altLang="en-US" sz="2800">
                <a:latin typeface="Calisto MT" panose="02040603050505030304" pitchFamily="18" charset="0"/>
              </a:rPr>
              <a:t>A licensee was arrested for giving a low “broker price opinion” to a lender considering a short sale.  The house was sold to the licensee’s accomplice, and they flipped the property for a profit.</a:t>
            </a:r>
          </a:p>
          <a:p>
            <a:pPr eaLnBrk="1" hangingPunct="1"/>
            <a:endParaRPr lang="en-US" altLang="en-US" sz="2800">
              <a:latin typeface="Calisto MT" panose="02040603050505030304" pitchFamily="18" charset="0"/>
            </a:endParaRPr>
          </a:p>
          <a:p>
            <a:pPr eaLnBrk="1" hangingPunct="1"/>
            <a:r>
              <a:rPr lang="en-US" altLang="en-US" sz="2800">
                <a:latin typeface="Calisto MT" panose="02040603050505030304" pitchFamily="18" charset="0"/>
              </a:rPr>
              <a:t>This short-sale mortgage fraud scheme is called “flopping.”</a:t>
            </a:r>
          </a:p>
          <a:p>
            <a:pPr eaLnBrk="1" hangingPunct="1"/>
            <a:endParaRPr lang="en-US" altLang="en-US" sz="2800">
              <a:latin typeface="Calisto MT" panose="02040603050505030304" pitchFamily="18" charset="0"/>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bwMode="auto">
          <a:xfrm>
            <a:off x="2552700" y="41275"/>
            <a:ext cx="4114800" cy="644525"/>
          </a:xfrm>
        </p:spPr>
        <p:txBody>
          <a:bodyPr wrap="square" numCol="1" anchorCtr="0" compatLnSpc="1">
            <a:prstTxWarp prst="textNoShape">
              <a:avLst/>
            </a:prstTxWarp>
          </a:bodyPr>
          <a:lstStyle/>
          <a:p>
            <a:r>
              <a:rPr lang="en-US" altLang="en-US" sz="3200" u="sng" cap="none" smtClean="0">
                <a:solidFill>
                  <a:schemeClr val="tx1"/>
                </a:solidFill>
                <a:latin typeface="Baskerville Old Face" panose="02020602080505020303" pitchFamily="18" charset="0"/>
                <a:cs typeface="David" panose="020E0502060401010101" pitchFamily="34" charset="-79"/>
              </a:rPr>
              <a:t>Section 4</a:t>
            </a:r>
            <a:r>
              <a:rPr lang="en-US" altLang="en-US" sz="3200" cap="none" smtClean="0">
                <a:solidFill>
                  <a:schemeClr val="tx1"/>
                </a:solidFill>
                <a:latin typeface="Baskerville Old Face" panose="02020602080505020303" pitchFamily="18" charset="0"/>
                <a:cs typeface="David" panose="020E0502060401010101" pitchFamily="34" charset="-79"/>
              </a:rPr>
              <a:t>:</a:t>
            </a:r>
            <a:r>
              <a:rPr lang="en-US" altLang="en-US" sz="3200" cap="none" smtClean="0">
                <a:latin typeface="Baskerville Old Face" panose="02020602080505020303" pitchFamily="18" charset="0"/>
                <a:cs typeface="David" panose="020E0502060401010101" pitchFamily="34" charset="-79"/>
              </a:rPr>
              <a:t>  </a:t>
            </a:r>
            <a:r>
              <a:rPr lang="en-US" altLang="en-US" sz="3200" cap="none" smtClean="0">
                <a:solidFill>
                  <a:schemeClr val="tx1"/>
                </a:solidFill>
                <a:latin typeface="Baskerville Old Face" panose="02020602080505020303" pitchFamily="18" charset="0"/>
                <a:cs typeface="David" panose="020E0502060401010101" pitchFamily="34" charset="-79"/>
              </a:rPr>
              <a:t>Dual Agent</a:t>
            </a:r>
            <a:endParaRPr lang="en-US" altLang="en-US" cap="none" smtClean="0">
              <a:solidFill>
                <a:schemeClr val="tx1"/>
              </a:solidFill>
              <a:latin typeface="Baskerville Old Face" panose="02020602080505020303" pitchFamily="18" charset="0"/>
              <a:cs typeface="Arial" panose="020B0604020202020204" pitchFamily="34" charset="0"/>
            </a:endParaRPr>
          </a:p>
        </p:txBody>
      </p:sp>
      <p:sp>
        <p:nvSpPr>
          <p:cNvPr id="3" name="Content Placeholder 2"/>
          <p:cNvSpPr>
            <a:spLocks noGrp="1"/>
          </p:cNvSpPr>
          <p:nvPr>
            <p:ph idx="1"/>
          </p:nvPr>
        </p:nvSpPr>
        <p:spPr>
          <a:xfrm>
            <a:off x="557213" y="2590800"/>
            <a:ext cx="7899400" cy="2994025"/>
          </a:xfrm>
        </p:spPr>
        <p:txBody>
          <a:bodyPr rtlCol="0">
            <a:noAutofit/>
          </a:bodyPr>
          <a:lstStyle/>
          <a:p>
            <a:pPr marL="306000" indent="-306000" fontAlgn="auto">
              <a:spcBef>
                <a:spcPts val="0"/>
              </a:spcBef>
              <a:spcAft>
                <a:spcPts val="0"/>
              </a:spcAft>
              <a:buFont typeface="Wingdings" panose="05000000000000000000" pitchFamily="2" charset="2"/>
              <a:buChar char="ü"/>
              <a:defRPr/>
            </a:pPr>
            <a:r>
              <a:rPr lang="en-US" sz="2800" dirty="0" smtClean="0">
                <a:solidFill>
                  <a:schemeClr val="tx1"/>
                </a:solidFill>
                <a:latin typeface="David" panose="020E0502060401010101" pitchFamily="34" charset="-79"/>
                <a:cs typeface="David" panose="020E0502060401010101" pitchFamily="34" charset="-79"/>
              </a:rPr>
              <a:t>A broker or salesperson may act as a </a:t>
            </a:r>
            <a:r>
              <a:rPr lang="en-US" sz="2800" u="sng" dirty="0" smtClean="0">
                <a:solidFill>
                  <a:schemeClr val="tx1"/>
                </a:solidFill>
                <a:latin typeface="David" panose="020E0502060401010101" pitchFamily="34" charset="-79"/>
                <a:cs typeface="David" panose="020E0502060401010101" pitchFamily="34" charset="-79"/>
              </a:rPr>
              <a:t>Dual Agent</a:t>
            </a:r>
            <a:r>
              <a:rPr lang="en-US" sz="2800" dirty="0" smtClean="0">
                <a:solidFill>
                  <a:schemeClr val="tx1"/>
                </a:solidFill>
                <a:latin typeface="David" panose="020E0502060401010101" pitchFamily="34" charset="-79"/>
                <a:cs typeface="David" panose="020E0502060401010101" pitchFamily="34" charset="-79"/>
              </a:rPr>
              <a:t> by representing both the buyer and the seller with their informed written consent.</a:t>
            </a:r>
          </a:p>
          <a:p>
            <a:pPr marL="0" indent="0" fontAlgn="auto">
              <a:spcBef>
                <a:spcPts val="0"/>
              </a:spcBef>
              <a:spcAft>
                <a:spcPts val="0"/>
              </a:spcAft>
              <a:buFont typeface="Wingdings 2" charset="2"/>
              <a:buNone/>
              <a:defRPr/>
            </a:pPr>
            <a:r>
              <a:rPr lang="en-US" sz="2800" dirty="0" smtClean="0">
                <a:solidFill>
                  <a:schemeClr val="tx1"/>
                </a:solidFill>
                <a:latin typeface="David" panose="020E0502060401010101" pitchFamily="34" charset="-79"/>
                <a:cs typeface="David" panose="020E0502060401010101" pitchFamily="34" charset="-79"/>
              </a:rPr>
              <a:t>  </a:t>
            </a:r>
          </a:p>
          <a:p>
            <a:pPr marL="306000" indent="-306000" fontAlgn="auto">
              <a:spcBef>
                <a:spcPts val="0"/>
              </a:spcBef>
              <a:spcAft>
                <a:spcPts val="0"/>
              </a:spcAft>
              <a:buFont typeface="Wingdings" panose="05000000000000000000" pitchFamily="2" charset="2"/>
              <a:buChar char="ü"/>
              <a:defRPr/>
            </a:pPr>
            <a:r>
              <a:rPr lang="en-US" sz="2800" dirty="0" smtClean="0">
                <a:solidFill>
                  <a:schemeClr val="tx1"/>
                </a:solidFill>
                <a:latin typeface="David" panose="020E0502060401010101" pitchFamily="34" charset="-79"/>
                <a:cs typeface="David" panose="020E0502060401010101" pitchFamily="34" charset="-79"/>
              </a:rPr>
              <a:t>The licensee shall be neutral with regard to any conflicting interest of the buyer and seller.</a:t>
            </a:r>
          </a:p>
          <a:p>
            <a:pPr marL="0" indent="0" fontAlgn="auto">
              <a:buFont typeface="Wingdings 2" charset="2"/>
              <a:buNone/>
              <a:defRPr/>
            </a:pPr>
            <a:endParaRPr lang="en-US" sz="2800" dirty="0" smtClean="0">
              <a:solidFill>
                <a:schemeClr val="tx1"/>
              </a:solidFill>
              <a:latin typeface="David" panose="020E0502060401010101" pitchFamily="34" charset="-79"/>
              <a:cs typeface="David" panose="020E0502060401010101" pitchFamily="34" charset="-79"/>
            </a:endParaRPr>
          </a:p>
          <a:p>
            <a:pPr marL="0" indent="0" fontAlgn="auto">
              <a:buFont typeface="Wingdings 2" charset="2"/>
              <a:buNone/>
              <a:defRPr/>
            </a:pPr>
            <a:r>
              <a:rPr lang="en-US" sz="2000" i="1" dirty="0" smtClean="0">
                <a:solidFill>
                  <a:schemeClr val="tx1"/>
                </a:solidFill>
                <a:latin typeface="Baskerville Old Face" panose="02020602080505020303" pitchFamily="18" charset="0"/>
                <a:cs typeface="David" panose="020E0502060401010101" pitchFamily="34" charset="-79"/>
              </a:rPr>
              <a:t>CGS </a:t>
            </a:r>
            <a:r>
              <a:rPr lang="en-US" sz="2000" i="1" dirty="0">
                <a:solidFill>
                  <a:schemeClr val="tx1"/>
                </a:solidFill>
                <a:latin typeface="Baskerville Old Face" panose="02020602080505020303" pitchFamily="18" charset="0"/>
                <a:cs typeface="David" panose="020E0502060401010101" pitchFamily="34" charset="-79"/>
              </a:rPr>
              <a:t>§</a:t>
            </a:r>
            <a:r>
              <a:rPr lang="en-US" sz="2000" i="1" dirty="0" smtClean="0">
                <a:solidFill>
                  <a:schemeClr val="tx1"/>
                </a:solidFill>
                <a:latin typeface="Baskerville Old Face" panose="02020602080505020303" pitchFamily="18" charset="0"/>
                <a:cs typeface="David" panose="020E0502060401010101" pitchFamily="34" charset="-79"/>
              </a:rPr>
              <a:t>20-325</a:t>
            </a:r>
            <a:endParaRPr lang="en-US" sz="2000" dirty="0">
              <a:solidFill>
                <a:schemeClr val="tx1"/>
              </a:solidFill>
              <a:latin typeface="Baskerville Old Face" panose="02020602080505020303" pitchFamily="18" charset="0"/>
              <a:cs typeface="David" panose="020E0502060401010101" pitchFamily="34" charset="-79"/>
            </a:endParaRPr>
          </a:p>
          <a:p>
            <a:pPr marL="0" indent="0" fontAlgn="auto">
              <a:buFont typeface="Wingdings 2" charset="2"/>
              <a:buNone/>
              <a:defRPr/>
            </a:pPr>
            <a:r>
              <a:rPr lang="en-US" sz="2000" i="1" dirty="0" smtClean="0">
                <a:solidFill>
                  <a:srgbClr val="3366CC"/>
                </a:solidFill>
                <a:latin typeface="Arial" panose="020B0604020202020204" pitchFamily="34" charset="0"/>
                <a:cs typeface="Arial" panose="020B0604020202020204" pitchFamily="34" charset="0"/>
              </a:rPr>
              <a:t>						</a:t>
            </a:r>
            <a:r>
              <a:rPr lang="en-US" sz="2000" i="1" dirty="0" smtClean="0">
                <a:solidFill>
                  <a:srgbClr val="3366CC"/>
                </a:solidFill>
                <a:latin typeface="Baskerville Old Face" panose="02020602080505020303" pitchFamily="18" charset="0"/>
                <a:cs typeface="Arial" panose="020B0604020202020204" pitchFamily="34" charset="0"/>
              </a:rPr>
              <a:t>	</a:t>
            </a:r>
            <a:r>
              <a:rPr lang="en-US" sz="2000" i="1" dirty="0" smtClean="0">
                <a:solidFill>
                  <a:srgbClr val="3366CC"/>
                </a:solidFill>
                <a:latin typeface="Baskerville Old Face" panose="02020602080505020303" pitchFamily="18" charset="0"/>
                <a:cs typeface="David" panose="020E0502060401010101" pitchFamily="34" charset="-79"/>
              </a:rPr>
              <a:t>			</a:t>
            </a:r>
            <a:r>
              <a:rPr lang="en-US" sz="2000" i="1" dirty="0" smtClean="0">
                <a:solidFill>
                  <a:srgbClr val="3366CC"/>
                </a:solidFill>
                <a:latin typeface="David" panose="020E0502060401010101" pitchFamily="34" charset="-79"/>
                <a:cs typeface="David" panose="020E0502060401010101" pitchFamily="34" charset="-79"/>
              </a:rPr>
              <a:t>	</a:t>
            </a:r>
            <a:r>
              <a:rPr lang="en-US" sz="2000" i="1" dirty="0" smtClean="0">
                <a:solidFill>
                  <a:srgbClr val="3366CC"/>
                </a:solidFill>
                <a:latin typeface="Arial" panose="020B0604020202020204" pitchFamily="34" charset="0"/>
                <a:cs typeface="Arial" panose="020B0604020202020204" pitchFamily="34" charset="0"/>
              </a:rPr>
              <a:t>		</a:t>
            </a:r>
          </a:p>
        </p:txBody>
      </p:sp>
      <p:sp>
        <p:nvSpPr>
          <p:cNvPr id="4" name="Footer Placeholder 3"/>
          <p:cNvSpPr>
            <a:spLocks noGrp="1"/>
          </p:cNvSpPr>
          <p:nvPr>
            <p:ph type="ftr" sz="quarter" idx="11"/>
          </p:nvPr>
        </p:nvSpPr>
        <p:spPr>
          <a:xfrm>
            <a:off x="3429000" y="5956300"/>
            <a:ext cx="2362200" cy="365125"/>
          </a:xfrm>
        </p:spPr>
        <p:txBody>
          <a:bodyPr/>
          <a:lstStyle/>
          <a:p>
            <a:pPr fontAlgn="base">
              <a:spcBef>
                <a:spcPct val="0"/>
              </a:spcBef>
              <a:spcAft>
                <a:spcPct val="0"/>
              </a:spcAft>
              <a:defRPr/>
            </a:pPr>
            <a:r>
              <a:rPr lang="en-US" sz="2000" dirty="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1198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E32879F-554B-4D7A-8BA9-E1088C739829}" type="slidenum">
              <a:rPr lang="en-US" altLang="en-US" sz="2000">
                <a:latin typeface="Baskerville Old Face" panose="02020602080505020303" pitchFamily="18" charset="0"/>
                <a:cs typeface="David" panose="020E0502060401010101" pitchFamily="34" charset="-79"/>
              </a:rPr>
              <a:pPr fontAlgn="base">
                <a:spcBef>
                  <a:spcPct val="0"/>
                </a:spcBef>
                <a:spcAft>
                  <a:spcPct val="0"/>
                </a:spcAft>
              </a:pPr>
              <a:t>35</a:t>
            </a:fld>
            <a:endParaRPr lang="en-US" altLang="en-US" sz="2000">
              <a:latin typeface="Baskerville Old Face" panose="02020602080505020303" pitchFamily="18" charset="0"/>
              <a:cs typeface="David" panose="020E0502060401010101" pitchFamily="34" charset="-79"/>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4835525"/>
            <a:ext cx="21780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5"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4127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anim calcmode="lin" valueType="num">
                                      <p:cBhvr additive="base">
                                        <p:cTn id="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par>
                          <p:cTn id="18" fill="hold" nodeType="afterGroup">
                            <p:stCondLst>
                              <p:cond delay="4000"/>
                            </p:stCondLst>
                            <p:childTnLst>
                              <p:par>
                                <p:cTn id="19" presetID="3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style.rotation</p:attrName>
                                        </p:attrNameLst>
                                      </p:cBhvr>
                                      <p:tavLst>
                                        <p:tav tm="0">
                                          <p:val>
                                            <p:fltVal val="90"/>
                                          </p:val>
                                        </p:tav>
                                        <p:tav tm="100000">
                                          <p:val>
                                            <p:fltVal val="0"/>
                                          </p:val>
                                        </p:tav>
                                      </p:tavLst>
                                    </p:anim>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330575" y="5910263"/>
            <a:ext cx="2301875" cy="449262"/>
          </a:xfrm>
        </p:spPr>
        <p:txBody>
          <a:bodyPr/>
          <a:lstStyle/>
          <a:p>
            <a:pPr fontAlgn="base">
              <a:spcBef>
                <a:spcPct val="0"/>
              </a:spcBef>
              <a:spcAft>
                <a:spcPct val="0"/>
              </a:spcAft>
              <a:defRPr/>
            </a:pPr>
            <a:r>
              <a:rPr lang="en-US" sz="2000" dirty="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12185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97517AC-DB1E-4381-863B-3EE20B31E3D1}" type="slidenum">
              <a:rPr lang="en-US" altLang="en-US" sz="2000">
                <a:latin typeface="Baskerville Old Face" panose="02020602080505020303" pitchFamily="18" charset="0"/>
                <a:cs typeface="David" panose="020E0502060401010101" pitchFamily="34" charset="-79"/>
              </a:rPr>
              <a:pPr fontAlgn="base">
                <a:spcBef>
                  <a:spcPct val="0"/>
                </a:spcBef>
                <a:spcAft>
                  <a:spcPct val="0"/>
                </a:spcAft>
              </a:pPr>
              <a:t>36</a:t>
            </a:fld>
            <a:endParaRPr lang="en-US" altLang="en-US" sz="2000">
              <a:latin typeface="Baskerville Old Face" panose="02020602080505020303" pitchFamily="18" charset="0"/>
              <a:cs typeface="David" panose="020E0502060401010101" pitchFamily="34" charset="-79"/>
            </a:endParaRPr>
          </a:p>
        </p:txBody>
      </p:sp>
      <p:pic>
        <p:nvPicPr>
          <p:cNvPr id="121860"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32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Rectangle 2"/>
          <p:cNvSpPr>
            <a:spLocks noChangeArrowheads="1"/>
          </p:cNvSpPr>
          <p:nvPr/>
        </p:nvSpPr>
        <p:spPr bwMode="auto">
          <a:xfrm>
            <a:off x="381000" y="1905000"/>
            <a:ext cx="82296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latin typeface="Baskerville Old Face" panose="02020602080505020303" pitchFamily="18" charset="0"/>
                <a:ea typeface="Times New Roman" panose="02020603050405020304" pitchFamily="18" charset="0"/>
                <a:cs typeface="David" panose="020E0502060401010101" pitchFamily="34" charset="-79"/>
              </a:rPr>
              <a:t>Seller signs a listing agreement in a broker’s Simsbury office, and buyer signs a representation agreement in the same broker’s Bristol office.  Agents from all of that broker’s offices represent both the seller and the buyer.</a:t>
            </a:r>
          </a:p>
          <a:p>
            <a:pPr eaLnBrk="1" hangingPunct="1"/>
            <a:endParaRPr lang="en-US" altLang="en-US" sz="2800" i="1">
              <a:solidFill>
                <a:srgbClr val="3366CC"/>
              </a:solidFill>
              <a:latin typeface="Baskerville Old Face" panose="02020602080505020303" pitchFamily="18" charset="0"/>
              <a:ea typeface="Times New Roman" panose="02020603050405020304" pitchFamily="18" charset="0"/>
              <a:cs typeface="David" panose="020E0502060401010101" pitchFamily="34" charset="-79"/>
            </a:endParaRPr>
          </a:p>
          <a:p>
            <a:pPr eaLnBrk="1" hangingPunct="1"/>
            <a:r>
              <a:rPr lang="en-US" altLang="en-US" sz="2800">
                <a:latin typeface="Baskerville Old Face" panose="02020602080505020303" pitchFamily="18" charset="0"/>
                <a:cs typeface="Times New Roman" panose="02020603050405020304" pitchFamily="18" charset="0"/>
              </a:rPr>
              <a:t>The broker, seller and buyer would all have to consent to and sign a </a:t>
            </a:r>
            <a:r>
              <a:rPr lang="en-US" altLang="en-US" sz="2800" i="1">
                <a:latin typeface="Baskerville Old Face" panose="02020602080505020303" pitchFamily="18" charset="0"/>
                <a:cs typeface="Times New Roman" panose="02020603050405020304" pitchFamily="18" charset="0"/>
              </a:rPr>
              <a:t>Dual Agency Consent</a:t>
            </a:r>
            <a:r>
              <a:rPr lang="en-US" altLang="en-US" sz="2800">
                <a:latin typeface="Baskerville Old Face" panose="02020602080505020303" pitchFamily="18" charset="0"/>
                <a:cs typeface="Times New Roman" panose="02020603050405020304" pitchFamily="18" charset="0"/>
              </a:rPr>
              <a:t> </a:t>
            </a:r>
            <a:r>
              <a:rPr lang="en-US" altLang="en-US" sz="2800" i="1">
                <a:latin typeface="Baskerville Old Face" panose="02020602080505020303" pitchFamily="18" charset="0"/>
                <a:cs typeface="Times New Roman" panose="02020603050405020304" pitchFamily="18" charset="0"/>
              </a:rPr>
              <a:t>Agreement</a:t>
            </a:r>
            <a:r>
              <a:rPr lang="en-US" altLang="en-US" sz="2800">
                <a:latin typeface="Baskerville Old Face" panose="02020602080505020303" pitchFamily="18" charset="0"/>
                <a:cs typeface="Times New Roman" panose="02020603050405020304" pitchFamily="18" charset="0"/>
              </a:rPr>
              <a:t>.</a:t>
            </a:r>
          </a:p>
          <a:p>
            <a:pPr eaLnBrk="1" hangingPunct="1"/>
            <a:r>
              <a:rPr lang="en-US" altLang="en-US" sz="2800">
                <a:latin typeface="Baskerville Old Face" panose="02020602080505020303" pitchFamily="18" charset="0"/>
                <a:cs typeface="Times New Roman" panose="02020603050405020304" pitchFamily="18" charset="0"/>
              </a:rPr>
              <a:t/>
            </a:r>
            <a:br>
              <a:rPr lang="en-US" altLang="en-US" sz="2800">
                <a:latin typeface="Baskerville Old Face" panose="02020602080505020303" pitchFamily="18" charset="0"/>
                <a:cs typeface="Times New Roman" panose="02020603050405020304" pitchFamily="18" charset="0"/>
              </a:rPr>
            </a:br>
            <a:r>
              <a:rPr lang="en-US" altLang="en-US" sz="2000" i="1">
                <a:latin typeface="Baskerville Old Face" panose="02020602080505020303" pitchFamily="18" charset="0"/>
                <a:cs typeface="David" panose="020E0502060401010101" pitchFamily="34" charset="-79"/>
              </a:rPr>
              <a:t>CGS §20-325i</a:t>
            </a:r>
            <a:endParaRPr lang="en-US" altLang="en-US">
              <a:cs typeface="Times New Roman" panose="02020603050405020304" pitchFamily="18" charset="0"/>
            </a:endParaRPr>
          </a:p>
          <a:p>
            <a:pPr eaLnBrk="1" hangingPunct="1"/>
            <a:endParaRPr lang="en-US" altLang="en-US" sz="2000">
              <a:cs typeface="Times New Roman" panose="02020603050405020304" pitchFamily="18" charset="0"/>
            </a:endParaRPr>
          </a:p>
        </p:txBody>
      </p:sp>
      <p:sp>
        <p:nvSpPr>
          <p:cNvPr id="121862" name="Rectangle 1"/>
          <p:cNvSpPr>
            <a:spLocks noChangeArrowheads="1"/>
          </p:cNvSpPr>
          <p:nvPr/>
        </p:nvSpPr>
        <p:spPr bwMode="auto">
          <a:xfrm>
            <a:off x="2203450" y="68263"/>
            <a:ext cx="458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latin typeface="Baskerville Old Face" panose="02020602080505020303" pitchFamily="18" charset="0"/>
                <a:ea typeface="Times New Roman" panose="02020603050405020304" pitchFamily="18" charset="0"/>
                <a:cs typeface="David" panose="020E0502060401010101" pitchFamily="34" charset="-79"/>
              </a:rPr>
              <a:t>Example of Dual Agency: </a:t>
            </a:r>
            <a:endParaRPr lang="en-US" altLang="en-US" sz="3200">
              <a:latin typeface="Baskerville Old Face" panose="02020602080505020303" pitchFamily="18" charset="0"/>
              <a:ea typeface="Times New Roman" panose="02020603050405020304" pitchFamily="18" charset="0"/>
              <a:cs typeface="David" panose="020E0502060401010101" pitchFamily="34" charset="-79"/>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657600" y="6003925"/>
            <a:ext cx="2162175" cy="365125"/>
          </a:xfrm>
        </p:spPr>
        <p:txBody>
          <a:bodyPr/>
          <a:lstStyle/>
          <a:p>
            <a:pPr>
              <a:defRPr/>
            </a:pPr>
            <a:r>
              <a:rPr lang="en-US" sz="2000" dirty="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12390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A3B3DF2-1FE0-46C4-8DE7-89EE573F442B}" type="slidenum">
              <a:rPr lang="en-US" altLang="en-US" sz="2000">
                <a:latin typeface="Baskerville Old Face" panose="02020602080505020303" pitchFamily="18" charset="0"/>
                <a:cs typeface="David" panose="020E0502060401010101" pitchFamily="34" charset="-79"/>
              </a:rPr>
              <a:pPr fontAlgn="base">
                <a:spcBef>
                  <a:spcPct val="0"/>
                </a:spcBef>
                <a:spcAft>
                  <a:spcPct val="0"/>
                </a:spcAft>
              </a:pPr>
              <a:t>37</a:t>
            </a:fld>
            <a:endParaRPr lang="en-US" altLang="en-US" sz="2000">
              <a:latin typeface="Baskerville Old Face" panose="02020602080505020303" pitchFamily="18" charset="0"/>
              <a:cs typeface="David" panose="020E0502060401010101" pitchFamily="34" charset="-79"/>
            </a:endParaRPr>
          </a:p>
        </p:txBody>
      </p:sp>
      <p:pic>
        <p:nvPicPr>
          <p:cNvPr id="12390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1398588"/>
            <a:ext cx="64008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02025" y="5775325"/>
            <a:ext cx="2490788" cy="361950"/>
          </a:xfrm>
        </p:spPr>
        <p:txBody>
          <a:bodyPr/>
          <a:lstStyle/>
          <a:p>
            <a:pPr fontAlgn="base">
              <a:spcBef>
                <a:spcPct val="0"/>
              </a:spcBef>
              <a:spcAft>
                <a:spcPct val="0"/>
              </a:spcAft>
              <a:defRPr/>
            </a:pPr>
            <a:r>
              <a:rPr lang="en-US" sz="2000" dirty="0">
                <a:solidFill>
                  <a:schemeClr val="tx1"/>
                </a:solidFill>
                <a:latin typeface="Baskerville Old Face" panose="02020602080505020303" pitchFamily="18" charset="0"/>
              </a:rPr>
              <a:t>CT </a:t>
            </a:r>
            <a:r>
              <a:rPr lang="en-US" sz="2000" dirty="0">
                <a:solidFill>
                  <a:schemeClr val="tx1"/>
                </a:solidFill>
                <a:latin typeface="Baskerville Old Face" panose="02020602080505020303" pitchFamily="18" charset="0"/>
                <a:cs typeface="David" panose="020E0502060401010101" pitchFamily="34" charset="-79"/>
              </a:rPr>
              <a:t>2014-2016</a:t>
            </a:r>
            <a:r>
              <a:rPr lang="en-US" sz="2000" dirty="0">
                <a:solidFill>
                  <a:schemeClr val="tx1"/>
                </a:solidFill>
                <a:latin typeface="Baskerville Old Face" panose="02020602080505020303" pitchFamily="18" charset="0"/>
              </a:rPr>
              <a:t> CE</a:t>
            </a:r>
            <a:endParaRPr lang="en-US" sz="2000" dirty="0">
              <a:solidFill>
                <a:schemeClr val="tx1"/>
              </a:solidFill>
              <a:latin typeface="Baskerville Old Face" panose="02020602080505020303" pitchFamily="18" charset="0"/>
            </a:endParaRPr>
          </a:p>
        </p:txBody>
      </p:sp>
      <p:sp>
        <p:nvSpPr>
          <p:cNvPr id="125955" name="Slide Number Placeholder 4"/>
          <p:cNvSpPr>
            <a:spLocks noGrp="1"/>
          </p:cNvSpPr>
          <p:nvPr>
            <p:ph type="sldNum" sz="quarter" idx="12"/>
          </p:nvPr>
        </p:nvSpPr>
        <p:spPr bwMode="auto">
          <a:xfrm>
            <a:off x="7667625" y="5772150"/>
            <a:ext cx="7699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8816C16-B973-4D27-8138-DEAD5E3942E8}" type="slidenum">
              <a:rPr lang="en-US" altLang="en-US" sz="2000">
                <a:latin typeface="Baskerville Old Face" panose="02020602080505020303" pitchFamily="18" charset="0"/>
                <a:cs typeface="David" panose="020E0502060401010101" pitchFamily="34" charset="-79"/>
              </a:rPr>
              <a:pPr fontAlgn="base">
                <a:spcBef>
                  <a:spcPct val="0"/>
                </a:spcBef>
                <a:spcAft>
                  <a:spcPct val="0"/>
                </a:spcAft>
              </a:pPr>
              <a:t>38</a:t>
            </a:fld>
            <a:endParaRPr lang="en-US" altLang="en-US" sz="2000">
              <a:latin typeface="Baskerville Old Face" panose="02020602080505020303" pitchFamily="18" charset="0"/>
              <a:cs typeface="David" panose="020E0502060401010101" pitchFamily="34" charset="-79"/>
            </a:endParaRPr>
          </a:p>
        </p:txBody>
      </p:sp>
      <p:pic>
        <p:nvPicPr>
          <p:cNvPr id="125956"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32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2"/>
          <p:cNvSpPr>
            <a:spLocks noChangeArrowheads="1"/>
          </p:cNvSpPr>
          <p:nvPr/>
        </p:nvSpPr>
        <p:spPr bwMode="auto">
          <a:xfrm>
            <a:off x="457200" y="1295400"/>
            <a:ext cx="8305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ea typeface="Times New Roman" panose="02020603050405020304" pitchFamily="18" charset="0"/>
                <a:cs typeface="Arial" panose="020B0604020202020204" pitchFamily="34" charset="0"/>
              </a:rPr>
              <a:t>     </a:t>
            </a:r>
            <a:endParaRPr lang="en-US" altLang="en-US" sz="2400">
              <a:ea typeface="Times New Roman" panose="02020603050405020304" pitchFamily="18" charset="0"/>
              <a:cs typeface="Arial" panose="020B0604020202020204" pitchFamily="34" charset="0"/>
            </a:endParaRPr>
          </a:p>
          <a:p>
            <a:pPr eaLnBrk="1" hangingPunct="1"/>
            <a:endParaRPr lang="en-US" altLang="en-US">
              <a:ea typeface="Times New Roman" panose="02020603050405020304" pitchFamily="18" charset="0"/>
              <a:cs typeface="Arial" panose="020B0604020202020204" pitchFamily="34" charset="0"/>
            </a:endParaRPr>
          </a:p>
          <a:p>
            <a:pPr eaLnBrk="1" hangingPunct="1"/>
            <a:r>
              <a:rPr lang="en-US" altLang="en-US" sz="2800">
                <a:latin typeface="Baskerville Old Face" panose="02020602080505020303" pitchFamily="18" charset="0"/>
                <a:ea typeface="Times New Roman" panose="02020603050405020304" pitchFamily="18" charset="0"/>
                <a:cs typeface="David" panose="020E0502060401010101" pitchFamily="34" charset="-79"/>
              </a:rPr>
              <a:t>Dual Agency also applies to agents representing both the </a:t>
            </a:r>
            <a:r>
              <a:rPr lang="en-US" altLang="en-US" sz="2800" b="1">
                <a:latin typeface="Baskerville Old Face" panose="02020602080505020303" pitchFamily="18" charset="0"/>
                <a:ea typeface="Times New Roman" panose="02020603050405020304" pitchFamily="18" charset="0"/>
                <a:cs typeface="David" panose="020E0502060401010101" pitchFamily="34" charset="-79"/>
              </a:rPr>
              <a:t>landlord and tenant </a:t>
            </a:r>
            <a:r>
              <a:rPr lang="en-US" altLang="en-US" sz="2800">
                <a:latin typeface="Baskerville Old Face" panose="02020602080505020303" pitchFamily="18" charset="0"/>
                <a:ea typeface="Times New Roman" panose="02020603050405020304" pitchFamily="18" charset="0"/>
                <a:cs typeface="David" panose="020E0502060401010101" pitchFamily="34" charset="-79"/>
              </a:rPr>
              <a:t>in the rental of an apartment.</a:t>
            </a:r>
          </a:p>
          <a:p>
            <a:pPr eaLnBrk="1" hangingPunct="1"/>
            <a:endParaRPr lang="en-US" altLang="en-US" sz="2800" b="1" u="sng">
              <a:latin typeface="Baskerville Old Face" panose="02020602080505020303" pitchFamily="18" charset="0"/>
              <a:ea typeface="Times New Roman" panose="02020603050405020304" pitchFamily="18" charset="0"/>
              <a:cs typeface="David" panose="020E0502060401010101" pitchFamily="34" charset="-79"/>
            </a:endParaRPr>
          </a:p>
          <a:p>
            <a:pPr eaLnBrk="1" hangingPunct="1"/>
            <a:r>
              <a:rPr lang="en-US" altLang="en-US" sz="2800">
                <a:latin typeface="Baskerville Old Face" panose="02020602080505020303" pitchFamily="18" charset="0"/>
                <a:ea typeface="Times New Roman" panose="02020603050405020304" pitchFamily="18" charset="0"/>
                <a:cs typeface="David" panose="020E0502060401010101" pitchFamily="34" charset="-79"/>
              </a:rPr>
              <a:t>The landlord and tenant would have to sign a </a:t>
            </a:r>
          </a:p>
          <a:p>
            <a:pPr eaLnBrk="1" hangingPunct="1"/>
            <a:r>
              <a:rPr lang="en-US" altLang="en-US" sz="2800" i="1">
                <a:latin typeface="Baskerville Old Face" panose="02020602080505020303" pitchFamily="18" charset="0"/>
                <a:ea typeface="Times New Roman" panose="02020603050405020304" pitchFamily="18" charset="0"/>
                <a:cs typeface="David" panose="020E0502060401010101" pitchFamily="34" charset="-79"/>
              </a:rPr>
              <a:t>Dual Agency Consent</a:t>
            </a:r>
            <a:r>
              <a:rPr lang="en-US" altLang="en-US" sz="2800">
                <a:latin typeface="Baskerville Old Face" panose="02020602080505020303" pitchFamily="18" charset="0"/>
                <a:ea typeface="Times New Roman" panose="02020603050405020304" pitchFamily="18" charset="0"/>
                <a:cs typeface="David" panose="020E0502060401010101" pitchFamily="34" charset="-79"/>
              </a:rPr>
              <a:t> </a:t>
            </a:r>
            <a:r>
              <a:rPr lang="en-US" altLang="en-US" sz="2800" i="1">
                <a:latin typeface="Baskerville Old Face" panose="02020602080505020303" pitchFamily="18" charset="0"/>
                <a:ea typeface="Times New Roman" panose="02020603050405020304" pitchFamily="18" charset="0"/>
                <a:cs typeface="David" panose="020E0502060401010101" pitchFamily="34" charset="-79"/>
              </a:rPr>
              <a:t>Agreement</a:t>
            </a:r>
            <a:r>
              <a:rPr lang="en-US" altLang="en-US" sz="2800">
                <a:latin typeface="Baskerville Old Face" panose="02020602080505020303" pitchFamily="18" charset="0"/>
                <a:ea typeface="Times New Roman" panose="02020603050405020304" pitchFamily="18" charset="0"/>
                <a:cs typeface="David" panose="020E0502060401010101" pitchFamily="34" charset="-79"/>
              </a:rPr>
              <a:t>.</a:t>
            </a:r>
          </a:p>
          <a:p>
            <a:pPr eaLnBrk="1" hangingPunct="1"/>
            <a:r>
              <a:rPr lang="en-US" altLang="en-US">
                <a:ea typeface="Times New Roman" panose="02020603050405020304" pitchFamily="18" charset="0"/>
                <a:cs typeface="Arial" panose="020B0604020202020204" pitchFamily="34" charset="0"/>
              </a:rPr>
              <a:t/>
            </a:r>
            <a:br>
              <a:rPr lang="en-US" altLang="en-US">
                <a:ea typeface="Times New Roman" panose="02020603050405020304" pitchFamily="18" charset="0"/>
                <a:cs typeface="Arial" panose="020B0604020202020204" pitchFamily="34" charset="0"/>
              </a:rPr>
            </a:br>
            <a:endParaRPr lang="en-US" altLang="en-US" sz="2000">
              <a:ea typeface="Times New Roman" panose="02020603050405020304" pitchFamily="18" charset="0"/>
              <a:cs typeface="Arial" panose="020B0604020202020204" pitchFamily="34" charset="0"/>
            </a:endParaRPr>
          </a:p>
        </p:txBody>
      </p:sp>
      <p:sp>
        <p:nvSpPr>
          <p:cNvPr id="125958" name="TextBox 1"/>
          <p:cNvSpPr txBox="1">
            <a:spLocks noChangeArrowheads="1"/>
          </p:cNvSpPr>
          <p:nvPr/>
        </p:nvSpPr>
        <p:spPr bwMode="auto">
          <a:xfrm>
            <a:off x="1676400" y="76200"/>
            <a:ext cx="6416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latin typeface="Baskerville Old Face" panose="02020602080505020303" pitchFamily="18" charset="0"/>
                <a:cs typeface="David" panose="020E0502060401010101" pitchFamily="34" charset="-79"/>
              </a:rPr>
              <a:t>Landlord and Tenant Dual Agency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724400"/>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488" y="60325"/>
            <a:ext cx="6257925" cy="625475"/>
          </a:xfrm>
        </p:spPr>
        <p:txBody>
          <a:bodyPr>
            <a:noAutofit/>
          </a:bodyPr>
          <a:lstStyle/>
          <a:p>
            <a:pPr fontAlgn="auto">
              <a:spcAft>
                <a:spcPts val="0"/>
              </a:spcAft>
              <a:defRPr/>
            </a:pPr>
            <a:r>
              <a:rPr lang="en-US" sz="3200" u="sng" cap="none" dirty="0" smtClean="0">
                <a:solidFill>
                  <a:schemeClr val="tx1"/>
                </a:solidFill>
                <a:latin typeface="Baskerville Old Face" panose="02020602080505020303" pitchFamily="18" charset="0"/>
                <a:cs typeface="David" panose="020E0502060401010101" pitchFamily="34" charset="-79"/>
              </a:rPr>
              <a:t>Section 4</a:t>
            </a:r>
            <a:r>
              <a:rPr lang="en-US" sz="3200" dirty="0" smtClean="0">
                <a:solidFill>
                  <a:schemeClr val="tx1"/>
                </a:solidFill>
                <a:latin typeface="Baskerville Old Face" panose="02020602080505020303" pitchFamily="18" charset="0"/>
                <a:cs typeface="David" panose="020E0502060401010101" pitchFamily="34" charset="-79"/>
              </a:rPr>
              <a:t>:</a:t>
            </a:r>
            <a:r>
              <a:rPr lang="en-US" sz="3200" dirty="0" smtClean="0">
                <a:latin typeface="Baskerville Old Face" panose="02020602080505020303" pitchFamily="18" charset="0"/>
                <a:cs typeface="David" panose="020E0502060401010101" pitchFamily="34" charset="-79"/>
              </a:rPr>
              <a:t> </a:t>
            </a:r>
            <a:r>
              <a:rPr lang="en-US" sz="3200" dirty="0" smtClean="0">
                <a:solidFill>
                  <a:schemeClr val="tx1"/>
                </a:solidFill>
                <a:latin typeface="Baskerville Old Face" panose="02020602080505020303" pitchFamily="18" charset="0"/>
                <a:cs typeface="David" panose="020E0502060401010101" pitchFamily="34" charset="-79"/>
              </a:rPr>
              <a:t> </a:t>
            </a:r>
            <a:r>
              <a:rPr lang="en-US" sz="3200" cap="none" dirty="0" smtClean="0">
                <a:solidFill>
                  <a:schemeClr val="tx1"/>
                </a:solidFill>
                <a:latin typeface="Baskerville Old Face" panose="02020602080505020303" pitchFamily="18" charset="0"/>
                <a:cs typeface="David" panose="020E0502060401010101" pitchFamily="34" charset="-79"/>
              </a:rPr>
              <a:t>Designated Agents</a:t>
            </a:r>
            <a:endParaRPr lang="en-US" sz="3200" cap="none" dirty="0">
              <a:solidFill>
                <a:schemeClr val="tx1"/>
              </a:solidFill>
              <a:latin typeface="Baskerville Old Face" panose="02020602080505020303" pitchFamily="18" charset="0"/>
              <a:cs typeface="David" panose="020E0502060401010101" pitchFamily="34" charset="-79"/>
            </a:endParaRPr>
          </a:p>
        </p:txBody>
      </p:sp>
      <p:sp>
        <p:nvSpPr>
          <p:cNvPr id="3" name="Content Placeholder 2"/>
          <p:cNvSpPr>
            <a:spLocks noGrp="1"/>
          </p:cNvSpPr>
          <p:nvPr>
            <p:ph idx="1"/>
          </p:nvPr>
        </p:nvSpPr>
        <p:spPr>
          <a:xfrm>
            <a:off x="593725" y="1905000"/>
            <a:ext cx="8748713" cy="4737100"/>
          </a:xfrm>
        </p:spPr>
        <p:txBody>
          <a:bodyPr rtlCol="0">
            <a:noAutofit/>
          </a:bodyPr>
          <a:lstStyle/>
          <a:p>
            <a:pPr marL="306000" indent="-306000" fontAlgn="auto">
              <a:buFont typeface="Wingdings" panose="05000000000000000000" pitchFamily="2" charset="2"/>
              <a:buChar char="ü"/>
              <a:defRPr/>
            </a:pPr>
            <a:r>
              <a:rPr lang="en-US" sz="2800" dirty="0" smtClean="0">
                <a:solidFill>
                  <a:schemeClr val="tx1"/>
                </a:solidFill>
                <a:latin typeface="Baskerville Old Face" panose="02020602080505020303" pitchFamily="18" charset="0"/>
                <a:cs typeface="David" panose="020E0502060401010101" pitchFamily="34" charset="-79"/>
              </a:rPr>
              <a:t>The broker of record may appoint designated agents to represent each party, but is not required to do so.</a:t>
            </a:r>
          </a:p>
          <a:p>
            <a:pPr marL="0" indent="0" fontAlgn="auto">
              <a:buFont typeface="Wingdings 2" charset="2"/>
              <a:buNone/>
              <a:defRPr/>
            </a:pPr>
            <a:endParaRPr lang="en-US" sz="2800" i="1" dirty="0" smtClean="0">
              <a:solidFill>
                <a:schemeClr val="tx1"/>
              </a:solidFill>
              <a:latin typeface="Baskerville Old Face" panose="02020602080505020303" pitchFamily="18" charset="0"/>
              <a:cs typeface="David" panose="020E0502060401010101" pitchFamily="34" charset="-79"/>
            </a:endParaRPr>
          </a:p>
          <a:p>
            <a:pPr marL="306000" indent="-306000" fontAlgn="auto">
              <a:buFont typeface="Wingdings" panose="05000000000000000000" pitchFamily="2" charset="2"/>
              <a:buChar char="ü"/>
              <a:defRPr/>
            </a:pPr>
            <a:r>
              <a:rPr lang="en-US" sz="2800" dirty="0" smtClean="0">
                <a:solidFill>
                  <a:schemeClr val="tx1"/>
                </a:solidFill>
                <a:latin typeface="Baskerville Old Face" panose="02020602080505020303" pitchFamily="18" charset="0"/>
                <a:cs typeface="David" panose="020E0502060401010101" pitchFamily="34" charset="-79"/>
              </a:rPr>
              <a:t>Both buyer and seller are required to sign a </a:t>
            </a:r>
          </a:p>
          <a:p>
            <a:pPr marL="0" indent="0" fontAlgn="auto">
              <a:buFont typeface="Wingdings 2" charset="2"/>
              <a:buNone/>
              <a:defRPr/>
            </a:pPr>
            <a:r>
              <a:rPr lang="en-US" sz="2800" dirty="0" smtClean="0">
                <a:solidFill>
                  <a:schemeClr val="tx1"/>
                </a:solidFill>
                <a:latin typeface="Baskerville Old Face" panose="02020602080505020303" pitchFamily="18" charset="0"/>
                <a:cs typeface="David" panose="020E0502060401010101" pitchFamily="34" charset="-79"/>
              </a:rPr>
              <a:t>    </a:t>
            </a:r>
            <a:r>
              <a:rPr lang="en-US" sz="2800" i="1" dirty="0" smtClean="0">
                <a:solidFill>
                  <a:schemeClr val="tx1"/>
                </a:solidFill>
                <a:latin typeface="Baskerville Old Face" panose="02020602080505020303" pitchFamily="18" charset="0"/>
                <a:cs typeface="David" panose="020E0502060401010101" pitchFamily="34" charset="-79"/>
              </a:rPr>
              <a:t>Designated </a:t>
            </a:r>
            <a:r>
              <a:rPr lang="en-US" sz="2800" i="1" dirty="0">
                <a:solidFill>
                  <a:schemeClr val="tx1"/>
                </a:solidFill>
                <a:latin typeface="Baskerville Old Face" panose="02020602080505020303" pitchFamily="18" charset="0"/>
                <a:cs typeface="David" panose="020E0502060401010101" pitchFamily="34" charset="-79"/>
              </a:rPr>
              <a:t>A</a:t>
            </a:r>
            <a:r>
              <a:rPr lang="en-US" sz="2800" i="1" dirty="0" smtClean="0">
                <a:solidFill>
                  <a:schemeClr val="tx1"/>
                </a:solidFill>
                <a:latin typeface="Baskerville Old Face" panose="02020602080505020303" pitchFamily="18" charset="0"/>
                <a:cs typeface="David" panose="020E0502060401010101" pitchFamily="34" charset="-79"/>
              </a:rPr>
              <a:t>gency </a:t>
            </a:r>
            <a:r>
              <a:rPr lang="en-US" sz="2800" i="1" dirty="0">
                <a:solidFill>
                  <a:schemeClr val="tx1"/>
                </a:solidFill>
                <a:latin typeface="Baskerville Old Face" panose="02020602080505020303" pitchFamily="18" charset="0"/>
                <a:cs typeface="David" panose="020E0502060401010101" pitchFamily="34" charset="-79"/>
              </a:rPr>
              <a:t>A</a:t>
            </a:r>
            <a:r>
              <a:rPr lang="en-US" sz="2800" i="1" dirty="0" smtClean="0">
                <a:solidFill>
                  <a:schemeClr val="tx1"/>
                </a:solidFill>
                <a:latin typeface="Baskerville Old Face" panose="02020602080505020303" pitchFamily="18" charset="0"/>
                <a:cs typeface="David" panose="020E0502060401010101" pitchFamily="34" charset="-79"/>
              </a:rPr>
              <a:t>greement.</a:t>
            </a:r>
          </a:p>
          <a:p>
            <a:pPr marL="0" indent="0" fontAlgn="auto">
              <a:buFont typeface="Wingdings 2" charset="2"/>
              <a:buNone/>
              <a:defRPr/>
            </a:pPr>
            <a:endParaRPr lang="en-US" sz="2800" dirty="0" smtClean="0">
              <a:solidFill>
                <a:schemeClr val="tx1"/>
              </a:solidFill>
              <a:latin typeface="David" panose="020E0502060401010101" pitchFamily="34" charset="-79"/>
              <a:cs typeface="David" panose="020E0502060401010101" pitchFamily="34" charset="-79"/>
            </a:endParaRPr>
          </a:p>
          <a:p>
            <a:pPr marL="0" indent="0" fontAlgn="auto">
              <a:buFont typeface="Wingdings 2" charset="2"/>
              <a:buNone/>
              <a:defRPr/>
            </a:pPr>
            <a:r>
              <a:rPr lang="en-US" sz="2000" i="1" dirty="0" smtClean="0">
                <a:solidFill>
                  <a:schemeClr val="tx1"/>
                </a:solidFill>
                <a:latin typeface="Baskerville Old Face" panose="02020602080505020303" pitchFamily="18" charset="0"/>
                <a:cs typeface="David" panose="020E0502060401010101" pitchFamily="34" charset="-79"/>
              </a:rPr>
              <a:t>CGS </a:t>
            </a:r>
            <a:r>
              <a:rPr lang="en-US" sz="2000" i="1" dirty="0">
                <a:solidFill>
                  <a:schemeClr val="tx1"/>
                </a:solidFill>
                <a:latin typeface="Baskerville Old Face" panose="02020602080505020303" pitchFamily="18" charset="0"/>
                <a:cs typeface="David" panose="020E0502060401010101" pitchFamily="34" charset="-79"/>
              </a:rPr>
              <a:t>§20-325i</a:t>
            </a:r>
            <a:endParaRPr lang="en-US" sz="2000" dirty="0">
              <a:solidFill>
                <a:schemeClr val="tx1"/>
              </a:solidFill>
              <a:latin typeface="Baskerville Old Face" panose="02020602080505020303" pitchFamily="18" charset="0"/>
              <a:cs typeface="David" panose="020E0502060401010101" pitchFamily="34" charset="-79"/>
            </a:endParaRPr>
          </a:p>
          <a:p>
            <a:pPr marL="0" indent="0" fontAlgn="auto">
              <a:buFont typeface="Wingdings 2" charset="2"/>
              <a:buNone/>
              <a:defRPr/>
            </a:pPr>
            <a:r>
              <a:rPr lang="en-US" sz="2000" i="1" dirty="0" smtClean="0">
                <a:solidFill>
                  <a:srgbClr val="3366CC"/>
                </a:solidFill>
                <a:latin typeface="Arial" panose="020B0604020202020204" pitchFamily="34" charset="0"/>
                <a:cs typeface="Arial" panose="020B0604020202020204" pitchFamily="34" charset="0"/>
              </a:rPr>
              <a:t>													</a:t>
            </a:r>
          </a:p>
        </p:txBody>
      </p:sp>
      <p:sp>
        <p:nvSpPr>
          <p:cNvPr id="4" name="Footer Placeholder 3"/>
          <p:cNvSpPr>
            <a:spLocks noGrp="1"/>
          </p:cNvSpPr>
          <p:nvPr>
            <p:ph type="ftr" sz="quarter" idx="11"/>
          </p:nvPr>
        </p:nvSpPr>
        <p:spPr>
          <a:xfrm>
            <a:off x="3124200" y="5943600"/>
            <a:ext cx="2667000" cy="377825"/>
          </a:xfrm>
        </p:spPr>
        <p:txBody>
          <a:bodyPr/>
          <a:lstStyle/>
          <a:p>
            <a:pPr fontAlgn="base">
              <a:spcBef>
                <a:spcPct val="0"/>
              </a:spcBef>
              <a:spcAft>
                <a:spcPct val="0"/>
              </a:spcAft>
              <a:defRPr/>
            </a:pPr>
            <a:r>
              <a:rPr lang="en-US" sz="2000" dirty="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1280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098B037-028E-4A74-B17B-137F76D81D53}" type="slidenum">
              <a:rPr lang="en-US" altLang="en-US" sz="2000">
                <a:latin typeface="Baskerville Old Face" panose="02020602080505020303" pitchFamily="18" charset="0"/>
                <a:cs typeface="David" panose="020E0502060401010101" pitchFamily="34" charset="-79"/>
              </a:rPr>
              <a:pPr fontAlgn="base">
                <a:spcBef>
                  <a:spcPct val="0"/>
                </a:spcBef>
                <a:spcAft>
                  <a:spcPct val="0"/>
                </a:spcAft>
              </a:pPr>
              <a:t>39</a:t>
            </a:fld>
            <a:endParaRPr lang="en-US" altLang="en-US" sz="2000">
              <a:latin typeface="Baskerville Old Face" panose="02020602080505020303" pitchFamily="18" charset="0"/>
              <a:cs typeface="David" panose="020E0502060401010101" pitchFamily="34" charset="-79"/>
            </a:endParaRPr>
          </a:p>
        </p:txBody>
      </p:sp>
      <p:pic>
        <p:nvPicPr>
          <p:cNvPr id="128006"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32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57250" y="161925"/>
            <a:ext cx="7905750" cy="763588"/>
          </a:xfrm>
        </p:spPr>
        <p:txBody>
          <a:bodyPr/>
          <a:lstStyle/>
          <a:p>
            <a:r>
              <a:rPr lang="en-US" altLang="en-US" sz="2800" i="1" u="sng" smtClean="0">
                <a:latin typeface="Baskerville Old Face" panose="02020602080505020303" pitchFamily="18" charset="0"/>
                <a:cs typeface="Aharoni" panose="02010803020104030203" pitchFamily="2" charset="-79"/>
              </a:rPr>
              <a:t>Section 1</a:t>
            </a:r>
            <a:r>
              <a:rPr lang="en-US" altLang="en-US" sz="2800" i="1" smtClean="0">
                <a:latin typeface="Baskerville Old Face" panose="02020602080505020303" pitchFamily="18" charset="0"/>
                <a:cs typeface="Aharoni" panose="02010803020104030203" pitchFamily="2" charset="-79"/>
              </a:rPr>
              <a:t>:  Community Association Managers (CAMs)</a:t>
            </a:r>
          </a:p>
        </p:txBody>
      </p:sp>
      <p:sp>
        <p:nvSpPr>
          <p:cNvPr id="7176" name="Rectangle 3"/>
          <p:cNvSpPr>
            <a:spLocks noGrp="1" noChangeArrowheads="1"/>
          </p:cNvSpPr>
          <p:nvPr>
            <p:ph idx="1"/>
          </p:nvPr>
        </p:nvSpPr>
        <p:spPr>
          <a:xfrm>
            <a:off x="669925" y="1900238"/>
            <a:ext cx="8077200" cy="3733800"/>
          </a:xfrm>
        </p:spPr>
        <p:txBody>
          <a:bodyPr>
            <a:noAutofit/>
          </a:bodyPr>
          <a:lstStyle/>
          <a:p>
            <a:pPr fontAlgn="auto">
              <a:spcAft>
                <a:spcPts val="0"/>
              </a:spcAft>
              <a:buFont typeface="Wingdings" panose="05000000000000000000" pitchFamily="2" charset="2"/>
              <a:buChar char="Ø"/>
              <a:defRPr/>
            </a:pPr>
            <a:r>
              <a:rPr lang="en-US" sz="2800" dirty="0" smtClean="0">
                <a:solidFill>
                  <a:schemeClr val="accent1">
                    <a:lumMod val="75000"/>
                  </a:schemeClr>
                </a:solidFill>
                <a:latin typeface="Baskerville Old Face" panose="02020602080505020303" pitchFamily="18" charset="0"/>
                <a:cs typeface="Arial" panose="020B0604020202020204" pitchFamily="34" charset="0"/>
              </a:rPr>
              <a:t>CAMs provide services to condominium associations.</a:t>
            </a:r>
          </a:p>
          <a:p>
            <a:pPr marL="0" indent="0" fontAlgn="auto">
              <a:spcAft>
                <a:spcPts val="0"/>
              </a:spcAft>
              <a:buFont typeface="Arial" panose="020B0604020202020204" pitchFamily="34" charset="0"/>
              <a:buNone/>
              <a:defRPr/>
            </a:pPr>
            <a:r>
              <a:rPr lang="en-US" sz="2800" i="1" u="sng" dirty="0" smtClean="0">
                <a:solidFill>
                  <a:schemeClr val="accent1">
                    <a:lumMod val="75000"/>
                  </a:schemeClr>
                </a:solidFill>
                <a:latin typeface="Baskerville Old Face" panose="02020602080505020303" pitchFamily="18" charset="0"/>
                <a:cs typeface="Arial" panose="020B0604020202020204" pitchFamily="34" charset="0"/>
              </a:rPr>
              <a:t>The services CAMS provide</a:t>
            </a:r>
            <a:r>
              <a:rPr lang="en-US" sz="2800" i="1" dirty="0" smtClean="0">
                <a:solidFill>
                  <a:schemeClr val="accent1">
                    <a:lumMod val="75000"/>
                  </a:schemeClr>
                </a:solidFill>
                <a:latin typeface="Baskerville Old Face" panose="02020602080505020303" pitchFamily="18" charset="0"/>
                <a:cs typeface="Arial" panose="020B0604020202020204" pitchFamily="34" charset="0"/>
              </a:rPr>
              <a:t>: </a:t>
            </a:r>
          </a:p>
          <a:p>
            <a:pPr marL="457200" indent="-457200" fontAlgn="auto">
              <a:spcAft>
                <a:spcPts val="0"/>
              </a:spcAft>
              <a:buFont typeface="+mj-lt"/>
              <a:buAutoNum type="arabicPeriod"/>
              <a:defRPr/>
            </a:pPr>
            <a:r>
              <a:rPr lang="en-US" sz="2800" i="1" dirty="0" smtClean="0">
                <a:solidFill>
                  <a:schemeClr val="accent1">
                    <a:lumMod val="75000"/>
                  </a:schemeClr>
                </a:solidFill>
                <a:latin typeface="Baskerville Old Face" panose="02020602080505020303" pitchFamily="18" charset="0"/>
                <a:cs typeface="Arial" panose="020B0604020202020204" pitchFamily="34" charset="0"/>
              </a:rPr>
              <a:t>control funds;</a:t>
            </a:r>
          </a:p>
          <a:p>
            <a:pPr marL="457200" indent="-457200" fontAlgn="auto">
              <a:spcAft>
                <a:spcPts val="0"/>
              </a:spcAft>
              <a:buFont typeface="+mj-lt"/>
              <a:buAutoNum type="arabicPeriod"/>
              <a:defRPr/>
            </a:pPr>
            <a:r>
              <a:rPr lang="en-US" sz="2800" i="1" dirty="0" smtClean="0">
                <a:solidFill>
                  <a:schemeClr val="accent1">
                    <a:lumMod val="75000"/>
                  </a:schemeClr>
                </a:solidFill>
                <a:latin typeface="Baskerville Old Face" panose="02020602080505020303" pitchFamily="18" charset="0"/>
                <a:cs typeface="Arial" panose="020B0604020202020204" pitchFamily="34" charset="0"/>
              </a:rPr>
              <a:t>prepare budgets;</a:t>
            </a:r>
          </a:p>
          <a:p>
            <a:pPr marL="457200" indent="-457200" fontAlgn="auto">
              <a:spcAft>
                <a:spcPts val="0"/>
              </a:spcAft>
              <a:buFont typeface="+mj-lt"/>
              <a:buAutoNum type="arabicPeriod"/>
              <a:defRPr/>
            </a:pPr>
            <a:r>
              <a:rPr lang="en-US" sz="2800" i="1" dirty="0" smtClean="0">
                <a:solidFill>
                  <a:schemeClr val="accent1">
                    <a:lumMod val="75000"/>
                  </a:schemeClr>
                </a:solidFill>
                <a:latin typeface="Baskerville Old Face" panose="02020602080505020303" pitchFamily="18" charset="0"/>
                <a:cs typeface="Arial" panose="020B0604020202020204" pitchFamily="34" charset="0"/>
              </a:rPr>
              <a:t>conduct meetings;</a:t>
            </a:r>
          </a:p>
          <a:p>
            <a:pPr marL="457200" indent="-457200" fontAlgn="auto">
              <a:spcAft>
                <a:spcPts val="0"/>
              </a:spcAft>
              <a:buFont typeface="+mj-lt"/>
              <a:buAutoNum type="arabicPeriod"/>
              <a:defRPr/>
            </a:pPr>
            <a:r>
              <a:rPr lang="en-US" sz="2800" i="1" dirty="0" smtClean="0">
                <a:solidFill>
                  <a:schemeClr val="accent1">
                    <a:lumMod val="75000"/>
                  </a:schemeClr>
                </a:solidFill>
                <a:latin typeface="Baskerville Old Face" panose="02020602080505020303" pitchFamily="18" charset="0"/>
                <a:cs typeface="Arial" panose="020B0604020202020204" pitchFamily="34" charset="0"/>
              </a:rPr>
              <a:t>advise in obtaining insurance; and/or</a:t>
            </a:r>
          </a:p>
          <a:p>
            <a:pPr marL="457200" indent="-457200" fontAlgn="auto">
              <a:spcAft>
                <a:spcPts val="0"/>
              </a:spcAft>
              <a:buFont typeface="+mj-lt"/>
              <a:buAutoNum type="arabicPeriod"/>
              <a:defRPr/>
            </a:pPr>
            <a:r>
              <a:rPr lang="en-US" sz="2800" i="1" dirty="0" smtClean="0">
                <a:solidFill>
                  <a:schemeClr val="accent1">
                    <a:lumMod val="75000"/>
                  </a:schemeClr>
                </a:solidFill>
                <a:latin typeface="Baskerville Old Face" panose="02020602080505020303" pitchFamily="18" charset="0"/>
                <a:cs typeface="Arial" panose="020B0604020202020204" pitchFamily="34" charset="0"/>
              </a:rPr>
              <a:t>run the overall operations of the association. </a:t>
            </a:r>
          </a:p>
          <a:p>
            <a:pPr marL="0" indent="0" fontAlgn="auto">
              <a:spcAft>
                <a:spcPts val="0"/>
              </a:spcAft>
              <a:buFont typeface="Arial" panose="020B0604020202020204" pitchFamily="34" charset="0"/>
              <a:buNone/>
              <a:defRPr/>
            </a:pPr>
            <a:endParaRPr lang="en-US" sz="1800" i="1" dirty="0" smtClean="0">
              <a:solidFill>
                <a:schemeClr val="tx2"/>
              </a:solidFill>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r>
              <a:rPr lang="en-US" sz="2000" i="1" dirty="0" smtClean="0">
                <a:latin typeface="Baskerville Old Face" panose="02020602080505020303" pitchFamily="18" charset="0"/>
                <a:cs typeface="Arial" panose="020B0604020202020204" pitchFamily="34" charset="0"/>
              </a:rPr>
              <a:t>CGS §20-450 to 20-455</a:t>
            </a:r>
            <a:endParaRPr lang="en-US" sz="2000" i="1" dirty="0">
              <a:latin typeface="Baskerville Old Face" panose="02020602080505020303" pitchFamily="18" charset="0"/>
              <a:cs typeface="Arial" panose="020B0604020202020204" pitchFamily="34" charset="0"/>
            </a:endParaRPr>
          </a:p>
        </p:txBody>
      </p:sp>
      <p:sp>
        <p:nvSpPr>
          <p:cNvPr id="56324"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56325"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085E2E3-1A62-4DC7-BB40-62B9B0331A62}" type="slidenum">
              <a:rPr lang="en-US" altLang="en-US" sz="2000">
                <a:latin typeface="Baskerville Old Face" panose="02020602080505020303" pitchFamily="18" charset="0"/>
              </a:rPr>
              <a:pPr fontAlgn="base">
                <a:spcBef>
                  <a:spcPct val="0"/>
                </a:spcBef>
                <a:spcAft>
                  <a:spcPct val="0"/>
                </a:spcAft>
              </a:pPr>
              <a:t>4</a:t>
            </a:fld>
            <a:endParaRPr lang="en-US" altLang="en-US" sz="2000">
              <a:latin typeface="Baskerville Old Face" panose="02020602080505020303" pitchFamily="18" charset="0"/>
            </a:endParaRPr>
          </a:p>
        </p:txBody>
      </p:sp>
      <p:pic>
        <p:nvPicPr>
          <p:cNvPr id="56326"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88"/>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Box 1"/>
          <p:cNvSpPr txBox="1">
            <a:spLocks noChangeArrowheads="1"/>
          </p:cNvSpPr>
          <p:nvPr/>
        </p:nvSpPr>
        <p:spPr bwMode="auto">
          <a:xfrm>
            <a:off x="2547938" y="1123950"/>
            <a:ext cx="3819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a:latin typeface="Baskerville Old Face" panose="02020602080505020303" pitchFamily="18" charset="0"/>
              </a:rPr>
              <a:t>What are CAMs?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24200" y="5791200"/>
            <a:ext cx="2314575" cy="606425"/>
          </a:xfrm>
        </p:spPr>
        <p:txBody>
          <a:bodyPr/>
          <a:lstStyle/>
          <a:p>
            <a:pPr fontAlgn="base">
              <a:spcBef>
                <a:spcPct val="0"/>
              </a:spcBef>
              <a:spcAft>
                <a:spcPct val="0"/>
              </a:spcAft>
              <a:defRPr/>
            </a:pPr>
            <a:r>
              <a:rPr lang="en-US" sz="2000" dirty="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13005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3C8B792-44AC-401C-8DA1-37E6522AE58A}" type="slidenum">
              <a:rPr lang="en-US" altLang="en-US" sz="2000">
                <a:latin typeface="Baskerville Old Face" panose="02020602080505020303" pitchFamily="18" charset="0"/>
                <a:cs typeface="David" panose="020E0502060401010101" pitchFamily="34" charset="-79"/>
              </a:rPr>
              <a:pPr fontAlgn="base">
                <a:spcBef>
                  <a:spcPct val="0"/>
                </a:spcBef>
                <a:spcAft>
                  <a:spcPct val="0"/>
                </a:spcAft>
              </a:pPr>
              <a:t>40</a:t>
            </a:fld>
            <a:endParaRPr lang="en-US" altLang="en-US" sz="2000">
              <a:latin typeface="Baskerville Old Face" panose="02020602080505020303" pitchFamily="18" charset="0"/>
              <a:cs typeface="David" panose="020E0502060401010101" pitchFamily="34" charset="-79"/>
            </a:endParaRPr>
          </a:p>
        </p:txBody>
      </p:sp>
      <p:pic>
        <p:nvPicPr>
          <p:cNvPr id="130052"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32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Rectangle 2"/>
          <p:cNvSpPr>
            <a:spLocks noChangeArrowheads="1"/>
          </p:cNvSpPr>
          <p:nvPr/>
        </p:nvSpPr>
        <p:spPr bwMode="auto">
          <a:xfrm>
            <a:off x="371475" y="2111375"/>
            <a:ext cx="8199438"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2800">
                <a:latin typeface="David" panose="020E0502060401010101" pitchFamily="34" charset="-79"/>
                <a:ea typeface="Times New Roman" panose="02020603050405020304" pitchFamily="18" charset="0"/>
                <a:cs typeface="David" panose="020E0502060401010101" pitchFamily="34" charset="-79"/>
              </a:rPr>
              <a:t>If the broker of record designates one agent to represent the seller and another to represent the buyer, they would have to sign a </a:t>
            </a:r>
            <a:r>
              <a:rPr lang="en-US" altLang="en-US" sz="2800" i="1">
                <a:latin typeface="David" panose="020E0502060401010101" pitchFamily="34" charset="-79"/>
                <a:ea typeface="Times New Roman" panose="02020603050405020304" pitchFamily="18" charset="0"/>
                <a:cs typeface="David" panose="020E0502060401010101" pitchFamily="34" charset="-79"/>
              </a:rPr>
              <a:t>Dual Agency / Designated Agency Notice and Consent Agreement</a:t>
            </a:r>
            <a:r>
              <a:rPr lang="en-US" altLang="en-US" sz="2800">
                <a:latin typeface="David" panose="020E0502060401010101" pitchFamily="34" charset="-79"/>
                <a:ea typeface="Times New Roman" panose="02020603050405020304" pitchFamily="18" charset="0"/>
                <a:cs typeface="David" panose="020E0502060401010101" pitchFamily="34" charset="-79"/>
              </a:rPr>
              <a:t>. </a:t>
            </a:r>
          </a:p>
          <a:p>
            <a:pPr eaLnBrk="1" hangingPunct="1">
              <a:lnSpc>
                <a:spcPct val="150000"/>
              </a:lnSpc>
            </a:pPr>
            <a:r>
              <a:rPr lang="en-US" altLang="en-US" sz="2400">
                <a:ea typeface="Times New Roman" panose="02020603050405020304" pitchFamily="18" charset="0"/>
                <a:cs typeface="Arial" panose="020B0604020202020204" pitchFamily="34" charset="0"/>
              </a:rPr>
              <a:t/>
            </a:r>
            <a:br>
              <a:rPr lang="en-US" altLang="en-US" sz="2400">
                <a:ea typeface="Times New Roman" panose="02020603050405020304" pitchFamily="18" charset="0"/>
                <a:cs typeface="Arial" panose="020B0604020202020204" pitchFamily="34" charset="0"/>
              </a:rPr>
            </a:br>
            <a:endParaRPr lang="en-US" altLang="en-US">
              <a:ea typeface="Times New Roman" panose="02020603050405020304" pitchFamily="18" charset="0"/>
              <a:cs typeface="Arial" panose="020B0604020202020204" pitchFamily="34" charset="0"/>
            </a:endParaRPr>
          </a:p>
          <a:p>
            <a:pPr eaLnBrk="1" hangingPunct="1"/>
            <a:endParaRPr lang="en-US" altLang="en-US" sz="2000">
              <a:ea typeface="Times New Roman" panose="02020603050405020304" pitchFamily="18" charset="0"/>
              <a:cs typeface="Arial" panose="020B0604020202020204" pitchFamily="34" charset="0"/>
            </a:endParaRPr>
          </a:p>
        </p:txBody>
      </p:sp>
      <p:sp>
        <p:nvSpPr>
          <p:cNvPr id="130054" name="Rectangle 1"/>
          <p:cNvSpPr>
            <a:spLocks noChangeArrowheads="1"/>
          </p:cNvSpPr>
          <p:nvPr/>
        </p:nvSpPr>
        <p:spPr bwMode="auto">
          <a:xfrm>
            <a:off x="1868488" y="60325"/>
            <a:ext cx="563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u="sng">
                <a:solidFill>
                  <a:srgbClr val="000000"/>
                </a:solidFill>
                <a:latin typeface="David" panose="020E0502060401010101" pitchFamily="34" charset="-79"/>
                <a:ea typeface="Times New Roman" panose="02020603050405020304" pitchFamily="18" charset="0"/>
                <a:cs typeface="David" panose="020E0502060401010101" pitchFamily="34" charset="-79"/>
              </a:rPr>
              <a:t>Example of Designated Agency</a:t>
            </a:r>
            <a:r>
              <a:rPr lang="en-US" altLang="en-US" sz="3200">
                <a:solidFill>
                  <a:srgbClr val="000000"/>
                </a:solidFill>
                <a:latin typeface="David" panose="020E0502060401010101" pitchFamily="34" charset="-79"/>
                <a:ea typeface="Times New Roman" panose="02020603050405020304" pitchFamily="18" charset="0"/>
                <a:cs typeface="David" panose="020E0502060401010101" pitchFamily="34" charset="-79"/>
              </a:rPr>
              <a:t>: </a:t>
            </a:r>
            <a:endParaRPr lang="en-US" altLang="en-US" sz="3200">
              <a:latin typeface="David" panose="020E0502060401010101" pitchFamily="34" charset="-79"/>
              <a:ea typeface="Times New Roman" panose="02020603050405020304" pitchFamily="18" charset="0"/>
              <a:cs typeface="David" panose="020E0502060401010101" pitchFamily="34" charset="-79"/>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pPr defTabSz="914400">
              <a:defRPr/>
            </a:pPr>
            <a:r>
              <a:rPr lang="en-US" i="1" cap="none" dirty="0" smtClean="0">
                <a:solidFill>
                  <a:srgbClr val="696464">
                    <a:lumMod val="50000"/>
                  </a:srgbClr>
                </a:solidFill>
                <a:latin typeface="Arial" panose="020B0604020202020204" pitchFamily="34" charset="0"/>
                <a:ea typeface="+mn-ea"/>
                <a:cs typeface="Arial" panose="020B0604020202020204" pitchFamily="34" charset="0"/>
              </a:rPr>
              <a:t/>
            </a:r>
            <a:br>
              <a:rPr lang="en-US" i="1" cap="none" dirty="0" smtClean="0">
                <a:solidFill>
                  <a:srgbClr val="696464">
                    <a:lumMod val="50000"/>
                  </a:srgbClr>
                </a:solidFill>
                <a:latin typeface="Arial" panose="020B0604020202020204" pitchFamily="34" charset="0"/>
                <a:ea typeface="+mn-ea"/>
                <a:cs typeface="Arial" panose="020B0604020202020204" pitchFamily="34" charset="0"/>
              </a:rPr>
            </a:br>
            <a:r>
              <a:rPr lang="en-US" i="1" cap="none" dirty="0" smtClean="0">
                <a:solidFill>
                  <a:schemeClr val="tx1"/>
                </a:solidFill>
                <a:latin typeface="David" panose="020E0502060401010101" pitchFamily="34" charset="-79"/>
                <a:ea typeface="+mn-ea"/>
                <a:cs typeface="David" panose="020E0502060401010101" pitchFamily="34" charset="-79"/>
              </a:rPr>
              <a:t>HERE’S </a:t>
            </a:r>
            <a:r>
              <a:rPr lang="en-US" i="1" cap="none" dirty="0">
                <a:solidFill>
                  <a:schemeClr val="tx1"/>
                </a:solidFill>
                <a:latin typeface="David" panose="020E0502060401010101" pitchFamily="34" charset="-79"/>
                <a:ea typeface="+mn-ea"/>
                <a:cs typeface="David" panose="020E0502060401010101" pitchFamily="34" charset="-79"/>
              </a:rPr>
              <a:t>THE QUESTION.  What’s the Answer?</a:t>
            </a:r>
            <a:r>
              <a:rPr lang="en-US" cap="none" dirty="0">
                <a:solidFill>
                  <a:schemeClr val="tx1"/>
                </a:solidFill>
                <a:latin typeface="David" panose="020E0502060401010101" pitchFamily="34" charset="-79"/>
                <a:ea typeface="+mn-ea"/>
                <a:cs typeface="David" panose="020E0502060401010101" pitchFamily="34" charset="-79"/>
              </a:rPr>
              <a:t/>
            </a:r>
            <a:br>
              <a:rPr lang="en-US" cap="none" dirty="0">
                <a:solidFill>
                  <a:schemeClr val="tx1"/>
                </a:solidFill>
                <a:latin typeface="David" panose="020E0502060401010101" pitchFamily="34" charset="-79"/>
                <a:ea typeface="+mn-ea"/>
                <a:cs typeface="David" panose="020E0502060401010101" pitchFamily="34" charset="-79"/>
              </a:rPr>
            </a:br>
            <a:endParaRPr lang="en-US" i="1" dirty="0">
              <a:solidFill>
                <a:schemeClr val="tx1"/>
              </a:solidFill>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533400" y="1981200"/>
            <a:ext cx="7867650" cy="2325688"/>
          </a:xfrm>
        </p:spPr>
        <p:txBody>
          <a:bodyPr/>
          <a:lstStyle/>
          <a:p>
            <a:pPr marL="0" indent="0">
              <a:spcBef>
                <a:spcPct val="0"/>
              </a:spcBef>
              <a:spcAft>
                <a:spcPct val="0"/>
              </a:spcAft>
              <a:buFont typeface="Wingdings 2" panose="05020102010507070707" pitchFamily="18" charset="2"/>
              <a:buNone/>
            </a:pPr>
            <a:r>
              <a:rPr lang="en-US" altLang="en-US" sz="2000" smtClean="0">
                <a:solidFill>
                  <a:schemeClr val="tx1"/>
                </a:solidFill>
                <a:latin typeface="Arial" panose="020B0604020202020204" pitchFamily="34" charset="0"/>
                <a:cs typeface="Arial" panose="020B0604020202020204" pitchFamily="34" charset="0"/>
              </a:rPr>
              <a:t/>
            </a:r>
            <a:br>
              <a:rPr lang="en-US" altLang="en-US" sz="2000" smtClean="0">
                <a:solidFill>
                  <a:schemeClr val="tx1"/>
                </a:solidFill>
                <a:latin typeface="Arial" panose="020B0604020202020204" pitchFamily="34" charset="0"/>
                <a:cs typeface="Arial" panose="020B0604020202020204" pitchFamily="34" charset="0"/>
              </a:rPr>
            </a:br>
            <a:r>
              <a:rPr lang="en-US" altLang="en-US" sz="2400" u="sng" smtClean="0">
                <a:solidFill>
                  <a:schemeClr val="tx1"/>
                </a:solidFill>
                <a:latin typeface="David" panose="020E0502060401010101" pitchFamily="34" charset="-79"/>
                <a:cs typeface="David" panose="020E0502060401010101" pitchFamily="34" charset="-79"/>
              </a:rPr>
              <a:t>QUESTION</a:t>
            </a:r>
            <a:r>
              <a:rPr lang="en-US" altLang="en-US" sz="2400" smtClean="0">
                <a:solidFill>
                  <a:schemeClr val="tx1"/>
                </a:solidFill>
                <a:latin typeface="David" panose="020E0502060401010101" pitchFamily="34" charset="-79"/>
                <a:cs typeface="David" panose="020E0502060401010101" pitchFamily="34" charset="-79"/>
              </a:rPr>
              <a:t>:</a:t>
            </a:r>
          </a:p>
          <a:p>
            <a:pPr marL="0" indent="0">
              <a:spcBef>
                <a:spcPct val="0"/>
              </a:spcBef>
              <a:spcAft>
                <a:spcPct val="0"/>
              </a:spcAft>
              <a:buFont typeface="Wingdings 2" panose="05020102010507070707" pitchFamily="18" charset="2"/>
              <a:buNone/>
            </a:pPr>
            <a:r>
              <a:rPr lang="en-US" altLang="en-US" sz="2400" smtClean="0">
                <a:solidFill>
                  <a:schemeClr val="tx1"/>
                </a:solidFill>
                <a:latin typeface="David" panose="020E0502060401010101" pitchFamily="34" charset="-79"/>
                <a:cs typeface="David" panose="020E0502060401010101" pitchFamily="34" charset="-79"/>
              </a:rPr>
              <a:t>The seller and buyer are represented by licensees in different offices of the same real estate brokerage business.  Are the licensees required to have the parties consent to and sign a </a:t>
            </a:r>
            <a:r>
              <a:rPr lang="en-US" altLang="en-US" sz="2400" i="1" smtClean="0">
                <a:solidFill>
                  <a:schemeClr val="tx1"/>
                </a:solidFill>
                <a:latin typeface="David" panose="020E0502060401010101" pitchFamily="34" charset="-79"/>
                <a:cs typeface="David" panose="020E0502060401010101" pitchFamily="34" charset="-79"/>
              </a:rPr>
              <a:t>Designated Agency Notice and Consent Agreement ?</a:t>
            </a:r>
            <a:r>
              <a:rPr lang="en-US" altLang="en-US" sz="2400" smtClean="0">
                <a:solidFill>
                  <a:schemeClr val="tx1"/>
                </a:solidFill>
                <a:latin typeface="David" panose="020E0502060401010101" pitchFamily="34" charset="-79"/>
                <a:cs typeface="David" panose="020E0502060401010101" pitchFamily="34" charset="-79"/>
              </a:rPr>
              <a:t/>
            </a:r>
            <a:br>
              <a:rPr lang="en-US" altLang="en-US" sz="2400" smtClean="0">
                <a:solidFill>
                  <a:schemeClr val="tx1"/>
                </a:solidFill>
                <a:latin typeface="David" panose="020E0502060401010101" pitchFamily="34" charset="-79"/>
                <a:cs typeface="David" panose="020E0502060401010101" pitchFamily="34" charset="-79"/>
              </a:rPr>
            </a:br>
            <a:r>
              <a:rPr lang="en-US" altLang="en-US" sz="2400" smtClean="0">
                <a:solidFill>
                  <a:schemeClr val="tx1"/>
                </a:solidFill>
                <a:latin typeface="David" panose="020E0502060401010101" pitchFamily="34" charset="-79"/>
                <a:cs typeface="David" panose="020E0502060401010101" pitchFamily="34" charset="-79"/>
              </a:rPr>
              <a:t/>
            </a:r>
            <a:br>
              <a:rPr lang="en-US" altLang="en-US" sz="2400" smtClean="0">
                <a:solidFill>
                  <a:schemeClr val="tx1"/>
                </a:solidFill>
                <a:latin typeface="David" panose="020E0502060401010101" pitchFamily="34" charset="-79"/>
                <a:cs typeface="David" panose="020E0502060401010101" pitchFamily="34" charset="-79"/>
              </a:rPr>
            </a:br>
            <a:endParaRPr lang="en-US" altLang="en-US" sz="2400" b="1" smtClean="0">
              <a:solidFill>
                <a:schemeClr val="tx1"/>
              </a:solidFill>
              <a:latin typeface="David" panose="020E0502060401010101" pitchFamily="34" charset="-79"/>
              <a:cs typeface="David" panose="020E0502060401010101" pitchFamily="34" charset="-79"/>
            </a:endParaRPr>
          </a:p>
        </p:txBody>
      </p:sp>
      <p:sp>
        <p:nvSpPr>
          <p:cNvPr id="4" name="Footer Placeholder 3"/>
          <p:cNvSpPr>
            <a:spLocks noGrp="1"/>
          </p:cNvSpPr>
          <p:nvPr>
            <p:ph type="ftr" sz="quarter" idx="11"/>
          </p:nvPr>
        </p:nvSpPr>
        <p:spPr>
          <a:xfrm>
            <a:off x="3505200" y="6019800"/>
            <a:ext cx="2438400" cy="400050"/>
          </a:xfrm>
        </p:spPr>
        <p:txBody>
          <a:bodyPr/>
          <a:lstStyle/>
          <a:p>
            <a:pPr fontAlgn="base">
              <a:spcBef>
                <a:spcPct val="0"/>
              </a:spcBef>
              <a:spcAft>
                <a:spcPct val="0"/>
              </a:spcAft>
              <a:defRPr/>
            </a:pPr>
            <a:r>
              <a:rPr lang="en-US" sz="2000" dirty="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1321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7EF4067-6BE5-4E3F-B717-AF2963D40579}" type="slidenum">
              <a:rPr lang="en-US" altLang="en-US" sz="2000">
                <a:latin typeface="Baskerville Old Face" panose="02020602080505020303" pitchFamily="18" charset="0"/>
                <a:cs typeface="David" panose="020E0502060401010101" pitchFamily="34" charset="-79"/>
              </a:rPr>
              <a:pPr fontAlgn="base">
                <a:spcBef>
                  <a:spcPct val="0"/>
                </a:spcBef>
                <a:spcAft>
                  <a:spcPct val="0"/>
                </a:spcAft>
              </a:pPr>
              <a:t>41</a:t>
            </a:fld>
            <a:endParaRPr lang="en-US" altLang="en-US" sz="2000">
              <a:latin typeface="Baskerville Old Face" panose="02020602080505020303" pitchFamily="18" charset="0"/>
              <a:cs typeface="David" panose="020E0502060401010101" pitchFamily="34" charset="-79"/>
            </a:endParaRPr>
          </a:p>
        </p:txBody>
      </p:sp>
      <p:pic>
        <p:nvPicPr>
          <p:cNvPr id="132102"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39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33400" y="4114800"/>
            <a:ext cx="55054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David" panose="020E0502060401010101" pitchFamily="34" charset="-79"/>
                <a:cs typeface="David" panose="020E0502060401010101" pitchFamily="34" charset="-79"/>
              </a:rPr>
              <a:t>ANSWER</a:t>
            </a:r>
            <a:r>
              <a:rPr lang="en-US" altLang="en-US" sz="2400">
                <a:latin typeface="David" panose="020E0502060401010101" pitchFamily="34" charset="-79"/>
                <a:cs typeface="David" panose="020E0502060401010101" pitchFamily="34" charset="-79"/>
              </a:rPr>
              <a:t>:</a:t>
            </a:r>
          </a:p>
          <a:p>
            <a:pPr eaLnBrk="1" hangingPunct="1"/>
            <a:r>
              <a:rPr lang="en-US" altLang="en-US" sz="2400">
                <a:latin typeface="David" panose="020E0502060401010101" pitchFamily="34" charset="-79"/>
                <a:cs typeface="David" panose="020E0502060401010101" pitchFamily="34" charset="-79"/>
              </a:rPr>
              <a:t>Under the circumstances, it could be considered a dual or designated agency.  This decision would be based on the broker’s office policy.</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11913" y="409416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nodeType="afterGroup">
                            <p:stCondLst>
                              <p:cond delay="0"/>
                            </p:stCondLst>
                            <p:childTnLst>
                              <p:par>
                                <p:cTn id="19" presetID="26" presetClass="entr" presetSubtype="0" fill="hold" nodeType="afterEffect">
                                  <p:stCondLst>
                                    <p:cond delay="100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657600" y="6003925"/>
            <a:ext cx="2162175" cy="365125"/>
          </a:xfrm>
        </p:spPr>
        <p:txBody>
          <a:bodyPr/>
          <a:lstStyle/>
          <a:p>
            <a:pPr>
              <a:defRPr/>
            </a:pPr>
            <a:r>
              <a:rPr lang="en-US" sz="2000" dirty="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1341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4956CA4-D45C-432D-8AC8-AAFCDA8CFA92}" type="slidenum">
              <a:rPr lang="en-US" altLang="en-US" sz="2000">
                <a:latin typeface="Baskerville Old Face" panose="02020602080505020303" pitchFamily="18" charset="0"/>
                <a:cs typeface="David" panose="020E0502060401010101" pitchFamily="34" charset="-79"/>
              </a:rPr>
              <a:pPr fontAlgn="base">
                <a:spcBef>
                  <a:spcPct val="0"/>
                </a:spcBef>
                <a:spcAft>
                  <a:spcPct val="0"/>
                </a:spcAft>
              </a:pPr>
              <a:t>42</a:t>
            </a:fld>
            <a:endParaRPr lang="en-US" altLang="en-US" sz="2000">
              <a:latin typeface="Baskerville Old Face" panose="02020602080505020303" pitchFamily="18" charset="0"/>
              <a:cs typeface="David" panose="020E0502060401010101" pitchFamily="34" charset="-79"/>
            </a:endParaRPr>
          </a:p>
        </p:txBody>
      </p:sp>
      <p:sp>
        <p:nvSpPr>
          <p:cNvPr id="134148" name="Rectangle 3"/>
          <p:cNvSpPr>
            <a:spLocks noChangeArrowheads="1"/>
          </p:cNvSpPr>
          <p:nvPr/>
        </p:nvSpPr>
        <p:spPr bwMode="auto">
          <a:xfrm>
            <a:off x="3398838" y="152400"/>
            <a:ext cx="2679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latin typeface="Baskerville Old Face" panose="02020602080505020303" pitchFamily="18" charset="0"/>
                <a:cs typeface="Aharoni" panose="02010803020104030203" pitchFamily="2" charset="-79"/>
              </a:rPr>
              <a:t>QUICK QUIZ</a:t>
            </a:r>
          </a:p>
        </p:txBody>
      </p:sp>
      <p:sp>
        <p:nvSpPr>
          <p:cNvPr id="6" name="Rectangle 5"/>
          <p:cNvSpPr/>
          <p:nvPr/>
        </p:nvSpPr>
        <p:spPr>
          <a:xfrm>
            <a:off x="990600" y="1595438"/>
            <a:ext cx="7496175" cy="3784600"/>
          </a:xfrm>
          <a:prstGeom prst="rect">
            <a:avLst/>
          </a:prstGeom>
        </p:spPr>
        <p:txBody>
          <a:bodyPr>
            <a:spAutoFit/>
          </a:bodyPr>
          <a:lstStyle/>
          <a:p>
            <a:pPr eaLnBrk="1" fontAlgn="auto" hangingPunct="1">
              <a:lnSpc>
                <a:spcPct val="200000"/>
              </a:lnSpc>
              <a:spcBef>
                <a:spcPts val="0"/>
              </a:spcBef>
              <a:spcAft>
                <a:spcPts val="0"/>
              </a:spcAft>
              <a:defRPr/>
            </a:pPr>
            <a:r>
              <a:rPr lang="en-US" sz="2400" dirty="0">
                <a:solidFill>
                  <a:prstClr val="black"/>
                </a:solidFill>
                <a:latin typeface="Baskerville Old Face" panose="02020602080505020303" pitchFamily="18" charset="0"/>
                <a:cs typeface="Arial" panose="020B0604020202020204" pitchFamily="34" charset="0"/>
              </a:rPr>
              <a:t>Which of the following is an example of Dual Agency?</a:t>
            </a:r>
          </a:p>
          <a:p>
            <a:pPr marL="342900" indent="-342900" eaLnBrk="1" fontAlgn="auto" hangingPunct="1">
              <a:lnSpc>
                <a:spcPct val="200000"/>
              </a:lnSpc>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 </a:t>
            </a:r>
            <a:r>
              <a:rPr lang="en-US" sz="2400" dirty="0">
                <a:solidFill>
                  <a:prstClr val="black"/>
                </a:solidFill>
                <a:latin typeface="Baskerville Old Face" panose="02020602080505020303" pitchFamily="18" charset="0"/>
                <a:cs typeface="Arial" panose="020B0604020202020204" pitchFamily="34" charset="0"/>
              </a:rPr>
              <a:t>representing landlord and tenant in an apartment rental</a:t>
            </a:r>
          </a:p>
          <a:p>
            <a:pPr marL="342900" indent="-342900" eaLnBrk="1" fontAlgn="auto" hangingPunct="1">
              <a:lnSpc>
                <a:spcPct val="200000"/>
              </a:lnSpc>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 representing ex-spouses in the sale of their real property</a:t>
            </a:r>
          </a:p>
          <a:p>
            <a:pPr marL="342900" indent="-342900" eaLnBrk="1" fontAlgn="auto" hangingPunct="1">
              <a:lnSpc>
                <a:spcPct val="200000"/>
              </a:lnSpc>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 representing the seller of an apartment building</a:t>
            </a:r>
          </a:p>
          <a:p>
            <a:pPr marL="342900" indent="-342900" eaLnBrk="1" fontAlgn="auto" hangingPunct="1">
              <a:lnSpc>
                <a:spcPct val="200000"/>
              </a:lnSpc>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 representing husband and wife in the sale of their home</a:t>
            </a:r>
          </a:p>
        </p:txBody>
      </p:sp>
      <p:sp>
        <p:nvSpPr>
          <p:cNvPr id="7" name="Right Arrow 6"/>
          <p:cNvSpPr/>
          <p:nvPr/>
        </p:nvSpPr>
        <p:spPr>
          <a:xfrm>
            <a:off x="228600" y="2667000"/>
            <a:ext cx="585788" cy="34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657600" y="6003925"/>
            <a:ext cx="2162175" cy="365125"/>
          </a:xfrm>
        </p:spPr>
        <p:txBody>
          <a:bodyPr/>
          <a:lstStyle/>
          <a:p>
            <a:pPr>
              <a:defRPr/>
            </a:pPr>
            <a:r>
              <a:rPr lang="en-US" sz="2000" dirty="0">
                <a:solidFill>
                  <a:schemeClr val="tx1"/>
                </a:solidFill>
                <a:latin typeface="Baskerville Old Face" panose="02020602080505020303" pitchFamily="18" charset="0"/>
                <a:cs typeface="David" panose="020E0502060401010101" pitchFamily="34" charset="-79"/>
              </a:rPr>
              <a:t>CT 2014-2016 CE</a:t>
            </a:r>
            <a:endParaRPr lang="en-US" sz="2000" dirty="0">
              <a:solidFill>
                <a:schemeClr val="tx1"/>
              </a:solidFill>
              <a:latin typeface="Baskerville Old Face" panose="02020602080505020303" pitchFamily="18" charset="0"/>
              <a:cs typeface="David" panose="020E0502060401010101" pitchFamily="34" charset="-79"/>
            </a:endParaRPr>
          </a:p>
        </p:txBody>
      </p:sp>
      <p:sp>
        <p:nvSpPr>
          <p:cNvPr id="13619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72C3E07-96BD-42DD-A26A-78D9FD51E880}" type="slidenum">
              <a:rPr lang="en-US" altLang="en-US" sz="2000">
                <a:latin typeface="Baskerville Old Face" panose="02020602080505020303" pitchFamily="18" charset="0"/>
                <a:cs typeface="David" panose="020E0502060401010101" pitchFamily="34" charset="-79"/>
              </a:rPr>
              <a:pPr fontAlgn="base">
                <a:spcBef>
                  <a:spcPct val="0"/>
                </a:spcBef>
                <a:spcAft>
                  <a:spcPct val="0"/>
                </a:spcAft>
              </a:pPr>
              <a:t>43</a:t>
            </a:fld>
            <a:endParaRPr lang="en-US" altLang="en-US" sz="2000">
              <a:latin typeface="Baskerville Old Face" panose="02020602080505020303" pitchFamily="18" charset="0"/>
              <a:cs typeface="David" panose="020E0502060401010101" pitchFamily="34" charset="-79"/>
            </a:endParaRPr>
          </a:p>
        </p:txBody>
      </p:sp>
      <p:sp>
        <p:nvSpPr>
          <p:cNvPr id="136196" name="Rectangle 3"/>
          <p:cNvSpPr>
            <a:spLocks noChangeArrowheads="1"/>
          </p:cNvSpPr>
          <p:nvPr/>
        </p:nvSpPr>
        <p:spPr bwMode="auto">
          <a:xfrm>
            <a:off x="3398838" y="152400"/>
            <a:ext cx="2679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latin typeface="Baskerville Old Face" panose="02020602080505020303" pitchFamily="18" charset="0"/>
                <a:cs typeface="Aharoni" panose="02010803020104030203" pitchFamily="2" charset="-79"/>
              </a:rPr>
              <a:t>QUICK QUIZ</a:t>
            </a:r>
          </a:p>
        </p:txBody>
      </p:sp>
      <p:sp>
        <p:nvSpPr>
          <p:cNvPr id="7" name="Right Arrow 6"/>
          <p:cNvSpPr/>
          <p:nvPr/>
        </p:nvSpPr>
        <p:spPr>
          <a:xfrm>
            <a:off x="328613" y="5181600"/>
            <a:ext cx="585787" cy="34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Rectangle 4"/>
          <p:cNvSpPr/>
          <p:nvPr/>
        </p:nvSpPr>
        <p:spPr>
          <a:xfrm>
            <a:off x="914400" y="1890713"/>
            <a:ext cx="8077200" cy="3784600"/>
          </a:xfrm>
          <a:prstGeom prst="rect">
            <a:avLst/>
          </a:prstGeom>
        </p:spPr>
        <p:txBody>
          <a:bodyPr>
            <a:spAutoFit/>
          </a:bodyPr>
          <a:lstStyle/>
          <a:p>
            <a:pPr eaLnBrk="1" fontAlgn="auto" hangingPunct="1">
              <a:lnSpc>
                <a:spcPct val="200000"/>
              </a:lnSpc>
              <a:spcBef>
                <a:spcPts val="0"/>
              </a:spcBef>
              <a:spcAft>
                <a:spcPts val="0"/>
              </a:spcAft>
              <a:defRPr/>
            </a:pPr>
            <a:r>
              <a:rPr lang="en-US" sz="2400" dirty="0">
                <a:solidFill>
                  <a:prstClr val="black"/>
                </a:solidFill>
                <a:latin typeface="Baskerville Old Face" panose="02020602080505020303" pitchFamily="18" charset="0"/>
                <a:cs typeface="Arial" panose="020B0604020202020204" pitchFamily="34" charset="0"/>
              </a:rPr>
              <a:t>Designated Agents may be appointed:</a:t>
            </a:r>
          </a:p>
          <a:p>
            <a:pPr marL="342900" indent="-342900" eaLnBrk="1" fontAlgn="auto" hangingPunct="1">
              <a:lnSpc>
                <a:spcPct val="200000"/>
              </a:lnSpc>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 </a:t>
            </a:r>
            <a:r>
              <a:rPr lang="en-US" sz="2400" dirty="0">
                <a:solidFill>
                  <a:prstClr val="black"/>
                </a:solidFill>
                <a:latin typeface="Baskerville Old Face" panose="02020602080505020303" pitchFamily="18" charset="0"/>
                <a:cs typeface="Arial" panose="020B0604020202020204" pitchFamily="34" charset="0"/>
              </a:rPr>
              <a:t>by the broker as an additional agent for a buyer. </a:t>
            </a:r>
          </a:p>
          <a:p>
            <a:pPr marL="342900" indent="-342900" eaLnBrk="1" fontAlgn="auto" hangingPunct="1">
              <a:lnSpc>
                <a:spcPct val="200000"/>
              </a:lnSpc>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 by the broker as an additional agent for a seller.</a:t>
            </a:r>
          </a:p>
          <a:p>
            <a:pPr marL="342900" indent="-342900" eaLnBrk="1" fontAlgn="auto" hangingPunct="1">
              <a:lnSpc>
                <a:spcPct val="200000"/>
              </a:lnSpc>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 to represent both the buyer and seller of the same property.</a:t>
            </a:r>
          </a:p>
          <a:p>
            <a:pPr marL="342900" indent="-342900" eaLnBrk="1" fontAlgn="auto" hangingPunct="1">
              <a:lnSpc>
                <a:spcPct val="200000"/>
              </a:lnSpc>
              <a:spcBef>
                <a:spcPts val="0"/>
              </a:spcBef>
              <a:spcAft>
                <a:spcPts val="0"/>
              </a:spcAft>
              <a:buFontTx/>
              <a:buAutoNum type="alphaUcPeriod"/>
              <a:defRPr/>
            </a:pPr>
            <a:r>
              <a:rPr lang="en-US" sz="2400" dirty="0">
                <a:solidFill>
                  <a:prstClr val="black"/>
                </a:solidFill>
                <a:latin typeface="Baskerville Old Face" panose="02020602080505020303" pitchFamily="18" charset="0"/>
                <a:cs typeface="Arial" panose="020B0604020202020204" pitchFamily="34" charset="0"/>
              </a:rPr>
              <a:t> to represent either the buyer or seller of the same property.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2057400" y="152400"/>
            <a:ext cx="5029200" cy="914400"/>
          </a:xfrm>
        </p:spPr>
        <p:txBody>
          <a:bodyPr/>
          <a:lstStyle/>
          <a:p>
            <a:pPr>
              <a:spcBef>
                <a:spcPts val="1000"/>
              </a:spcBef>
            </a:pPr>
            <a:r>
              <a:rPr lang="en-US" altLang="en-US" sz="2800" i="1" u="sng" smtClean="0">
                <a:latin typeface="Baskerville Old Face" panose="02020602080505020303" pitchFamily="18" charset="0"/>
                <a:cs typeface="Arial" panose="020B0604020202020204" pitchFamily="34" charset="0"/>
              </a:rPr>
              <a:t>Section 5</a:t>
            </a:r>
            <a:r>
              <a:rPr lang="en-US" altLang="en-US" sz="2800" i="1" smtClean="0">
                <a:latin typeface="Baskerville Old Face" panose="02020602080505020303" pitchFamily="18" charset="0"/>
                <a:cs typeface="Arial" panose="020B0604020202020204" pitchFamily="34" charset="0"/>
              </a:rPr>
              <a:t>:  Referral Fees</a:t>
            </a:r>
            <a:br>
              <a:rPr lang="en-US" altLang="en-US" sz="2800" i="1" smtClean="0">
                <a:latin typeface="Baskerville Old Face" panose="02020602080505020303" pitchFamily="18" charset="0"/>
                <a:cs typeface="Arial" panose="020B0604020202020204" pitchFamily="34" charset="0"/>
              </a:rPr>
            </a:br>
            <a:endParaRPr lang="en-US" altLang="en-US" sz="2800" i="1" smtClean="0">
              <a:latin typeface="Baskerville Old Face" panose="02020602080505020303" pitchFamily="18" charset="0"/>
              <a:cs typeface="Arial" panose="020B0604020202020204" pitchFamily="34" charset="0"/>
            </a:endParaRPr>
          </a:p>
        </p:txBody>
      </p:sp>
      <p:sp>
        <p:nvSpPr>
          <p:cNvPr id="3" name="Content Placeholder 2"/>
          <p:cNvSpPr>
            <a:spLocks noGrp="1"/>
          </p:cNvSpPr>
          <p:nvPr>
            <p:ph idx="1"/>
          </p:nvPr>
        </p:nvSpPr>
        <p:spPr>
          <a:xfrm>
            <a:off x="533400" y="1524000"/>
            <a:ext cx="8153400" cy="4495800"/>
          </a:xfrm>
        </p:spPr>
        <p:txBody>
          <a:bodyPr/>
          <a:lstStyle/>
          <a:p>
            <a:pPr marL="0" indent="0">
              <a:lnSpc>
                <a:spcPct val="110000"/>
              </a:lnSpc>
              <a:spcBef>
                <a:spcPct val="0"/>
              </a:spcBef>
              <a:buFont typeface="Arial" panose="020B0604020202020204" pitchFamily="34" charset="0"/>
              <a:buNone/>
            </a:pPr>
            <a:r>
              <a:rPr lang="en-US" altLang="en-US" sz="2400" smtClean="0">
                <a:latin typeface="Baskerville Old Face" panose="02020602080505020303" pitchFamily="18" charset="0"/>
                <a:cs typeface="Arial" panose="020B0604020202020204" pitchFamily="34" charset="0"/>
              </a:rPr>
              <a:t>Brokers and salespersons are prohibited from receiving compensation for referring clients to a bank or attorney.</a:t>
            </a:r>
          </a:p>
          <a:p>
            <a:pPr marL="0" indent="0">
              <a:lnSpc>
                <a:spcPct val="110000"/>
              </a:lnSpc>
              <a:spcBef>
                <a:spcPct val="0"/>
              </a:spcBef>
              <a:buFont typeface="Arial" panose="020B0604020202020204" pitchFamily="34" charset="0"/>
              <a:buNone/>
            </a:pPr>
            <a:endParaRPr lang="en-US" altLang="en-US" sz="2400" smtClean="0">
              <a:latin typeface="Baskerville Old Face" panose="02020602080505020303" pitchFamily="18" charset="0"/>
              <a:cs typeface="Arial" panose="020B0604020202020204" pitchFamily="34" charset="0"/>
            </a:endParaRPr>
          </a:p>
          <a:p>
            <a:pPr marL="0" indent="0">
              <a:lnSpc>
                <a:spcPct val="110000"/>
              </a:lnSpc>
              <a:spcBef>
                <a:spcPct val="0"/>
              </a:spcBef>
              <a:buFont typeface="Arial" panose="020B0604020202020204" pitchFamily="34" charset="0"/>
              <a:buNone/>
            </a:pPr>
            <a:r>
              <a:rPr lang="en-US" altLang="en-US" sz="2400" smtClean="0">
                <a:latin typeface="Baskerville Old Face" panose="02020602080505020303" pitchFamily="18" charset="0"/>
                <a:cs typeface="Arial" panose="020B0604020202020204" pitchFamily="34" charset="0"/>
              </a:rPr>
              <a:t>Referral fees are prohibited when any portion of a real estate commission is paid to someone engaging in the real estate business without a license.</a:t>
            </a:r>
          </a:p>
          <a:p>
            <a:pPr marL="0" indent="0">
              <a:lnSpc>
                <a:spcPct val="110000"/>
              </a:lnSpc>
              <a:spcBef>
                <a:spcPct val="0"/>
              </a:spcBef>
              <a:buFont typeface="Arial" panose="020B0604020202020204" pitchFamily="34" charset="0"/>
              <a:buNone/>
            </a:pPr>
            <a:endParaRPr lang="en-US" altLang="en-US" sz="2400" smtClean="0">
              <a:latin typeface="Felix Titling" panose="04060505060202020A04" pitchFamily="82" charset="0"/>
              <a:cs typeface="Arial" panose="020B0604020202020204" pitchFamily="34" charset="0"/>
            </a:endParaRPr>
          </a:p>
          <a:p>
            <a:pPr marL="0" indent="0">
              <a:lnSpc>
                <a:spcPct val="110000"/>
              </a:lnSpc>
              <a:spcBef>
                <a:spcPct val="0"/>
              </a:spcBef>
              <a:buFont typeface="Arial" panose="020B0604020202020204" pitchFamily="34" charset="0"/>
              <a:buNone/>
            </a:pPr>
            <a:r>
              <a:rPr lang="en-US" altLang="en-US" sz="2000" i="1" smtClean="0">
                <a:latin typeface="Baskerville Old Face" panose="02020602080505020303" pitchFamily="18" charset="0"/>
              </a:rPr>
              <a:t>CGS §20-320</a:t>
            </a:r>
          </a:p>
        </p:txBody>
      </p:sp>
      <p:sp>
        <p:nvSpPr>
          <p:cNvPr id="138244" name="Footer Placeholder 4"/>
          <p:cNvSpPr>
            <a:spLocks noGrp="1"/>
          </p:cNvSpPr>
          <p:nvPr>
            <p:ph type="ftr" sz="quarter" idx="11"/>
          </p:nvPr>
        </p:nvSpPr>
        <p:spPr bwMode="auto">
          <a:xfrm>
            <a:off x="3028950" y="6294438"/>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38245" name="Slide Number Placeholder 5"/>
          <p:cNvSpPr>
            <a:spLocks noGrp="1"/>
          </p:cNvSpPr>
          <p:nvPr>
            <p:ph type="sldNum" sz="quarter" idx="12"/>
          </p:nvPr>
        </p:nvSpPr>
        <p:spPr bwMode="auto">
          <a:xfrm>
            <a:off x="7696200" y="6294438"/>
            <a:ext cx="819150" cy="427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5580929-A486-4470-B3F0-A56B15747A2B}" type="slidenum">
              <a:rPr lang="en-US" altLang="en-US" sz="2000">
                <a:latin typeface="Baskerville Old Face" panose="02020602080505020303" pitchFamily="18" charset="0"/>
              </a:rPr>
              <a:pPr fontAlgn="base">
                <a:spcBef>
                  <a:spcPct val="0"/>
                </a:spcBef>
                <a:spcAft>
                  <a:spcPct val="0"/>
                </a:spcAft>
              </a:pPr>
              <a:t>44</a:t>
            </a:fld>
            <a:endParaRPr lang="en-US" altLang="en-US" sz="2000">
              <a:latin typeface="Baskerville Old Face" panose="02020602080505020303" pitchFamily="18" charset="0"/>
            </a:endParaRPr>
          </a:p>
        </p:txBody>
      </p:sp>
      <p:pic>
        <p:nvPicPr>
          <p:cNvPr id="138246"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0"/>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322763"/>
            <a:ext cx="283527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 presetClass="entr" presetSubtype="4" fill="hold" grpId="0"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100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213" y="1392238"/>
            <a:ext cx="8332787" cy="4495800"/>
          </a:xfrm>
        </p:spPr>
        <p:txBody>
          <a:bodyPr/>
          <a:lstStyle/>
          <a:p>
            <a:pPr marL="0" indent="0">
              <a:lnSpc>
                <a:spcPct val="100000"/>
              </a:lnSpc>
              <a:spcBef>
                <a:spcPct val="0"/>
              </a:spcBef>
              <a:buFont typeface="Arial" panose="020B0604020202020204" pitchFamily="34" charset="0"/>
              <a:buNone/>
            </a:pPr>
            <a:r>
              <a:rPr lang="en-US" altLang="en-US" sz="2400" u="sng" smtClean="0">
                <a:solidFill>
                  <a:srgbClr val="000000"/>
                </a:solidFill>
                <a:latin typeface="Baskerville Old Face" panose="02020602080505020303" pitchFamily="18" charset="0"/>
                <a:cs typeface="Arial" panose="020B0604020202020204" pitchFamily="34" charset="0"/>
              </a:rPr>
              <a:t>QUESTION</a:t>
            </a:r>
            <a:r>
              <a:rPr lang="en-US" altLang="en-US" sz="2400" smtClean="0">
                <a:solidFill>
                  <a:srgbClr val="000000"/>
                </a:solidFill>
                <a:latin typeface="Baskerville Old Face" panose="02020602080505020303" pitchFamily="18" charset="0"/>
                <a:cs typeface="Arial" panose="020B0604020202020204" pitchFamily="34" charset="0"/>
              </a:rPr>
              <a:t>:</a:t>
            </a:r>
          </a:p>
          <a:p>
            <a:pPr marL="0" indent="0">
              <a:lnSpc>
                <a:spcPct val="100000"/>
              </a:lnSpc>
              <a:spcBef>
                <a:spcPct val="0"/>
              </a:spcBef>
              <a:buFont typeface="Arial" panose="020B0604020202020204" pitchFamily="34" charset="0"/>
              <a:buNone/>
            </a:pPr>
            <a:r>
              <a:rPr lang="en-US" altLang="en-US" sz="2400" smtClean="0">
                <a:solidFill>
                  <a:srgbClr val="000000"/>
                </a:solidFill>
                <a:latin typeface="Baskerville Old Face" panose="02020602080505020303" pitchFamily="18" charset="0"/>
                <a:cs typeface="Arial" panose="020B0604020202020204" pitchFamily="34" charset="0"/>
              </a:rPr>
              <a:t>A real estate attorney and a broker have offices next door to each other.  The attorney pays $100 for every new client referred from the broker.  Is this okay?</a:t>
            </a:r>
          </a:p>
          <a:p>
            <a:pPr marL="0" indent="0">
              <a:lnSpc>
                <a:spcPct val="100000"/>
              </a:lnSpc>
              <a:spcBef>
                <a:spcPct val="0"/>
              </a:spcBef>
              <a:buFont typeface="Arial" panose="020B0604020202020204" pitchFamily="34" charset="0"/>
              <a:buNone/>
            </a:pPr>
            <a:endParaRPr lang="en-US" altLang="en-US" sz="2400" smtClean="0">
              <a:solidFill>
                <a:srgbClr val="000000"/>
              </a:solidFill>
              <a:latin typeface="Baskerville Old Face" panose="02020602080505020303" pitchFamily="18" charset="0"/>
              <a:cs typeface="Arial" panose="020B0604020202020204" pitchFamily="34" charset="0"/>
            </a:endParaRPr>
          </a:p>
          <a:p>
            <a:pPr marL="0" indent="0">
              <a:lnSpc>
                <a:spcPct val="100000"/>
              </a:lnSpc>
              <a:spcBef>
                <a:spcPct val="0"/>
              </a:spcBef>
              <a:buFont typeface="Arial" panose="020B0604020202020204" pitchFamily="34" charset="0"/>
              <a:buNone/>
            </a:pPr>
            <a:r>
              <a:rPr lang="en-US" altLang="en-US" sz="2400" u="sng" smtClean="0">
                <a:solidFill>
                  <a:srgbClr val="000000"/>
                </a:solidFill>
                <a:latin typeface="Baskerville Old Face" panose="02020602080505020303" pitchFamily="18" charset="0"/>
                <a:cs typeface="Arial" panose="020B0604020202020204" pitchFamily="34" charset="0"/>
              </a:rPr>
              <a:t>ANSWER</a:t>
            </a:r>
            <a:r>
              <a:rPr lang="en-US" altLang="en-US" sz="2400" smtClean="0">
                <a:solidFill>
                  <a:srgbClr val="000000"/>
                </a:solidFill>
                <a:latin typeface="Baskerville Old Face" panose="02020602080505020303" pitchFamily="18" charset="0"/>
                <a:cs typeface="Arial" panose="020B0604020202020204" pitchFamily="34" charset="0"/>
              </a:rPr>
              <a:t>:</a:t>
            </a:r>
          </a:p>
          <a:p>
            <a:pPr marL="0" indent="0">
              <a:lnSpc>
                <a:spcPct val="100000"/>
              </a:lnSpc>
              <a:spcBef>
                <a:spcPct val="0"/>
              </a:spcBef>
              <a:buFont typeface="Arial" panose="020B0604020202020204" pitchFamily="34" charset="0"/>
              <a:buNone/>
            </a:pPr>
            <a:r>
              <a:rPr lang="en-US" altLang="en-US" sz="2400" smtClean="0">
                <a:solidFill>
                  <a:srgbClr val="000000"/>
                </a:solidFill>
                <a:latin typeface="Baskerville Old Face" panose="02020602080505020303" pitchFamily="18" charset="0"/>
                <a:cs typeface="Arial" panose="020B0604020202020204" pitchFamily="34" charset="0"/>
              </a:rPr>
              <a:t>NO!  It is against the law for attorneys to pay referral fees to brokers.  Also, salespersons and brokers are prohibited from giving a “thing of value” to attorneys for referring clients.</a:t>
            </a:r>
          </a:p>
        </p:txBody>
      </p:sp>
      <p:sp>
        <p:nvSpPr>
          <p:cNvPr id="14029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4029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2D5B231-FD00-45EA-8FD4-86D33C42FBA8}" type="slidenum">
              <a:rPr lang="en-US" altLang="en-US" sz="2000">
                <a:latin typeface="Baskerville Old Face" panose="02020602080505020303" pitchFamily="18" charset="0"/>
              </a:rPr>
              <a:pPr fontAlgn="base">
                <a:spcBef>
                  <a:spcPct val="0"/>
                </a:spcBef>
                <a:spcAft>
                  <a:spcPct val="0"/>
                </a:spcAft>
              </a:pPr>
              <a:t>45</a:t>
            </a:fld>
            <a:endParaRPr lang="en-US" altLang="en-US" sz="2000">
              <a:latin typeface="Baskerville Old Face" panose="02020602080505020303" pitchFamily="18" charset="0"/>
            </a:endParaRPr>
          </a:p>
        </p:txBody>
      </p:sp>
      <p:sp>
        <p:nvSpPr>
          <p:cNvPr id="140293" name="Rectangle 3"/>
          <p:cNvSpPr>
            <a:spLocks noChangeArrowheads="1"/>
          </p:cNvSpPr>
          <p:nvPr/>
        </p:nvSpPr>
        <p:spPr bwMode="auto">
          <a:xfrm>
            <a:off x="685800" y="254000"/>
            <a:ext cx="8520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i="1">
                <a:solidFill>
                  <a:srgbClr val="000000"/>
                </a:solidFill>
                <a:cs typeface="Arial" panose="020B0604020202020204" pitchFamily="34" charset="0"/>
              </a:rPr>
              <a:t> </a:t>
            </a:r>
            <a:r>
              <a:rPr lang="en-US" altLang="en-US" sz="2800" i="1">
                <a:latin typeface="Baskerville Old Face" panose="02020602080505020303" pitchFamily="18" charset="0"/>
                <a:cs typeface="Arial" panose="020B0604020202020204" pitchFamily="34" charset="0"/>
              </a:rPr>
              <a:t>HERE’S THE QUESTION.  What’s the Answer?</a:t>
            </a:r>
            <a:endParaRPr lang="en-US" altLang="en-US" sz="2800">
              <a:latin typeface="Baskerville Old Face" panose="02020602080505020303" pitchFamily="18" charset="0"/>
              <a:cs typeface="Arial" panose="020B0604020202020204" pitchFamily="34" charset="0"/>
            </a:endParaRPr>
          </a:p>
        </p:txBody>
      </p:sp>
      <p:pic>
        <p:nvPicPr>
          <p:cNvPr id="140294"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6000"/>
                            </p:stCondLst>
                            <p:childTnLst>
                              <p:par>
                                <p:cTn id="15" presetID="2" presetClass="entr" presetSubtype="4" fill="hold" grpId="0" nodeType="afterEffect">
                                  <p:stCondLst>
                                    <p:cond delay="100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982" y="102040"/>
            <a:ext cx="7173418" cy="685800"/>
          </a:xfrm>
        </p:spPr>
        <p:txBody>
          <a:bodyPr>
            <a:noAutofit/>
          </a:bodyPr>
          <a:lstStyle/>
          <a:p>
            <a:pPr fontAlgn="auto">
              <a:spcAft>
                <a:spcPts val="0"/>
              </a:spcAft>
              <a:defRPr/>
            </a:pPr>
            <a:r>
              <a:rPr lang="en-US" sz="2800" b="0" i="1" u="sng" dirty="0">
                <a:solidFill>
                  <a:srgbClr val="000000"/>
                </a:solidFill>
                <a:effectLst/>
                <a:latin typeface="Baskerville Old Face" panose="02020602080505020303" pitchFamily="18" charset="0"/>
                <a:ea typeface="+mn-ea"/>
              </a:rPr>
              <a:t>Section </a:t>
            </a:r>
            <a:r>
              <a:rPr lang="en-US" sz="2800" b="0" i="1" u="sng" dirty="0" smtClean="0">
                <a:solidFill>
                  <a:srgbClr val="000000"/>
                </a:solidFill>
                <a:effectLst/>
                <a:latin typeface="Baskerville Old Face" panose="02020602080505020303" pitchFamily="18" charset="0"/>
                <a:ea typeface="+mn-ea"/>
              </a:rPr>
              <a:t>6</a:t>
            </a:r>
            <a:r>
              <a:rPr lang="en-US" sz="2800" b="0" i="1" dirty="0" smtClean="0">
                <a:solidFill>
                  <a:srgbClr val="000000"/>
                </a:solidFill>
                <a:effectLst/>
                <a:latin typeface="Baskerville Old Face" panose="02020602080505020303" pitchFamily="18" charset="0"/>
                <a:ea typeface="+mn-ea"/>
              </a:rPr>
              <a:t>:  </a:t>
            </a:r>
            <a:r>
              <a:rPr lang="en-US" sz="2800" b="0" i="1" dirty="0" smtClean="0">
                <a:solidFill>
                  <a:prstClr val="black"/>
                </a:solidFill>
                <a:effectLst/>
                <a:latin typeface="Baskerville Old Face" panose="02020602080505020303" pitchFamily="18" charset="0"/>
              </a:rPr>
              <a:t>Continuing </a:t>
            </a:r>
            <a:r>
              <a:rPr lang="en-US" sz="2800" b="0" i="1" dirty="0">
                <a:solidFill>
                  <a:prstClr val="black"/>
                </a:solidFill>
                <a:effectLst/>
                <a:latin typeface="Baskerville Old Face" panose="02020602080505020303" pitchFamily="18" charset="0"/>
              </a:rPr>
              <a:t>Education (CE</a:t>
            </a:r>
            <a:r>
              <a:rPr lang="en-US" sz="2800" b="0" i="1" dirty="0" smtClean="0">
                <a:solidFill>
                  <a:prstClr val="black"/>
                </a:solidFill>
                <a:effectLst/>
                <a:latin typeface="Baskerville Old Face" panose="02020602080505020303" pitchFamily="18" charset="0"/>
              </a:rPr>
              <a:t>)</a:t>
            </a:r>
            <a:endParaRPr lang="en-US" sz="2800" dirty="0">
              <a:latin typeface="Baskerville Old Face" panose="02020602080505020303" pitchFamily="18" charset="0"/>
            </a:endParaRPr>
          </a:p>
        </p:txBody>
      </p:sp>
      <p:sp>
        <p:nvSpPr>
          <p:cNvPr id="4" name="Content Placeholder 3"/>
          <p:cNvSpPr>
            <a:spLocks noGrp="1"/>
          </p:cNvSpPr>
          <p:nvPr>
            <p:ph sz="half" idx="1"/>
          </p:nvPr>
        </p:nvSpPr>
        <p:spPr>
          <a:xfrm>
            <a:off x="414338" y="1666875"/>
            <a:ext cx="8729662" cy="4494213"/>
          </a:xfrm>
        </p:spPr>
        <p:txBody>
          <a:bodyPr rtlCol="0">
            <a:noAutofit/>
          </a:bodyPr>
          <a:lstStyle/>
          <a:p>
            <a:pPr marL="0" indent="0" fontAlgn="auto">
              <a:spcAft>
                <a:spcPts val="0"/>
              </a:spcAft>
              <a:buFont typeface="Arial" panose="020B0604020202020204" pitchFamily="34" charset="0"/>
              <a:buNone/>
              <a:defRPr/>
            </a:pPr>
            <a:r>
              <a:rPr lang="en-US" sz="2400" dirty="0" smtClean="0">
                <a:latin typeface="Baskerville Old Face" panose="02020602080505020303" pitchFamily="18" charset="0"/>
                <a:cs typeface="Arial"/>
              </a:rPr>
              <a:t>Licensees are required to</a:t>
            </a:r>
            <a:r>
              <a:rPr lang="en-US" sz="2400" dirty="0">
                <a:latin typeface="Baskerville Old Face" panose="02020602080505020303" pitchFamily="18" charset="0"/>
                <a:cs typeface="Arial"/>
              </a:rPr>
              <a:t> </a:t>
            </a:r>
            <a:r>
              <a:rPr lang="en-US" sz="2400" dirty="0" smtClean="0">
                <a:latin typeface="Baskerville Old Face" panose="02020602080505020303" pitchFamily="18" charset="0"/>
                <a:cs typeface="Arial"/>
              </a:rPr>
              <a:t>complete twelve (12) hours of CE before renewing their license every two years</a:t>
            </a:r>
            <a:r>
              <a:rPr lang="en-US" sz="2400" dirty="0">
                <a:latin typeface="Baskerville Old Face" panose="02020602080505020303" pitchFamily="18" charset="0"/>
                <a:cs typeface="Arial"/>
              </a:rPr>
              <a:t> </a:t>
            </a:r>
            <a:r>
              <a:rPr lang="en-US" sz="2400" dirty="0" smtClean="0">
                <a:latin typeface="Baskerville Old Face" panose="02020602080505020303" pitchFamily="18" charset="0"/>
                <a:cs typeface="Arial"/>
              </a:rPr>
              <a:t>in the even</a:t>
            </a:r>
            <a:r>
              <a:rPr lang="en-US" sz="2400" b="1" dirty="0" smtClean="0">
                <a:latin typeface="Baskerville Old Face" panose="02020602080505020303" pitchFamily="18" charset="0"/>
                <a:cs typeface="Arial"/>
              </a:rPr>
              <a:t> </a:t>
            </a:r>
            <a:r>
              <a:rPr lang="en-US" sz="2400" dirty="0" smtClean="0">
                <a:latin typeface="Baskerville Old Face" panose="02020602080505020303" pitchFamily="18" charset="0"/>
                <a:cs typeface="Arial"/>
              </a:rPr>
              <a:t>year.</a:t>
            </a:r>
          </a:p>
          <a:p>
            <a:pPr fontAlgn="auto">
              <a:spcAft>
                <a:spcPts val="0"/>
              </a:spcAft>
              <a:buFont typeface="Wingdings" panose="05000000000000000000" pitchFamily="2" charset="2"/>
              <a:buChar char="v"/>
              <a:defRPr/>
            </a:pPr>
            <a:r>
              <a:rPr lang="en-US" sz="2400" dirty="0" smtClean="0">
                <a:latin typeface="Baskerville Old Face" panose="02020602080505020303" pitchFamily="18" charset="0"/>
                <a:cs typeface="Arial"/>
              </a:rPr>
              <a:t> The current requirement is to complete three (3) hours </a:t>
            </a:r>
            <a:r>
              <a:rPr lang="en-US" sz="2400" dirty="0">
                <a:latin typeface="Baskerville Old Face" panose="02020602080505020303" pitchFamily="18" charset="0"/>
                <a:cs typeface="Arial"/>
              </a:rPr>
              <a:t>of </a:t>
            </a:r>
            <a:r>
              <a:rPr lang="en-US" sz="2400" dirty="0" smtClean="0">
                <a:latin typeface="Baskerville Old Face" panose="02020602080505020303" pitchFamily="18" charset="0"/>
                <a:cs typeface="Arial"/>
              </a:rPr>
              <a:t>this mandatory course </a:t>
            </a:r>
            <a:r>
              <a:rPr lang="en-US" sz="2400" i="1" dirty="0" smtClean="0">
                <a:latin typeface="Baskerville Old Face" panose="02020602080505020303" pitchFamily="18" charset="0"/>
                <a:cs typeface="Arial"/>
              </a:rPr>
              <a:t>“Connecticut </a:t>
            </a:r>
            <a:r>
              <a:rPr lang="en-US" sz="2400" i="1" dirty="0">
                <a:latin typeface="Baskerville Old Face" panose="02020602080505020303" pitchFamily="18" charset="0"/>
                <a:cs typeface="Arial"/>
              </a:rPr>
              <a:t>Real Estate </a:t>
            </a:r>
            <a:r>
              <a:rPr lang="en-US" sz="2400" i="1" dirty="0" smtClean="0">
                <a:latin typeface="Baskerville Old Face" panose="02020602080505020303" pitchFamily="18" charset="0"/>
                <a:cs typeface="Arial"/>
              </a:rPr>
              <a:t>Legal </a:t>
            </a:r>
            <a:r>
              <a:rPr lang="en-US" sz="2400" i="1" dirty="0">
                <a:latin typeface="Baskerville Old Face" panose="02020602080505020303" pitchFamily="18" charset="0"/>
                <a:cs typeface="Arial"/>
              </a:rPr>
              <a:t>Review and </a:t>
            </a:r>
            <a:r>
              <a:rPr lang="en-US" sz="2400" i="1" dirty="0" smtClean="0">
                <a:latin typeface="Baskerville Old Face" panose="02020602080505020303" pitchFamily="18" charset="0"/>
                <a:cs typeface="Arial"/>
              </a:rPr>
              <a:t>Update” </a:t>
            </a:r>
            <a:r>
              <a:rPr lang="en-US" sz="2400" dirty="0" smtClean="0">
                <a:latin typeface="Baskerville Old Face" panose="02020602080505020303" pitchFamily="18" charset="0"/>
                <a:cs typeface="Arial"/>
              </a:rPr>
              <a:t>plus </a:t>
            </a:r>
            <a:r>
              <a:rPr lang="en-US" sz="2400" dirty="0">
                <a:latin typeface="Baskerville Old Face" panose="02020602080505020303" pitchFamily="18" charset="0"/>
                <a:cs typeface="Arial"/>
              </a:rPr>
              <a:t>n</a:t>
            </a:r>
            <a:r>
              <a:rPr lang="en-US" sz="2400" dirty="0" smtClean="0">
                <a:latin typeface="Baskerville Old Face" panose="02020602080505020303" pitchFamily="18" charset="0"/>
                <a:cs typeface="Arial"/>
              </a:rPr>
              <a:t>ine (9) hours of real estate elective courses.</a:t>
            </a:r>
          </a:p>
          <a:p>
            <a:pPr marL="0" indent="0" fontAlgn="auto">
              <a:spcAft>
                <a:spcPts val="0"/>
              </a:spcAft>
              <a:buFont typeface="Arial" panose="020B0604020202020204" pitchFamily="34" charset="0"/>
              <a:buNone/>
              <a:defRPr/>
            </a:pPr>
            <a:r>
              <a:rPr lang="en-US" sz="2400" b="1" dirty="0" smtClean="0">
                <a:latin typeface="Baskerville Old Face" panose="02020602080505020303" pitchFamily="18" charset="0"/>
                <a:cs typeface="Arial"/>
              </a:rPr>
              <a:t>	</a:t>
            </a:r>
            <a:r>
              <a:rPr lang="en-US" sz="2400" dirty="0" smtClean="0">
                <a:latin typeface="Baskerville Old Face" panose="02020602080505020303" pitchFamily="18" charset="0"/>
                <a:cs typeface="Arial"/>
              </a:rPr>
              <a:t>OR</a:t>
            </a:r>
          </a:p>
          <a:p>
            <a:pPr fontAlgn="auto">
              <a:spcBef>
                <a:spcPts val="0"/>
              </a:spcBef>
              <a:spcAft>
                <a:spcPts val="0"/>
              </a:spcAft>
              <a:buFont typeface="Wingdings" panose="05000000000000000000" pitchFamily="2" charset="2"/>
              <a:buChar char="v"/>
              <a:defRPr/>
            </a:pPr>
            <a:r>
              <a:rPr lang="en-US" sz="2400" dirty="0" smtClean="0">
                <a:latin typeface="Baskerville Old Face" panose="02020602080505020303" pitchFamily="18" charset="0"/>
                <a:cs typeface="Arial"/>
              </a:rPr>
              <a:t> pass the 40-question Connecticut</a:t>
            </a:r>
          </a:p>
          <a:p>
            <a:pPr marL="0" indent="0" fontAlgn="auto">
              <a:spcBef>
                <a:spcPts val="0"/>
              </a:spcBef>
              <a:spcAft>
                <a:spcPts val="0"/>
              </a:spcAft>
              <a:buFont typeface="Arial" panose="020B0604020202020204" pitchFamily="34" charset="0"/>
              <a:buNone/>
              <a:defRPr/>
            </a:pPr>
            <a:r>
              <a:rPr lang="en-US" sz="2400" dirty="0" smtClean="0">
                <a:latin typeface="Baskerville Old Face" panose="02020602080505020303" pitchFamily="18" charset="0"/>
                <a:cs typeface="Arial"/>
              </a:rPr>
              <a:t>   Continuing Education Examination.</a:t>
            </a:r>
          </a:p>
          <a:p>
            <a:pPr marL="0" indent="0" fontAlgn="auto">
              <a:spcAft>
                <a:spcPts val="0"/>
              </a:spcAft>
              <a:buFont typeface="Arial" panose="020B0604020202020204" pitchFamily="34" charset="0"/>
              <a:buNone/>
              <a:defRPr/>
            </a:pPr>
            <a:endParaRPr lang="en-US" sz="2400" dirty="0">
              <a:latin typeface="Baskerville Old Face" panose="02020602080505020303" pitchFamily="18" charset="0"/>
              <a:cs typeface="Arial"/>
            </a:endParaRPr>
          </a:p>
          <a:p>
            <a:pPr marL="0" indent="0" fontAlgn="auto">
              <a:spcAft>
                <a:spcPts val="0"/>
              </a:spcAft>
              <a:buFont typeface="Arial" panose="020B0604020202020204" pitchFamily="34" charset="0"/>
              <a:buNone/>
              <a:defRPr/>
            </a:pPr>
            <a:endParaRPr lang="en-US" sz="2400" dirty="0">
              <a:latin typeface="Arial"/>
              <a:cs typeface="Arial"/>
            </a:endParaRPr>
          </a:p>
        </p:txBody>
      </p:sp>
      <p:sp>
        <p:nvSpPr>
          <p:cNvPr id="142340" name="Slide Number Placeholder 5"/>
          <p:cNvSpPr>
            <a:spLocks noGrp="1"/>
          </p:cNvSpPr>
          <p:nvPr>
            <p:ph type="sldNum" sz="quarter" idx="12"/>
          </p:nvPr>
        </p:nvSpPr>
        <p:spPr bwMode="auto">
          <a:xfrm>
            <a:off x="8077200" y="6208713"/>
            <a:ext cx="609600" cy="39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99E2C8-030A-4189-846B-2A80194353BC}" type="slidenum">
              <a:rPr lang="en-US" altLang="en-US" sz="2000">
                <a:latin typeface="Baskerville Old Face" panose="02020602080505020303" pitchFamily="18" charset="0"/>
              </a:rPr>
              <a:pPr/>
              <a:t>46</a:t>
            </a:fld>
            <a:endParaRPr lang="en-US" altLang="en-US" sz="2000">
              <a:latin typeface="Baskerville Old Face" panose="02020602080505020303" pitchFamily="18" charset="0"/>
            </a:endParaRPr>
          </a:p>
        </p:txBody>
      </p:sp>
      <p:sp>
        <p:nvSpPr>
          <p:cNvPr id="142341" name="Rectangle 9"/>
          <p:cNvSpPr>
            <a:spLocks noChangeArrowheads="1"/>
          </p:cNvSpPr>
          <p:nvPr/>
        </p:nvSpPr>
        <p:spPr bwMode="auto">
          <a:xfrm>
            <a:off x="3429000" y="6205538"/>
            <a:ext cx="207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Baskerville Old Face" panose="02020602080505020303" pitchFamily="18" charset="0"/>
              </a:rPr>
              <a:t>CT 2014-2016 CE</a:t>
            </a:r>
          </a:p>
        </p:txBody>
      </p:sp>
      <p:pic>
        <p:nvPicPr>
          <p:cNvPr id="142342"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863"/>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171950"/>
            <a:ext cx="2590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385138" cy="685800"/>
          </a:xfrm>
        </p:spPr>
        <p:txBody>
          <a:bodyPr>
            <a:noAutofit/>
          </a:bodyPr>
          <a:lstStyle/>
          <a:p>
            <a:pPr fontAlgn="auto">
              <a:spcAft>
                <a:spcPts val="0"/>
              </a:spcAft>
              <a:defRPr/>
            </a:pPr>
            <a:r>
              <a:rPr lang="en-US" sz="3200" b="0" i="1" dirty="0">
                <a:solidFill>
                  <a:prstClr val="black"/>
                </a:solidFill>
                <a:effectLst/>
                <a:latin typeface="Baskerville Old Face" panose="02020602080505020303" pitchFamily="18" charset="0"/>
              </a:rPr>
              <a:t>Continuing </a:t>
            </a:r>
            <a:r>
              <a:rPr lang="en-US" sz="3200" b="0" i="1" dirty="0" smtClean="0">
                <a:solidFill>
                  <a:prstClr val="black"/>
                </a:solidFill>
                <a:effectLst/>
                <a:latin typeface="Baskerville Old Face" panose="02020602080505020303" pitchFamily="18" charset="0"/>
              </a:rPr>
              <a:t>Education Deadlines </a:t>
            </a:r>
            <a:endParaRPr lang="en-US" sz="3200" dirty="0">
              <a:latin typeface="Baskerville Old Face" panose="02020602080505020303" pitchFamily="18" charset="0"/>
            </a:endParaRPr>
          </a:p>
        </p:txBody>
      </p:sp>
      <p:sp>
        <p:nvSpPr>
          <p:cNvPr id="4" name="Content Placeholder 3"/>
          <p:cNvSpPr>
            <a:spLocks noGrp="1"/>
          </p:cNvSpPr>
          <p:nvPr>
            <p:ph sz="half" idx="1"/>
          </p:nvPr>
        </p:nvSpPr>
        <p:spPr>
          <a:xfrm>
            <a:off x="206375" y="2085975"/>
            <a:ext cx="8923338" cy="3937000"/>
          </a:xfrm>
        </p:spPr>
        <p:txBody>
          <a:bodyPr rtlCol="0">
            <a:normAutofit fontScale="25000" lnSpcReduction="20000"/>
          </a:bodyPr>
          <a:lstStyle/>
          <a:p>
            <a:pPr fontAlgn="auto">
              <a:lnSpc>
                <a:spcPct val="120000"/>
              </a:lnSpc>
              <a:spcBef>
                <a:spcPts val="0"/>
              </a:spcBef>
              <a:spcAft>
                <a:spcPts val="0"/>
              </a:spcAft>
              <a:buFont typeface="Wingdings" panose="05000000000000000000" pitchFamily="2" charset="2"/>
              <a:buChar char="ü"/>
              <a:defRPr/>
            </a:pPr>
            <a:r>
              <a:rPr lang="en-US" sz="9600" dirty="0" smtClean="0">
                <a:latin typeface="Baskerville Old Face" panose="02020602080505020303" pitchFamily="18" charset="0"/>
                <a:cs typeface="Arial" panose="020B0604020202020204" pitchFamily="34" charset="0"/>
              </a:rPr>
              <a:t>CE must be completed prior to the license renewal date</a:t>
            </a:r>
            <a:r>
              <a:rPr lang="en-US" sz="9600" dirty="0">
                <a:latin typeface="Baskerville Old Face" panose="02020602080505020303" pitchFamily="18" charset="0"/>
                <a:cs typeface="Arial" panose="020B0604020202020204" pitchFamily="34" charset="0"/>
              </a:rPr>
              <a:t> </a:t>
            </a:r>
            <a:r>
              <a:rPr lang="en-US" sz="9600" dirty="0" smtClean="0">
                <a:latin typeface="Baskerville Old Face" panose="02020602080505020303" pitchFamily="18" charset="0"/>
                <a:cs typeface="Arial" panose="020B0604020202020204" pitchFamily="34" charset="0"/>
              </a:rPr>
              <a:t>of:	</a:t>
            </a:r>
          </a:p>
          <a:p>
            <a:pPr marL="0" indent="0" fontAlgn="auto">
              <a:lnSpc>
                <a:spcPct val="120000"/>
              </a:lnSpc>
              <a:spcBef>
                <a:spcPts val="0"/>
              </a:spcBef>
              <a:spcAft>
                <a:spcPts val="0"/>
              </a:spcAft>
              <a:buFont typeface="Arial" panose="020B0604020202020204" pitchFamily="34" charset="0"/>
              <a:buNone/>
              <a:defRPr/>
            </a:pPr>
            <a:r>
              <a:rPr lang="en-US" sz="9600" dirty="0" smtClean="0">
                <a:latin typeface="Baskerville Old Face" panose="02020602080505020303" pitchFamily="18" charset="0"/>
                <a:cs typeface="Arial" panose="020B0604020202020204" pitchFamily="34" charset="0"/>
              </a:rPr>
              <a:t>	</a:t>
            </a:r>
            <a:r>
              <a:rPr lang="en-US" sz="11200" i="1" u="sng" dirty="0" smtClean="0">
                <a:latin typeface="Baskerville Old Face" panose="02020602080505020303" pitchFamily="18" charset="0"/>
                <a:cs typeface="Arial" panose="020B0604020202020204" pitchFamily="34" charset="0"/>
              </a:rPr>
              <a:t>March 31 for Brokers and May 31 for Salespersons</a:t>
            </a:r>
          </a:p>
          <a:p>
            <a:pPr fontAlgn="auto">
              <a:lnSpc>
                <a:spcPct val="120000"/>
              </a:lnSpc>
              <a:spcAft>
                <a:spcPts val="0"/>
              </a:spcAft>
              <a:buFont typeface="Wingdings" panose="05000000000000000000" pitchFamily="2" charset="2"/>
              <a:buChar char="ü"/>
              <a:defRPr/>
            </a:pPr>
            <a:r>
              <a:rPr lang="en-US" sz="9600" dirty="0" smtClean="0">
                <a:latin typeface="Baskerville Old Face" panose="02020602080505020303" pitchFamily="18" charset="0"/>
                <a:cs typeface="Arial" panose="020B0604020202020204" pitchFamily="34" charset="0"/>
              </a:rPr>
              <a:t>Real </a:t>
            </a:r>
            <a:r>
              <a:rPr lang="en-US" sz="9600" dirty="0">
                <a:latin typeface="Baskerville Old Face" panose="02020602080505020303" pitchFamily="18" charset="0"/>
                <a:cs typeface="Arial" panose="020B0604020202020204" pitchFamily="34" charset="0"/>
              </a:rPr>
              <a:t>estate schools are required to report CE attendance rosters to </a:t>
            </a:r>
            <a:r>
              <a:rPr lang="en-US" sz="9600" dirty="0" smtClean="0">
                <a:latin typeface="Baskerville Old Face" panose="02020602080505020303" pitchFamily="18" charset="0"/>
                <a:cs typeface="Arial" panose="020B0604020202020204" pitchFamily="34" charset="0"/>
              </a:rPr>
              <a:t>PSI within 30 days of completion of the course, and provide a certificate of completion to the licensees.</a:t>
            </a:r>
          </a:p>
          <a:p>
            <a:pPr fontAlgn="auto">
              <a:lnSpc>
                <a:spcPct val="120000"/>
              </a:lnSpc>
              <a:spcAft>
                <a:spcPts val="0"/>
              </a:spcAft>
              <a:buFont typeface="Wingdings" panose="05000000000000000000" pitchFamily="2" charset="2"/>
              <a:buChar char="ü"/>
              <a:defRPr/>
            </a:pPr>
            <a:r>
              <a:rPr lang="en-US" sz="9600" dirty="0" smtClean="0">
                <a:latin typeface="Baskerville Old Face" panose="02020602080505020303" pitchFamily="18" charset="0"/>
                <a:cs typeface="Arial" panose="020B0604020202020204" pitchFamily="34" charset="0"/>
              </a:rPr>
              <a:t>The Department of Consumer Protection </a:t>
            </a:r>
            <a:r>
              <a:rPr lang="en-US" sz="9600" dirty="0">
                <a:latin typeface="Baskerville Old Face" panose="02020602080505020303" pitchFamily="18" charset="0"/>
                <a:cs typeface="Arial" panose="020B0604020202020204" pitchFamily="34" charset="0"/>
              </a:rPr>
              <a:t>does </a:t>
            </a:r>
            <a:r>
              <a:rPr lang="en-US" sz="9600" b="1" u="sng" dirty="0" smtClean="0">
                <a:latin typeface="Baskerville Old Face" panose="02020602080505020303" pitchFamily="18" charset="0"/>
                <a:cs typeface="Arial" panose="020B0604020202020204" pitchFamily="34" charset="0"/>
              </a:rPr>
              <a:t>NOT</a:t>
            </a:r>
            <a:r>
              <a:rPr lang="en-US" sz="9600" dirty="0" smtClean="0">
                <a:latin typeface="Baskerville Old Face" panose="02020602080505020303" pitchFamily="18" charset="0"/>
                <a:cs typeface="Arial" panose="020B0604020202020204" pitchFamily="34" charset="0"/>
              </a:rPr>
              <a:t> </a:t>
            </a:r>
            <a:r>
              <a:rPr lang="en-US" sz="9600" dirty="0">
                <a:latin typeface="Baskerville Old Face" panose="02020602080505020303" pitchFamily="18" charset="0"/>
                <a:cs typeface="Arial" panose="020B0604020202020204" pitchFamily="34" charset="0"/>
              </a:rPr>
              <a:t>maintain </a:t>
            </a:r>
            <a:r>
              <a:rPr lang="en-US" sz="9600" dirty="0" smtClean="0">
                <a:latin typeface="Baskerville Old Face" panose="02020602080505020303" pitchFamily="18" charset="0"/>
                <a:cs typeface="Arial" panose="020B0604020202020204" pitchFamily="34" charset="0"/>
              </a:rPr>
              <a:t>Continuing Education </a:t>
            </a:r>
            <a:r>
              <a:rPr lang="en-US" sz="9600" dirty="0">
                <a:latin typeface="Baskerville Old Face" panose="02020602080505020303" pitchFamily="18" charset="0"/>
                <a:cs typeface="Arial" panose="020B0604020202020204" pitchFamily="34" charset="0"/>
              </a:rPr>
              <a:t>records for </a:t>
            </a:r>
            <a:r>
              <a:rPr lang="en-US" sz="9600" dirty="0" smtClean="0">
                <a:latin typeface="Baskerville Old Face" panose="02020602080505020303" pitchFamily="18" charset="0"/>
                <a:cs typeface="Arial" panose="020B0604020202020204" pitchFamily="34" charset="0"/>
              </a:rPr>
              <a:t>licensees.</a:t>
            </a:r>
          </a:p>
          <a:p>
            <a:pPr marL="0" indent="0" fontAlgn="auto">
              <a:lnSpc>
                <a:spcPct val="120000"/>
              </a:lnSpc>
              <a:spcAft>
                <a:spcPts val="0"/>
              </a:spcAft>
              <a:buFont typeface="Arial" panose="020B0604020202020204" pitchFamily="34" charset="0"/>
              <a:buNone/>
              <a:defRPr/>
            </a:pPr>
            <a:endParaRPr lang="en-US" sz="9600" dirty="0">
              <a:latin typeface="Baskerville Old Face" panose="02020602080505020303" pitchFamily="18" charset="0"/>
              <a:cs typeface="Arial" panose="020B0604020202020204" pitchFamily="34" charset="0"/>
            </a:endParaRPr>
          </a:p>
          <a:p>
            <a:pPr marL="0" indent="0">
              <a:lnSpc>
                <a:spcPct val="170000"/>
              </a:lnSpc>
              <a:spcBef>
                <a:spcPct val="0"/>
              </a:spcBef>
              <a:buFont typeface="Arial" panose="020B0604020202020204" pitchFamily="34" charset="0"/>
              <a:buNone/>
              <a:defRPr/>
            </a:pPr>
            <a:r>
              <a:rPr lang="en-US" sz="8000" i="1" dirty="0">
                <a:solidFill>
                  <a:schemeClr val="tx1">
                    <a:lumMod val="85000"/>
                    <a:lumOff val="15000"/>
                  </a:schemeClr>
                </a:solidFill>
                <a:latin typeface="Baskerville Old Face" panose="02020602080505020303" pitchFamily="18" charset="0"/>
              </a:rPr>
              <a:t> </a:t>
            </a:r>
            <a:r>
              <a:rPr lang="en-US" sz="8000" i="1" dirty="0" smtClean="0">
                <a:solidFill>
                  <a:schemeClr val="tx1">
                    <a:lumMod val="85000"/>
                    <a:lumOff val="15000"/>
                  </a:schemeClr>
                </a:solidFill>
                <a:latin typeface="Baskerville Old Face" panose="02020602080505020303" pitchFamily="18" charset="0"/>
              </a:rPr>
              <a:t>  CGS §20-319(b</a:t>
            </a:r>
            <a:r>
              <a:rPr lang="en-US" sz="8000" i="1" dirty="0">
                <a:solidFill>
                  <a:schemeClr val="tx1">
                    <a:lumMod val="85000"/>
                    <a:lumOff val="15000"/>
                  </a:schemeClr>
                </a:solidFill>
                <a:latin typeface="Baskerville Old Face" panose="02020602080505020303" pitchFamily="18" charset="0"/>
              </a:rPr>
              <a:t>)</a:t>
            </a:r>
            <a:endParaRPr lang="en-US" sz="8000" dirty="0">
              <a:solidFill>
                <a:schemeClr val="tx1">
                  <a:lumMod val="85000"/>
                  <a:lumOff val="15000"/>
                </a:schemeClr>
              </a:solidFill>
              <a:latin typeface="Baskerville Old Face" panose="02020602080505020303" pitchFamily="18" charset="0"/>
            </a:endParaRPr>
          </a:p>
          <a:p>
            <a:pPr marL="0" indent="0" fontAlgn="auto">
              <a:lnSpc>
                <a:spcPct val="170000"/>
              </a:lnSpc>
              <a:spcAft>
                <a:spcPts val="0"/>
              </a:spcAft>
              <a:buFont typeface="Arial" panose="020B0604020202020204" pitchFamily="34" charset="0"/>
              <a:buNone/>
              <a:defRPr/>
            </a:pPr>
            <a:endParaRPr lang="en-US" dirty="0"/>
          </a:p>
        </p:txBody>
      </p:sp>
      <p:sp>
        <p:nvSpPr>
          <p:cNvPr id="144388" name="Slide Number Placeholder 5"/>
          <p:cNvSpPr>
            <a:spLocks noGrp="1"/>
          </p:cNvSpPr>
          <p:nvPr>
            <p:ph type="sldNum" sz="quarter" idx="12"/>
          </p:nvPr>
        </p:nvSpPr>
        <p:spPr bwMode="auto">
          <a:xfrm>
            <a:off x="6553200" y="629761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71EC3E-4F76-4619-8F00-AC9533579F2E}" type="slidenum">
              <a:rPr lang="en-US" altLang="en-US" sz="2000">
                <a:latin typeface="Baskerville Old Face" panose="02020602080505020303" pitchFamily="18" charset="0"/>
              </a:rPr>
              <a:pPr/>
              <a:t>47</a:t>
            </a:fld>
            <a:endParaRPr lang="en-US" altLang="en-US" sz="2000">
              <a:latin typeface="Baskerville Old Face" panose="02020602080505020303" pitchFamily="18" charset="0"/>
            </a:endParaRPr>
          </a:p>
        </p:txBody>
      </p:sp>
      <p:sp>
        <p:nvSpPr>
          <p:cNvPr id="144389" name="Rectangle 9"/>
          <p:cNvSpPr>
            <a:spLocks noChangeArrowheads="1"/>
          </p:cNvSpPr>
          <p:nvPr/>
        </p:nvSpPr>
        <p:spPr bwMode="auto">
          <a:xfrm>
            <a:off x="3633788" y="6297613"/>
            <a:ext cx="207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Baskerville Old Face" panose="02020602080505020303" pitchFamily="18" charset="0"/>
              </a:rPr>
              <a:t>CT 2014-2016 CE</a:t>
            </a:r>
          </a:p>
        </p:txBody>
      </p:sp>
      <p:pic>
        <p:nvPicPr>
          <p:cNvPr id="1443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144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749" y="152400"/>
            <a:ext cx="7379006" cy="685800"/>
          </a:xfrm>
        </p:spPr>
        <p:txBody>
          <a:bodyPr>
            <a:noAutofit/>
          </a:bodyPr>
          <a:lstStyle/>
          <a:p>
            <a:pPr fontAlgn="auto">
              <a:spcAft>
                <a:spcPts val="0"/>
              </a:spcAft>
              <a:defRPr/>
            </a:pPr>
            <a:r>
              <a:rPr lang="en-US" sz="3200" b="0" i="1" dirty="0">
                <a:solidFill>
                  <a:prstClr val="black"/>
                </a:solidFill>
                <a:effectLst/>
                <a:latin typeface="Baskerville Old Face" panose="02020602080505020303" pitchFamily="18" charset="0"/>
              </a:rPr>
              <a:t>Continuing Education </a:t>
            </a:r>
            <a:r>
              <a:rPr lang="en-US" sz="3200" b="0" i="1" dirty="0" smtClean="0">
                <a:solidFill>
                  <a:prstClr val="black"/>
                </a:solidFill>
                <a:effectLst/>
                <a:latin typeface="Baskerville Old Face" panose="02020602080505020303" pitchFamily="18" charset="0"/>
              </a:rPr>
              <a:t>Certificates</a:t>
            </a:r>
            <a:endParaRPr lang="en-US" sz="3200" dirty="0">
              <a:latin typeface="Baskerville Old Face" panose="02020602080505020303" pitchFamily="18" charset="0"/>
            </a:endParaRPr>
          </a:p>
        </p:txBody>
      </p:sp>
      <p:sp>
        <p:nvSpPr>
          <p:cNvPr id="146435" name="Content Placeholder 3"/>
          <p:cNvSpPr>
            <a:spLocks noGrp="1"/>
          </p:cNvSpPr>
          <p:nvPr>
            <p:ph sz="half" idx="1"/>
          </p:nvPr>
        </p:nvSpPr>
        <p:spPr>
          <a:xfrm>
            <a:off x="838200" y="1925638"/>
            <a:ext cx="7848600" cy="3255962"/>
          </a:xfrm>
        </p:spPr>
        <p:txBody>
          <a:bodyPr/>
          <a:lstStyle/>
          <a:p>
            <a:pPr marL="0" indent="0">
              <a:lnSpc>
                <a:spcPct val="170000"/>
              </a:lnSpc>
              <a:buFont typeface="Arial" panose="020B0604020202020204" pitchFamily="34" charset="0"/>
              <a:buNone/>
            </a:pPr>
            <a:r>
              <a:rPr lang="en-US" altLang="en-US" sz="2400" smtClean="0">
                <a:latin typeface="Baskerville Old Face" panose="02020602080505020303" pitchFamily="18" charset="0"/>
                <a:cs typeface="Arial" panose="020B0604020202020204" pitchFamily="34" charset="0"/>
              </a:rPr>
              <a:t>Real estate licensees are responsible for keeping copies of continuing education certificates to prove compliance with requirements.</a:t>
            </a:r>
          </a:p>
          <a:p>
            <a:pPr marL="0" indent="0">
              <a:lnSpc>
                <a:spcPct val="170000"/>
              </a:lnSpc>
              <a:buFont typeface="Arial" panose="020B0604020202020204" pitchFamily="34" charset="0"/>
              <a:buNone/>
            </a:pPr>
            <a:r>
              <a:rPr lang="en-US" altLang="en-US" sz="2400" smtClean="0">
                <a:latin typeface="Baskerville Old Face" panose="02020602080505020303" pitchFamily="18" charset="0"/>
                <a:cs typeface="Arial" panose="020B0604020202020204" pitchFamily="34" charset="0"/>
              </a:rPr>
              <a:t>Proof of compliance should be submitted to the Real Estate Commission </a:t>
            </a:r>
            <a:r>
              <a:rPr lang="en-US" altLang="en-US" sz="2400" b="1" u="sng" smtClean="0">
                <a:latin typeface="Baskerville Old Face" panose="02020602080505020303" pitchFamily="18" charset="0"/>
                <a:cs typeface="Arial" panose="020B0604020202020204" pitchFamily="34" charset="0"/>
              </a:rPr>
              <a:t>ONLY</a:t>
            </a:r>
            <a:r>
              <a:rPr lang="en-US" altLang="en-US" sz="2400" smtClean="0">
                <a:latin typeface="Baskerville Old Face" panose="02020602080505020303" pitchFamily="18" charset="0"/>
                <a:cs typeface="Arial" panose="020B0604020202020204" pitchFamily="34" charset="0"/>
              </a:rPr>
              <a:t> in response to an audit.</a:t>
            </a:r>
          </a:p>
          <a:p>
            <a:pPr marL="0" indent="0">
              <a:lnSpc>
                <a:spcPct val="170000"/>
              </a:lnSpc>
              <a:buFont typeface="Arial" panose="020B0604020202020204" pitchFamily="34" charset="0"/>
              <a:buNone/>
            </a:pPr>
            <a:endParaRPr lang="en-US" altLang="en-US" sz="2400" smtClean="0">
              <a:latin typeface="Arial" panose="020B0604020202020204" pitchFamily="34" charset="0"/>
              <a:cs typeface="Arial" panose="020B0604020202020204" pitchFamily="34" charset="0"/>
            </a:endParaRPr>
          </a:p>
          <a:p>
            <a:pPr marL="0" indent="0">
              <a:lnSpc>
                <a:spcPct val="170000"/>
              </a:lnSpc>
              <a:buFont typeface="Arial" panose="020B0604020202020204" pitchFamily="34" charset="0"/>
              <a:buNone/>
            </a:pPr>
            <a:endParaRPr lang="en-US" altLang="en-US" sz="2400" smtClean="0"/>
          </a:p>
        </p:txBody>
      </p:sp>
      <p:sp>
        <p:nvSpPr>
          <p:cNvPr id="146436" name="Slide Number Placeholder 5"/>
          <p:cNvSpPr>
            <a:spLocks noGrp="1"/>
          </p:cNvSpPr>
          <p:nvPr>
            <p:ph type="sldNum" sz="quarter" idx="12"/>
          </p:nvPr>
        </p:nvSpPr>
        <p:spPr bwMode="auto">
          <a:xfrm>
            <a:off x="7935913" y="6202363"/>
            <a:ext cx="533400" cy="452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D469F2-F0EE-43D4-962B-647313B1CA7A}" type="slidenum">
              <a:rPr lang="en-US" altLang="en-US" sz="2000">
                <a:latin typeface="Baskerville Old Face" panose="02020602080505020303" pitchFamily="18" charset="0"/>
              </a:rPr>
              <a:pPr/>
              <a:t>48</a:t>
            </a:fld>
            <a:endParaRPr lang="en-US" altLang="en-US" sz="2000">
              <a:latin typeface="Baskerville Old Face" panose="02020602080505020303" pitchFamily="18" charset="0"/>
            </a:endParaRPr>
          </a:p>
        </p:txBody>
      </p:sp>
      <p:sp>
        <p:nvSpPr>
          <p:cNvPr id="146437" name="Rectangle 9"/>
          <p:cNvSpPr>
            <a:spLocks noChangeArrowheads="1"/>
          </p:cNvSpPr>
          <p:nvPr/>
        </p:nvSpPr>
        <p:spPr bwMode="auto">
          <a:xfrm>
            <a:off x="3395663" y="6256338"/>
            <a:ext cx="2068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Baskerville Old Face" panose="02020602080505020303" pitchFamily="18" charset="0"/>
              </a:rPr>
              <a:t>CT 2014-2016 CE</a:t>
            </a:r>
          </a:p>
        </p:txBody>
      </p:sp>
      <p:pic>
        <p:nvPicPr>
          <p:cNvPr id="1464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144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414" y="102040"/>
            <a:ext cx="8151986" cy="685800"/>
          </a:xfrm>
        </p:spPr>
        <p:txBody>
          <a:bodyPr>
            <a:noAutofit/>
          </a:bodyPr>
          <a:lstStyle/>
          <a:p>
            <a:pPr fontAlgn="auto">
              <a:spcAft>
                <a:spcPts val="0"/>
              </a:spcAft>
              <a:defRPr/>
            </a:pPr>
            <a:r>
              <a:rPr lang="en-US" sz="3200" b="0" i="1" dirty="0" smtClean="0">
                <a:solidFill>
                  <a:prstClr val="black"/>
                </a:solidFill>
                <a:effectLst/>
                <a:latin typeface="Baskerville Old Face" panose="02020602080505020303" pitchFamily="18" charset="0"/>
              </a:rPr>
              <a:t>May CE </a:t>
            </a:r>
            <a:r>
              <a:rPr lang="en-US" sz="3200" b="0" i="1" dirty="0">
                <a:solidFill>
                  <a:prstClr val="black"/>
                </a:solidFill>
                <a:effectLst/>
                <a:latin typeface="Baskerville Old Face" panose="02020602080505020303" pitchFamily="18" charset="0"/>
              </a:rPr>
              <a:t>c</a:t>
            </a:r>
            <a:r>
              <a:rPr lang="en-US" sz="3200" b="0" i="1" dirty="0" smtClean="0">
                <a:solidFill>
                  <a:prstClr val="black"/>
                </a:solidFill>
                <a:effectLst/>
                <a:latin typeface="Baskerville Old Face" panose="02020602080505020303" pitchFamily="18" charset="0"/>
              </a:rPr>
              <a:t>ourses be held in a broker’s office?</a:t>
            </a:r>
            <a:endParaRPr lang="en-US" sz="3200" dirty="0">
              <a:latin typeface="Baskerville Old Face" panose="02020602080505020303" pitchFamily="18" charset="0"/>
            </a:endParaRPr>
          </a:p>
        </p:txBody>
      </p:sp>
      <p:sp>
        <p:nvSpPr>
          <p:cNvPr id="148483" name="Content Placeholder 3"/>
          <p:cNvSpPr>
            <a:spLocks noGrp="1"/>
          </p:cNvSpPr>
          <p:nvPr>
            <p:ph sz="half" idx="1"/>
          </p:nvPr>
        </p:nvSpPr>
        <p:spPr>
          <a:xfrm>
            <a:off x="566738" y="1655763"/>
            <a:ext cx="7815262" cy="3830637"/>
          </a:xfrm>
        </p:spPr>
        <p:txBody>
          <a:bodyPr/>
          <a:lstStyle/>
          <a:p>
            <a:pPr marL="0" indent="0">
              <a:buFont typeface="Arial" panose="020B0604020202020204" pitchFamily="34" charset="0"/>
              <a:buNone/>
            </a:pPr>
            <a:endParaRPr lang="en-US" altLang="en-US" sz="2400" smtClean="0">
              <a:latin typeface="Arial" panose="020B0604020202020204" pitchFamily="34" charset="0"/>
              <a:cs typeface="Arial" panose="020B0604020202020204" pitchFamily="34" charset="0"/>
            </a:endParaRPr>
          </a:p>
          <a:p>
            <a:pPr marL="0" indent="0">
              <a:lnSpc>
                <a:spcPct val="150000"/>
              </a:lnSpc>
              <a:buFont typeface="Arial" panose="020B0604020202020204" pitchFamily="34" charset="0"/>
              <a:buNone/>
            </a:pPr>
            <a:r>
              <a:rPr lang="en-US" altLang="en-US" sz="2800" smtClean="0">
                <a:latin typeface="Baskerville Old Face" panose="02020602080505020303" pitchFamily="18" charset="0"/>
                <a:cs typeface="Arial" panose="020B0604020202020204" pitchFamily="34" charset="0"/>
              </a:rPr>
              <a:t>Continuing education courses cannot be taught in a real estate or appraisal office.  There must be a separate entrance, leading to a separate room, where the course will be taught.</a:t>
            </a:r>
          </a:p>
          <a:p>
            <a:pPr marL="0" indent="0">
              <a:buFont typeface="Arial" panose="020B0604020202020204" pitchFamily="34" charset="0"/>
              <a:buNone/>
            </a:pPr>
            <a:endParaRPr lang="en-US" altLang="en-US" sz="2400" smtClean="0">
              <a:latin typeface="Arial" panose="020B0604020202020204" pitchFamily="34" charset="0"/>
              <a:cs typeface="Arial" panose="020B0604020202020204" pitchFamily="34" charset="0"/>
            </a:endParaRPr>
          </a:p>
        </p:txBody>
      </p:sp>
      <p:sp>
        <p:nvSpPr>
          <p:cNvPr id="148484" name="Slide Number Placeholder 5"/>
          <p:cNvSpPr>
            <a:spLocks noGrp="1"/>
          </p:cNvSpPr>
          <p:nvPr>
            <p:ph type="sldNum" sz="quarter" idx="12"/>
          </p:nvPr>
        </p:nvSpPr>
        <p:spPr bwMode="auto">
          <a:xfrm>
            <a:off x="8153400" y="6300788"/>
            <a:ext cx="457200" cy="360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AA5116-7A0E-4507-8630-3FB3D21DCC42}" type="slidenum">
              <a:rPr lang="en-US" altLang="en-US" sz="2000">
                <a:latin typeface="Baskerville Old Face" panose="02020602080505020303" pitchFamily="18" charset="0"/>
              </a:rPr>
              <a:pPr/>
              <a:t>49</a:t>
            </a:fld>
            <a:endParaRPr lang="en-US" altLang="en-US" sz="2000">
              <a:latin typeface="Baskerville Old Face" panose="02020602080505020303" pitchFamily="18" charset="0"/>
            </a:endParaRPr>
          </a:p>
        </p:txBody>
      </p:sp>
      <p:sp>
        <p:nvSpPr>
          <p:cNvPr id="148485" name="Rectangle 9"/>
          <p:cNvSpPr>
            <a:spLocks noChangeArrowheads="1"/>
          </p:cNvSpPr>
          <p:nvPr/>
        </p:nvSpPr>
        <p:spPr bwMode="auto">
          <a:xfrm>
            <a:off x="3440113" y="6321425"/>
            <a:ext cx="207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Baskerville Old Face" panose="02020602080505020303" pitchFamily="18" charset="0"/>
              </a:rPr>
              <a:t>CT 2014-2016 CE</a:t>
            </a:r>
          </a:p>
        </p:txBody>
      </p:sp>
      <p:pic>
        <p:nvPicPr>
          <p:cNvPr id="148486"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01600"/>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90700" y="149225"/>
            <a:ext cx="5562600" cy="800100"/>
          </a:xfrm>
        </p:spPr>
        <p:txBody>
          <a:bodyPr/>
          <a:lstStyle/>
          <a:p>
            <a:r>
              <a:rPr lang="en-US" altLang="en-US" sz="3200" i="1" smtClean="0">
                <a:latin typeface="Baskerville Old Face" panose="02020602080505020303" pitchFamily="18" charset="0"/>
                <a:cs typeface="Arial" panose="020B0604020202020204" pitchFamily="34" charset="0"/>
              </a:rPr>
              <a:t>CAMS Must Register with DCP</a:t>
            </a:r>
          </a:p>
        </p:txBody>
      </p:sp>
      <p:sp>
        <p:nvSpPr>
          <p:cNvPr id="7176" name="Rectangle 3"/>
          <p:cNvSpPr>
            <a:spLocks noGrp="1" noChangeArrowheads="1"/>
          </p:cNvSpPr>
          <p:nvPr>
            <p:ph idx="1"/>
          </p:nvPr>
        </p:nvSpPr>
        <p:spPr>
          <a:xfrm>
            <a:off x="481013" y="1611313"/>
            <a:ext cx="8181975" cy="2632075"/>
          </a:xfrm>
          <a:solidFill>
            <a:schemeClr val="bg1"/>
          </a:solidFill>
        </p:spPr>
        <p:txBody>
          <a:bodyPr>
            <a:noAutofit/>
          </a:bodyPr>
          <a:lstStyle/>
          <a:p>
            <a:pPr marL="0" indent="0" fontAlgn="auto">
              <a:lnSpc>
                <a:spcPct val="100000"/>
              </a:lnSpc>
              <a:spcBef>
                <a:spcPts val="0"/>
              </a:spcBef>
              <a:spcAft>
                <a:spcPts val="0"/>
              </a:spcAft>
              <a:buFont typeface="Arial" panose="020B0604020202020204" pitchFamily="34" charset="0"/>
              <a:buNone/>
              <a:defRPr/>
            </a:pPr>
            <a:r>
              <a:rPr lang="en-US" sz="2800" b="1" i="1" u="sng" dirty="0" smtClean="0">
                <a:solidFill>
                  <a:srgbClr val="0070C0"/>
                </a:solidFill>
                <a:latin typeface="Baskerville Old Face" panose="02020602080505020303" pitchFamily="18" charset="0"/>
                <a:cs typeface="Arial" panose="020B0604020202020204" pitchFamily="34" charset="0"/>
              </a:rPr>
              <a:t>CAMs are required to </a:t>
            </a:r>
            <a:r>
              <a:rPr lang="en-US" sz="2800" dirty="0" smtClean="0">
                <a:solidFill>
                  <a:srgbClr val="0070C0"/>
                </a:solidFill>
                <a:latin typeface="Baskerville Old Face" panose="02020602080505020303" pitchFamily="18" charset="0"/>
                <a:cs typeface="Arial" panose="020B0604020202020204" pitchFamily="34" charset="0"/>
              </a:rPr>
              <a:t>:</a:t>
            </a:r>
          </a:p>
          <a:p>
            <a:pPr marL="0" indent="0" fontAlgn="auto">
              <a:lnSpc>
                <a:spcPct val="100000"/>
              </a:lnSpc>
              <a:spcBef>
                <a:spcPts val="0"/>
              </a:spcBef>
              <a:spcAft>
                <a:spcPts val="0"/>
              </a:spcAft>
              <a:buFont typeface="Arial" panose="020B0604020202020204" pitchFamily="34" charset="0"/>
              <a:buNone/>
              <a:defRPr/>
            </a:pPr>
            <a:endParaRPr lang="en-US" sz="2800" dirty="0">
              <a:solidFill>
                <a:srgbClr val="0070C0"/>
              </a:solidFill>
              <a:latin typeface="Baskerville Old Face" panose="02020602080505020303" pitchFamily="18" charset="0"/>
              <a:cs typeface="Arial" panose="020B0604020202020204" pitchFamily="34" charset="0"/>
            </a:endParaRPr>
          </a:p>
          <a:p>
            <a:pPr marL="457200" indent="-457200" fontAlgn="auto">
              <a:lnSpc>
                <a:spcPct val="100000"/>
              </a:lnSpc>
              <a:spcBef>
                <a:spcPts val="0"/>
              </a:spcBef>
              <a:spcAft>
                <a:spcPts val="0"/>
              </a:spcAft>
              <a:buFont typeface="+mj-lt"/>
              <a:buAutoNum type="arabicPeriod"/>
              <a:defRPr/>
            </a:pPr>
            <a:r>
              <a:rPr lang="en-US" sz="2800" dirty="0" smtClean="0">
                <a:solidFill>
                  <a:srgbClr val="0070C0"/>
                </a:solidFill>
                <a:latin typeface="Baskerville Old Face" panose="02020602080505020303" pitchFamily="18" charset="0"/>
                <a:cs typeface="Arial" panose="020B0604020202020204" pitchFamily="34" charset="0"/>
              </a:rPr>
              <a:t>submit an application for registration to DCP</a:t>
            </a:r>
          </a:p>
          <a:p>
            <a:pPr marL="457200" indent="-457200" fontAlgn="auto">
              <a:lnSpc>
                <a:spcPct val="100000"/>
              </a:lnSpc>
              <a:spcBef>
                <a:spcPts val="0"/>
              </a:spcBef>
              <a:spcAft>
                <a:spcPts val="0"/>
              </a:spcAft>
              <a:buFont typeface="+mj-lt"/>
              <a:buAutoNum type="arabicPeriod"/>
              <a:defRPr/>
            </a:pPr>
            <a:r>
              <a:rPr lang="en-US" sz="2800" dirty="0" smtClean="0">
                <a:solidFill>
                  <a:srgbClr val="0070C0"/>
                </a:solidFill>
                <a:latin typeface="Baskerville Old Face" panose="02020602080505020303" pitchFamily="18" charset="0"/>
                <a:cs typeface="Arial" panose="020B0604020202020204" pitchFamily="34" charset="0"/>
              </a:rPr>
              <a:t>along with a state and national criminal record check and</a:t>
            </a:r>
          </a:p>
          <a:p>
            <a:pPr marL="457200" indent="-457200" fontAlgn="auto">
              <a:lnSpc>
                <a:spcPct val="100000"/>
              </a:lnSpc>
              <a:spcBef>
                <a:spcPts val="0"/>
              </a:spcBef>
              <a:spcAft>
                <a:spcPts val="0"/>
              </a:spcAft>
              <a:buFont typeface="+mj-lt"/>
              <a:buAutoNum type="arabicPeriod"/>
              <a:defRPr/>
            </a:pPr>
            <a:r>
              <a:rPr lang="en-US" sz="2800" dirty="0" smtClean="0">
                <a:solidFill>
                  <a:srgbClr val="0070C0"/>
                </a:solidFill>
                <a:latin typeface="Baskerville Old Face" panose="02020602080505020303" pitchFamily="18" charset="0"/>
                <a:cs typeface="Arial" panose="020B0604020202020204" pitchFamily="34" charset="0"/>
              </a:rPr>
              <a:t>obtain </a:t>
            </a:r>
            <a:r>
              <a:rPr lang="en-US" sz="2800" dirty="0">
                <a:solidFill>
                  <a:srgbClr val="0070C0"/>
                </a:solidFill>
                <a:latin typeface="Baskerville Old Face" panose="02020602080505020303" pitchFamily="18" charset="0"/>
                <a:cs typeface="Arial" panose="020B0604020202020204" pitchFamily="34" charset="0"/>
              </a:rPr>
              <a:t>a bond.</a:t>
            </a:r>
          </a:p>
          <a:p>
            <a:pPr marL="457200" indent="-457200" fontAlgn="auto">
              <a:lnSpc>
                <a:spcPct val="100000"/>
              </a:lnSpc>
              <a:spcBef>
                <a:spcPts val="0"/>
              </a:spcBef>
              <a:spcAft>
                <a:spcPts val="0"/>
              </a:spcAft>
              <a:buFont typeface="+mj-lt"/>
              <a:buAutoNum type="arabicPeriod"/>
              <a:defRPr/>
            </a:pPr>
            <a:endParaRPr lang="en-US" sz="2000" dirty="0" smtClean="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defRPr/>
            </a:pPr>
            <a:endParaRPr lang="en-US" sz="2000" i="1" dirty="0"/>
          </a:p>
          <a:p>
            <a:pPr marL="0" indent="0" fontAlgn="auto">
              <a:spcAft>
                <a:spcPts val="0"/>
              </a:spcAft>
              <a:buFont typeface="Arial" panose="020B0604020202020204" pitchFamily="34" charset="0"/>
              <a:buNone/>
              <a:defRPr/>
            </a:pPr>
            <a:r>
              <a:rPr lang="en-US" sz="2800" i="1" dirty="0" smtClean="0">
                <a:latin typeface="Baskerville Old Face" panose="02020602080505020303" pitchFamily="18" charset="0"/>
              </a:rPr>
              <a:t>Visit </a:t>
            </a:r>
            <a:r>
              <a:rPr lang="en-US" sz="2800" i="1" dirty="0" smtClean="0">
                <a:latin typeface="Baskerville Old Face" panose="02020602080505020303" pitchFamily="18" charset="0"/>
                <a:hlinkClick r:id="rId3"/>
              </a:rPr>
              <a:t>www.ct.gov/dcp</a:t>
            </a:r>
            <a:r>
              <a:rPr lang="en-US" sz="2800" i="1" dirty="0" smtClean="0">
                <a:latin typeface="Baskerville Old Face" panose="02020602080505020303" pitchFamily="18" charset="0"/>
              </a:rPr>
              <a:t> to obtain a registration application.</a:t>
            </a:r>
          </a:p>
          <a:p>
            <a:pPr marL="0" indent="0" fontAlgn="auto">
              <a:spcAft>
                <a:spcPts val="0"/>
              </a:spcAft>
              <a:buFont typeface="Arial" panose="020B0604020202020204" pitchFamily="34" charset="0"/>
              <a:buNone/>
              <a:defRPr/>
            </a:pPr>
            <a:endParaRPr lang="en-US" sz="2400" i="1" dirty="0" smtClean="0">
              <a:solidFill>
                <a:schemeClr val="accent1">
                  <a:lumMod val="75000"/>
                </a:schemeClr>
              </a:solidFill>
              <a:latin typeface="Baskerville Old Face" panose="02020602080505020303" pitchFamily="18" charset="0"/>
            </a:endParaRPr>
          </a:p>
          <a:p>
            <a:pPr marL="0" indent="0" fontAlgn="auto">
              <a:spcAft>
                <a:spcPts val="0"/>
              </a:spcAft>
              <a:buFont typeface="Arial" panose="020B0604020202020204" pitchFamily="34" charset="0"/>
              <a:buNone/>
              <a:defRPr/>
            </a:pPr>
            <a:r>
              <a:rPr lang="en-US" sz="2000" i="1" dirty="0" smtClean="0">
                <a:latin typeface="Baskerville Old Face" panose="02020602080505020303" pitchFamily="18" charset="0"/>
              </a:rPr>
              <a:t>CGS §20-457</a:t>
            </a:r>
          </a:p>
        </p:txBody>
      </p:sp>
      <p:sp>
        <p:nvSpPr>
          <p:cNvPr id="58372" name="Rectangle 5"/>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58373" name="Rectangle 6"/>
          <p:cNvSpPr>
            <a:spLocks noGrp="1" noChangeArrowheads="1"/>
          </p:cNvSpPr>
          <p:nvPr>
            <p:ph type="sldNum" sz="quarter" idx="12"/>
          </p:nvPr>
        </p:nvSpPr>
        <p:spPr bwMode="auto">
          <a:xfrm>
            <a:off x="8089900" y="6356350"/>
            <a:ext cx="3683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B005212-32A4-4519-A651-17A6ACFCA118}" type="slidenum">
              <a:rPr lang="en-US" altLang="en-US" sz="2000">
                <a:latin typeface="Baskerville Old Face" panose="02020602080505020303" pitchFamily="18" charset="0"/>
              </a:rPr>
              <a:pPr fontAlgn="base">
                <a:spcBef>
                  <a:spcPct val="0"/>
                </a:spcBef>
                <a:spcAft>
                  <a:spcPct val="0"/>
                </a:spcAft>
              </a:pPr>
              <a:t>5</a:t>
            </a:fld>
            <a:endParaRPr lang="en-US" altLang="en-US" sz="2000">
              <a:latin typeface="Baskerville Old Face" panose="02020602080505020303" pitchFamily="18" charset="0"/>
            </a:endParaRPr>
          </a:p>
        </p:txBody>
      </p:sp>
      <p:sp>
        <p:nvSpPr>
          <p:cNvPr id="58374" name="Slide Number Placeholder 5"/>
          <p:cNvSpPr txBox="1">
            <a:spLocks noGrp="1"/>
          </p:cNvSpPr>
          <p:nvPr/>
        </p:nvSpPr>
        <p:spPr bwMode="auto">
          <a:xfrm>
            <a:off x="8089900" y="5514975"/>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sz="1200" b="1" i="1"/>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187325"/>
            <a:ext cx="13081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6038"/>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8534400" cy="685800"/>
          </a:xfrm>
        </p:spPr>
        <p:txBody>
          <a:bodyPr>
            <a:noAutofit/>
          </a:bodyPr>
          <a:lstStyle/>
          <a:p>
            <a:pPr defTabSz="914400">
              <a:defRPr/>
            </a:pPr>
            <a:r>
              <a:rPr lang="en-US" sz="2800" b="0" i="1" dirty="0">
                <a:effectLst/>
                <a:latin typeface="Calibri" panose="020F0502020204030204" pitchFamily="34" charset="0"/>
                <a:ea typeface="+mn-ea"/>
                <a:cs typeface="+mn-cs"/>
              </a:rPr>
              <a:t> </a:t>
            </a:r>
            <a:r>
              <a:rPr lang="en-US" sz="3200" b="0" i="1" dirty="0">
                <a:effectLst/>
                <a:latin typeface="Baskerville Old Face" panose="02020602080505020303" pitchFamily="18" charset="0"/>
                <a:ea typeface="+mn-ea"/>
                <a:cs typeface="Arial"/>
              </a:rPr>
              <a:t>HERE’S THE </a:t>
            </a:r>
            <a:r>
              <a:rPr lang="en-US" sz="3200" b="0" i="1" dirty="0" smtClean="0">
                <a:effectLst/>
                <a:latin typeface="Baskerville Old Face" panose="02020602080505020303" pitchFamily="18" charset="0"/>
                <a:ea typeface="+mn-ea"/>
                <a:cs typeface="Arial"/>
              </a:rPr>
              <a:t>QUESTION. What’s </a:t>
            </a:r>
            <a:r>
              <a:rPr lang="en-US" sz="3200" b="0" i="1" dirty="0">
                <a:effectLst/>
                <a:latin typeface="Baskerville Old Face" panose="02020602080505020303" pitchFamily="18" charset="0"/>
                <a:ea typeface="+mn-ea"/>
                <a:cs typeface="Arial"/>
              </a:rPr>
              <a:t>the Answer</a:t>
            </a:r>
            <a:r>
              <a:rPr lang="en-US" sz="3200" b="0" i="1" dirty="0" smtClean="0">
                <a:effectLst/>
                <a:latin typeface="Baskerville Old Face" panose="02020602080505020303" pitchFamily="18" charset="0"/>
                <a:ea typeface="+mn-ea"/>
                <a:cs typeface="Arial"/>
              </a:rPr>
              <a:t>?</a:t>
            </a:r>
            <a:endParaRPr lang="en-US" sz="3200" b="0" dirty="0">
              <a:latin typeface="Baskerville Old Face" panose="02020602080505020303" pitchFamily="18" charset="0"/>
              <a:cs typeface="Arial"/>
            </a:endParaRPr>
          </a:p>
        </p:txBody>
      </p:sp>
      <p:sp>
        <p:nvSpPr>
          <p:cNvPr id="4" name="Content Placeholder 3"/>
          <p:cNvSpPr>
            <a:spLocks noGrp="1"/>
          </p:cNvSpPr>
          <p:nvPr>
            <p:ph sz="half" idx="1"/>
          </p:nvPr>
        </p:nvSpPr>
        <p:spPr>
          <a:xfrm>
            <a:off x="304800" y="1676400"/>
            <a:ext cx="8516938" cy="3448050"/>
          </a:xfrm>
        </p:spPr>
        <p:txBody>
          <a:bodyPr rtlCol="0">
            <a:normAutofit/>
          </a:bodyPr>
          <a:lstStyle/>
          <a:p>
            <a:pPr fontAlgn="auto">
              <a:spcAft>
                <a:spcPts val="0"/>
              </a:spcAft>
              <a:buFont typeface="Wingdings" panose="05000000000000000000" pitchFamily="2" charset="2"/>
              <a:buChar char="Ø"/>
              <a:defRPr/>
            </a:pPr>
            <a:endParaRPr lang="en-US" sz="2200" dirty="0" smtClean="0"/>
          </a:p>
          <a:p>
            <a:pPr marL="0" indent="0" fontAlgn="auto">
              <a:spcAft>
                <a:spcPts val="0"/>
              </a:spcAft>
              <a:buFont typeface="Arial" panose="020B0604020202020204" pitchFamily="34" charset="0"/>
              <a:buNone/>
              <a:defRPr/>
            </a:pPr>
            <a:endParaRPr lang="en-US" sz="2200" dirty="0"/>
          </a:p>
          <a:p>
            <a:pPr marL="0" indent="0" fontAlgn="auto">
              <a:spcAft>
                <a:spcPts val="0"/>
              </a:spcAft>
              <a:buFont typeface="Arial" panose="020B0604020202020204" pitchFamily="34" charset="0"/>
              <a:buNone/>
              <a:defRPr/>
            </a:pPr>
            <a:endParaRPr lang="en-US" dirty="0"/>
          </a:p>
        </p:txBody>
      </p:sp>
      <p:sp>
        <p:nvSpPr>
          <p:cNvPr id="15053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15EE19-5C1A-4365-9765-315E71DCF7AC}" type="slidenum">
              <a:rPr lang="en-US" altLang="en-US" sz="2000">
                <a:latin typeface="Baskerville Old Face" panose="02020602080505020303" pitchFamily="18" charset="0"/>
              </a:rPr>
              <a:pPr/>
              <a:t>50</a:t>
            </a:fld>
            <a:endParaRPr lang="en-US" altLang="en-US" sz="2000">
              <a:latin typeface="Baskerville Old Face" panose="02020602080505020303" pitchFamily="18" charset="0"/>
            </a:endParaRPr>
          </a:p>
        </p:txBody>
      </p:sp>
      <p:sp>
        <p:nvSpPr>
          <p:cNvPr id="150533" name="Rectangle 9"/>
          <p:cNvSpPr>
            <a:spLocks noChangeArrowheads="1"/>
          </p:cNvSpPr>
          <p:nvPr/>
        </p:nvSpPr>
        <p:spPr bwMode="auto">
          <a:xfrm>
            <a:off x="3509963" y="6321425"/>
            <a:ext cx="207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latin typeface="Baskerville Old Face" panose="02020602080505020303" pitchFamily="18" charset="0"/>
              </a:rPr>
              <a:t>CT 2014-2016 CE</a:t>
            </a:r>
          </a:p>
        </p:txBody>
      </p:sp>
      <p:pic>
        <p:nvPicPr>
          <p:cNvPr id="150534"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541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49250" y="1404938"/>
            <a:ext cx="87661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u="sng">
                <a:latin typeface="Baskerville Old Face" panose="02020602080505020303" pitchFamily="18" charset="0"/>
                <a:cs typeface="Arial" panose="020B0604020202020204" pitchFamily="34" charset="0"/>
              </a:rPr>
              <a:t>QUESTION</a:t>
            </a:r>
            <a:r>
              <a:rPr lang="en-US" altLang="en-US" sz="2800">
                <a:latin typeface="Baskerville Old Face" panose="02020602080505020303" pitchFamily="18" charset="0"/>
                <a:cs typeface="Arial" panose="020B0604020202020204" pitchFamily="34" charset="0"/>
              </a:rPr>
              <a:t>:</a:t>
            </a:r>
          </a:p>
          <a:p>
            <a:pPr eaLnBrk="1" hangingPunct="1"/>
            <a:r>
              <a:rPr lang="en-US" altLang="en-US" sz="2800">
                <a:latin typeface="Baskerville Old Face" panose="02020602080505020303" pitchFamily="18" charset="0"/>
                <a:cs typeface="Arial" panose="020B0604020202020204" pitchFamily="34" charset="0"/>
              </a:rPr>
              <a:t>I have not completed my CE requirements for the current cycle.  Is there a grace period to finish my courses?</a:t>
            </a:r>
          </a:p>
          <a:p>
            <a:pPr eaLnBrk="1" hangingPunct="1"/>
            <a:endParaRPr lang="en-US" altLang="en-US" sz="2800">
              <a:latin typeface="Baskerville Old Face" panose="02020602080505020303" pitchFamily="18" charset="0"/>
            </a:endParaRPr>
          </a:p>
        </p:txBody>
      </p:sp>
      <p:sp>
        <p:nvSpPr>
          <p:cNvPr id="5" name="TextBox 4"/>
          <p:cNvSpPr txBox="1">
            <a:spLocks noChangeArrowheads="1"/>
          </p:cNvSpPr>
          <p:nvPr/>
        </p:nvSpPr>
        <p:spPr bwMode="auto">
          <a:xfrm>
            <a:off x="349250" y="2990850"/>
            <a:ext cx="83915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u="sng">
                <a:solidFill>
                  <a:srgbClr val="000000"/>
                </a:solidFill>
                <a:latin typeface="Baskerville Old Face" panose="02020602080505020303" pitchFamily="18" charset="0"/>
              </a:rPr>
              <a:t>ANSWER</a:t>
            </a:r>
            <a:r>
              <a:rPr lang="en-US" altLang="en-US" sz="2800">
                <a:solidFill>
                  <a:srgbClr val="000000"/>
                </a:solidFill>
                <a:latin typeface="Baskerville Old Face" panose="02020602080505020303" pitchFamily="18" charset="0"/>
              </a:rPr>
              <a:t>:</a:t>
            </a:r>
          </a:p>
          <a:p>
            <a:pPr eaLnBrk="1" hangingPunct="1"/>
            <a:r>
              <a:rPr lang="en-US" altLang="en-US" sz="2800">
                <a:solidFill>
                  <a:srgbClr val="000000"/>
                </a:solidFill>
                <a:latin typeface="Baskerville Old Face" panose="02020602080505020303" pitchFamily="18" charset="0"/>
              </a:rPr>
              <a:t>NO.  There is </a:t>
            </a:r>
            <a:r>
              <a:rPr lang="en-US" altLang="en-US" sz="2800" b="1" u="sng">
                <a:solidFill>
                  <a:srgbClr val="000000"/>
                </a:solidFill>
                <a:latin typeface="Baskerville Old Face" panose="02020602080505020303" pitchFamily="18" charset="0"/>
              </a:rPr>
              <a:t>no</a:t>
            </a:r>
            <a:r>
              <a:rPr lang="en-US" altLang="en-US" sz="2800">
                <a:solidFill>
                  <a:srgbClr val="000000"/>
                </a:solidFill>
                <a:latin typeface="Baskerville Old Face" panose="02020602080505020303" pitchFamily="18" charset="0"/>
              </a:rPr>
              <a:t> grace period for completing continuing education requirements.  Real estate licensees must be able to prove compliance with continuing education requirements.  Licensees are subject to a civil penalty, and a potential loss of license, for failing to complete CE course requirements.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5257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C525C42-2E13-456A-ACB6-C2B0F8487BF6}" type="slidenum">
              <a:rPr lang="en-US" altLang="en-US" sz="2000">
                <a:latin typeface="Baskerville Old Face" panose="02020602080505020303" pitchFamily="18" charset="0"/>
              </a:rPr>
              <a:pPr fontAlgn="base">
                <a:spcBef>
                  <a:spcPct val="0"/>
                </a:spcBef>
                <a:spcAft>
                  <a:spcPct val="0"/>
                </a:spcAft>
              </a:pPr>
              <a:t>51</a:t>
            </a:fld>
            <a:endParaRPr lang="en-US" altLang="en-US" sz="2000">
              <a:latin typeface="Baskerville Old Face" panose="02020602080505020303" pitchFamily="18" charset="0"/>
            </a:endParaRPr>
          </a:p>
        </p:txBody>
      </p:sp>
      <p:sp>
        <p:nvSpPr>
          <p:cNvPr id="152580" name="Rectangle 3"/>
          <p:cNvSpPr>
            <a:spLocks noChangeArrowheads="1"/>
          </p:cNvSpPr>
          <p:nvPr/>
        </p:nvSpPr>
        <p:spPr bwMode="auto">
          <a:xfrm>
            <a:off x="1371600" y="228600"/>
            <a:ext cx="6629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i="1" u="sng">
                <a:solidFill>
                  <a:srgbClr val="000000"/>
                </a:solidFill>
                <a:latin typeface="Lucida Bright" panose="02040602050505020304" pitchFamily="18" charset="0"/>
                <a:cs typeface="Arial" panose="020B0604020202020204" pitchFamily="34" charset="0"/>
              </a:rPr>
              <a:t>Section 7</a:t>
            </a:r>
            <a:r>
              <a:rPr lang="en-US" altLang="en-US" sz="3200" i="1">
                <a:solidFill>
                  <a:srgbClr val="000000"/>
                </a:solidFill>
                <a:latin typeface="Lucida Bright" panose="02040602050505020304" pitchFamily="18" charset="0"/>
                <a:cs typeface="Arial" panose="020B0604020202020204" pitchFamily="34" charset="0"/>
              </a:rPr>
              <a:t>:  Legal Entity Licensing</a:t>
            </a:r>
          </a:p>
        </p:txBody>
      </p:sp>
      <p:pic>
        <p:nvPicPr>
          <p:cNvPr id="152581"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57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63538" y="1692275"/>
            <a:ext cx="8416925" cy="5138738"/>
          </a:xfrm>
          <a:prstGeom prst="rect">
            <a:avLst/>
          </a:prstGeom>
        </p:spPr>
        <p:txBody>
          <a:bodyPr>
            <a:spAutoFit/>
          </a:bodyPr>
          <a:lstStyle/>
          <a:p>
            <a:pPr algn="ctr" eaLnBrk="1" hangingPunct="1">
              <a:defRPr/>
            </a:pPr>
            <a:r>
              <a:rPr lang="en-US" sz="2800" b="1" dirty="0">
                <a:solidFill>
                  <a:prstClr val="black"/>
                </a:solidFill>
                <a:latin typeface="Lucida Bright" panose="02040602050505020304" pitchFamily="18" charset="0"/>
                <a:cs typeface="Arial" panose="020B0604020202020204" pitchFamily="34" charset="0"/>
              </a:rPr>
              <a:t>All</a:t>
            </a:r>
            <a:r>
              <a:rPr lang="en-US" sz="2800" dirty="0">
                <a:solidFill>
                  <a:prstClr val="black"/>
                </a:solidFill>
                <a:latin typeface="Lucida Bright" panose="02040602050505020304" pitchFamily="18" charset="0"/>
                <a:cs typeface="Arial" panose="020B0604020202020204" pitchFamily="34" charset="0"/>
              </a:rPr>
              <a:t> </a:t>
            </a:r>
            <a:r>
              <a:rPr lang="en-US" sz="2800" b="1" dirty="0">
                <a:solidFill>
                  <a:prstClr val="black"/>
                </a:solidFill>
                <a:latin typeface="Lucida Bright" panose="02040602050505020304" pitchFamily="18" charset="0"/>
                <a:cs typeface="Arial" panose="020B0604020202020204" pitchFamily="34" charset="0"/>
              </a:rPr>
              <a:t>legal entities</a:t>
            </a:r>
          </a:p>
          <a:p>
            <a:pPr algn="ctr" eaLnBrk="1" hangingPunct="1">
              <a:defRPr/>
            </a:pPr>
            <a:r>
              <a:rPr lang="en-US" sz="2800" i="1" dirty="0">
                <a:solidFill>
                  <a:prstClr val="black"/>
                </a:solidFill>
                <a:latin typeface="Lucida Bright" panose="02040602050505020304" pitchFamily="18" charset="0"/>
                <a:cs typeface="Arial" panose="020B0604020202020204" pitchFamily="34" charset="0"/>
              </a:rPr>
              <a:t>engaging in the real estate business</a:t>
            </a:r>
          </a:p>
          <a:p>
            <a:pPr algn="ctr" eaLnBrk="1" hangingPunct="1">
              <a:defRPr/>
            </a:pPr>
            <a:r>
              <a:rPr lang="en-US" sz="2800" u="sng" dirty="0">
                <a:solidFill>
                  <a:prstClr val="black"/>
                </a:solidFill>
                <a:latin typeface="Lucida Bright" panose="02040602050505020304" pitchFamily="18" charset="0"/>
                <a:cs typeface="Arial" panose="020B0604020202020204" pitchFamily="34" charset="0"/>
              </a:rPr>
              <a:t>must be licensed</a:t>
            </a:r>
          </a:p>
          <a:p>
            <a:pPr algn="ctr" eaLnBrk="1" hangingPunct="1">
              <a:defRPr/>
            </a:pPr>
            <a:r>
              <a:rPr lang="en-US" sz="2800" dirty="0">
                <a:solidFill>
                  <a:prstClr val="black"/>
                </a:solidFill>
                <a:latin typeface="Lucida Bright" panose="02040602050505020304" pitchFamily="18" charset="0"/>
                <a:cs typeface="Arial" panose="020B0604020202020204" pitchFamily="34" charset="0"/>
              </a:rPr>
              <a:t>by DCP</a:t>
            </a:r>
            <a:endParaRPr lang="en-US" sz="2400" dirty="0">
              <a:solidFill>
                <a:prstClr val="black"/>
              </a:solidFill>
              <a:latin typeface="Lucida Bright" panose="02040602050505020304" pitchFamily="18" charset="0"/>
              <a:cs typeface="Arial" panose="020B0604020202020204" pitchFamily="34" charset="0"/>
            </a:endParaRPr>
          </a:p>
          <a:p>
            <a:pPr eaLnBrk="1" hangingPunct="1">
              <a:defRPr/>
            </a:pPr>
            <a:endParaRPr lang="en-US" sz="2400" dirty="0">
              <a:solidFill>
                <a:prstClr val="black"/>
              </a:solidFill>
              <a:latin typeface="Lucida Bright" panose="02040602050505020304" pitchFamily="18" charset="0"/>
              <a:cs typeface="Arial" panose="020B0604020202020204" pitchFamily="34" charset="0"/>
            </a:endParaRPr>
          </a:p>
          <a:p>
            <a:pPr eaLnBrk="1" hangingPunct="1">
              <a:defRPr/>
            </a:pPr>
            <a:endParaRPr lang="en-US" sz="2400" dirty="0">
              <a:solidFill>
                <a:prstClr val="black"/>
              </a:solidFill>
              <a:latin typeface="Lucida Bright" panose="02040602050505020304" pitchFamily="18" charset="0"/>
              <a:cs typeface="Arial" panose="020B0604020202020204" pitchFamily="34" charset="0"/>
            </a:endParaRPr>
          </a:p>
          <a:p>
            <a:pPr marL="2286000" lvl="4" indent="-457200" eaLnBrk="1" hangingPunct="1">
              <a:buFont typeface="Arial" panose="020B0604020202020204" pitchFamily="34" charset="0"/>
              <a:buChar char="•"/>
              <a:defRPr/>
            </a:pPr>
            <a:r>
              <a:rPr lang="en-US" sz="2400" dirty="0">
                <a:solidFill>
                  <a:prstClr val="black"/>
                </a:solidFill>
                <a:latin typeface="Lucida Bright" panose="02040602050505020304" pitchFamily="18" charset="0"/>
                <a:cs typeface="Arial" panose="020B0604020202020204" pitchFamily="34" charset="0"/>
              </a:rPr>
              <a:t>Partnerships</a:t>
            </a:r>
          </a:p>
          <a:p>
            <a:pPr marL="2286000" lvl="4" indent="-457200" eaLnBrk="1" hangingPunct="1">
              <a:buFont typeface="Arial" panose="020B0604020202020204" pitchFamily="34" charset="0"/>
              <a:buChar char="•"/>
              <a:defRPr/>
            </a:pPr>
            <a:r>
              <a:rPr lang="en-US" sz="2400" dirty="0">
                <a:solidFill>
                  <a:prstClr val="black"/>
                </a:solidFill>
                <a:latin typeface="Lucida Bright" panose="02040602050505020304" pitchFamily="18" charset="0"/>
                <a:cs typeface="Arial" panose="020B0604020202020204" pitchFamily="34" charset="0"/>
              </a:rPr>
              <a:t>Limited Liability Companies</a:t>
            </a:r>
          </a:p>
          <a:p>
            <a:pPr marL="2286000" lvl="4" indent="-457200" eaLnBrk="1" hangingPunct="1">
              <a:buFont typeface="Arial" panose="020B0604020202020204" pitchFamily="34" charset="0"/>
              <a:buChar char="•"/>
              <a:defRPr/>
            </a:pPr>
            <a:r>
              <a:rPr lang="en-US" sz="2400" dirty="0">
                <a:solidFill>
                  <a:prstClr val="black"/>
                </a:solidFill>
                <a:latin typeface="Lucida Bright" panose="02040602050505020304" pitchFamily="18" charset="0"/>
                <a:cs typeface="Arial" panose="020B0604020202020204" pitchFamily="34" charset="0"/>
              </a:rPr>
              <a:t>Corporations</a:t>
            </a:r>
          </a:p>
          <a:p>
            <a:pPr marL="457200" indent="-457200" algn="ctr" eaLnBrk="1" hangingPunct="1">
              <a:buFont typeface="Arial" panose="020B0604020202020204" pitchFamily="34" charset="0"/>
              <a:buChar char="•"/>
              <a:defRPr/>
            </a:pPr>
            <a:endParaRPr lang="en-US" sz="2400" dirty="0">
              <a:solidFill>
                <a:prstClr val="black"/>
              </a:solidFill>
              <a:latin typeface="Lucida Bright" panose="02040602050505020304" pitchFamily="18" charset="0"/>
              <a:cs typeface="Arial" panose="020B0604020202020204" pitchFamily="34" charset="0"/>
            </a:endParaRPr>
          </a:p>
          <a:p>
            <a:pPr algn="ctr" eaLnBrk="1" hangingPunct="1">
              <a:defRPr/>
            </a:pPr>
            <a:r>
              <a:rPr lang="en-US" sz="2400" b="1" i="1" dirty="0">
                <a:solidFill>
                  <a:srgbClr val="CC0000"/>
                </a:solidFill>
                <a:latin typeface="Lucida Bright" panose="02040602050505020304" pitchFamily="18" charset="0"/>
                <a:cs typeface="Arial" panose="020B0604020202020204" pitchFamily="34" charset="0"/>
              </a:rPr>
              <a:t>What are the differences between these legal entities?</a:t>
            </a:r>
          </a:p>
          <a:p>
            <a:pPr eaLnBrk="1" hangingPunct="1">
              <a:defRPr/>
            </a:pPr>
            <a:endParaRPr lang="en-US" sz="2400" dirty="0">
              <a:solidFill>
                <a:srgbClr val="993300"/>
              </a:solidFill>
              <a:latin typeface="Lucida Bright" panose="02040602050505020304" pitchFamily="18" charset="0"/>
              <a:cs typeface="Arial" panose="020B0604020202020204" pitchFamily="34" charset="0"/>
            </a:endParaRPr>
          </a:p>
          <a:p>
            <a:pPr eaLnBrk="1" hangingPunct="1">
              <a:defRPr/>
            </a:pPr>
            <a:endParaRPr lang="en-US" sz="2400" dirty="0">
              <a:solidFill>
                <a:prstClr val="black"/>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546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A8292D5-3E20-4101-836E-D9A5AD4DA042}" type="slidenum">
              <a:rPr lang="en-US" altLang="en-US" sz="2000">
                <a:latin typeface="Baskerville Old Face" panose="02020602080505020303" pitchFamily="18" charset="0"/>
              </a:rPr>
              <a:pPr fontAlgn="base">
                <a:spcBef>
                  <a:spcPct val="0"/>
                </a:spcBef>
                <a:spcAft>
                  <a:spcPct val="0"/>
                </a:spcAft>
              </a:pPr>
              <a:t>52</a:t>
            </a:fld>
            <a:endParaRPr lang="en-US" altLang="en-US" sz="2000">
              <a:latin typeface="Baskerville Old Face" panose="02020602080505020303" pitchFamily="18" charset="0"/>
            </a:endParaRPr>
          </a:p>
        </p:txBody>
      </p:sp>
      <p:sp>
        <p:nvSpPr>
          <p:cNvPr id="154628" name="Rectangle 3"/>
          <p:cNvSpPr>
            <a:spLocks noChangeArrowheads="1"/>
          </p:cNvSpPr>
          <p:nvPr/>
        </p:nvSpPr>
        <p:spPr bwMode="auto">
          <a:xfrm>
            <a:off x="2133600" y="166688"/>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i="1">
                <a:solidFill>
                  <a:srgbClr val="000000"/>
                </a:solidFill>
                <a:latin typeface="Lucida Bright" panose="02040602050505020304" pitchFamily="18" charset="0"/>
                <a:cs typeface="Arial" panose="020B0604020202020204" pitchFamily="34" charset="0"/>
              </a:rPr>
              <a:t>Legal Entity Definitions</a:t>
            </a:r>
          </a:p>
        </p:txBody>
      </p:sp>
      <p:pic>
        <p:nvPicPr>
          <p:cNvPr id="154629"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857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Rectangle 9"/>
          <p:cNvSpPr>
            <a:spLocks noChangeArrowheads="1"/>
          </p:cNvSpPr>
          <p:nvPr/>
        </p:nvSpPr>
        <p:spPr bwMode="auto">
          <a:xfrm>
            <a:off x="457200" y="190500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i="1" u="sng">
                <a:solidFill>
                  <a:srgbClr val="0070C0"/>
                </a:solidFill>
                <a:latin typeface="Lucida Bright" panose="02040602050505020304" pitchFamily="18" charset="0"/>
              </a:rPr>
              <a:t>Partnership</a:t>
            </a:r>
            <a:r>
              <a:rPr lang="en-US" altLang="en-US" sz="2400">
                <a:latin typeface="Lucida Bright" panose="02040602050505020304" pitchFamily="18" charset="0"/>
              </a:rPr>
              <a:t>:  an association of two or more co-owners who carry on a business for profit based on an agreement as to how profits and losses will be divided</a:t>
            </a:r>
          </a:p>
          <a:p>
            <a:pPr eaLnBrk="1" hangingPunct="1"/>
            <a:endParaRPr lang="en-US" altLang="en-US" sz="2400">
              <a:latin typeface="Lucida Bright" panose="02040602050505020304" pitchFamily="18" charset="0"/>
            </a:endParaRPr>
          </a:p>
          <a:p>
            <a:pPr eaLnBrk="1" hangingPunct="1"/>
            <a:r>
              <a:rPr lang="en-US" altLang="en-US" sz="2400" i="1" u="sng">
                <a:solidFill>
                  <a:srgbClr val="0070C0"/>
                </a:solidFill>
                <a:latin typeface="Lucida Bright" panose="02040602050505020304" pitchFamily="18" charset="0"/>
              </a:rPr>
              <a:t>Limited Liability Company</a:t>
            </a:r>
            <a:r>
              <a:rPr lang="en-US" altLang="en-US" sz="2400">
                <a:latin typeface="Lucida Bright" panose="02040602050505020304" pitchFamily="18" charset="0"/>
              </a:rPr>
              <a:t>:  an entity whose owners (members) actively manage the LLC and are protected against personal liability</a:t>
            </a:r>
          </a:p>
          <a:p>
            <a:pPr eaLnBrk="1" hangingPunct="1"/>
            <a:endParaRPr lang="en-US" altLang="en-US" sz="2400">
              <a:latin typeface="Lucida Bright" panose="02040602050505020304" pitchFamily="18" charset="0"/>
            </a:endParaRPr>
          </a:p>
          <a:p>
            <a:pPr eaLnBrk="1" hangingPunct="1"/>
            <a:r>
              <a:rPr lang="en-US" altLang="en-US" sz="2400" i="1" u="sng">
                <a:solidFill>
                  <a:srgbClr val="0070C0"/>
                </a:solidFill>
                <a:latin typeface="Lucida Bright" panose="02040602050505020304" pitchFamily="18" charset="0"/>
              </a:rPr>
              <a:t>Corporation</a:t>
            </a:r>
            <a:r>
              <a:rPr lang="en-US" altLang="en-US" sz="2400">
                <a:latin typeface="Lucida Bright" panose="02040602050505020304" pitchFamily="18" charset="0"/>
              </a:rPr>
              <a:t>:  an independent legal entity owned by shareholders that may be privately or publicly held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327025" y="1752600"/>
            <a:ext cx="6130925" cy="4351338"/>
          </a:xfrm>
        </p:spPr>
        <p:txBody>
          <a:bodyPr rtlCol="0">
            <a:noAutofit/>
          </a:bodyPr>
          <a:lstStyle/>
          <a:p>
            <a:pPr marL="0" indent="0" fontAlgn="auto">
              <a:spcAft>
                <a:spcPts val="0"/>
              </a:spcAft>
              <a:buFont typeface="Arial" panose="020B0604020202020204" pitchFamily="34" charset="0"/>
              <a:buNone/>
              <a:defRPr/>
            </a:pPr>
            <a:r>
              <a:rPr lang="en-US" u="sng" dirty="0" smtClean="0">
                <a:latin typeface="Lucida Bright" panose="02040602050505020304" pitchFamily="18" charset="0"/>
                <a:cs typeface="Arial" panose="020B0604020202020204" pitchFamily="34" charset="0"/>
              </a:rPr>
              <a:t>Officers must be</a:t>
            </a:r>
            <a:r>
              <a:rPr lang="en-US" dirty="0" smtClean="0">
                <a:latin typeface="Lucida Bright" panose="02040602050505020304" pitchFamily="18" charset="0"/>
                <a:cs typeface="Arial" panose="020B0604020202020204" pitchFamily="34" charset="0"/>
              </a:rPr>
              <a:t>:</a:t>
            </a:r>
          </a:p>
          <a:p>
            <a:pPr fontAlgn="auto">
              <a:spcAft>
                <a:spcPts val="0"/>
              </a:spcAft>
              <a:buFont typeface="Wingdings" panose="05000000000000000000" pitchFamily="2" charset="2"/>
              <a:buChar char="ü"/>
              <a:defRPr/>
            </a:pPr>
            <a:r>
              <a:rPr lang="en-US" sz="2400" i="1" dirty="0">
                <a:solidFill>
                  <a:srgbClr val="0070C0"/>
                </a:solidFill>
                <a:latin typeface="Lucida Bright" panose="02040602050505020304" pitchFamily="18" charset="0"/>
                <a:cs typeface="Arial" panose="020B0604020202020204" pitchFamily="34" charset="0"/>
              </a:rPr>
              <a:t>l</a:t>
            </a:r>
            <a:r>
              <a:rPr lang="en-US" sz="2400" i="1" dirty="0" smtClean="0">
                <a:solidFill>
                  <a:srgbClr val="0070C0"/>
                </a:solidFill>
                <a:latin typeface="Lucida Bright" panose="02040602050505020304" pitchFamily="18" charset="0"/>
                <a:cs typeface="Arial" panose="020B0604020202020204" pitchFamily="34" charset="0"/>
              </a:rPr>
              <a:t>icensed brokers</a:t>
            </a:r>
          </a:p>
          <a:p>
            <a:pPr marL="0" indent="0" fontAlgn="auto">
              <a:spcAft>
                <a:spcPts val="0"/>
              </a:spcAft>
              <a:buFont typeface="Arial" panose="020B0604020202020204" pitchFamily="34" charset="0"/>
              <a:buNone/>
              <a:defRPr/>
            </a:pPr>
            <a:endParaRPr lang="en-US" sz="2400" i="1" dirty="0">
              <a:solidFill>
                <a:srgbClr val="0070C0"/>
              </a:solidFill>
              <a:latin typeface="Lucida Bright" panose="02040602050505020304" pitchFamily="18" charset="0"/>
              <a:cs typeface="Arial" panose="020B0604020202020204" pitchFamily="34" charset="0"/>
            </a:endParaRPr>
          </a:p>
          <a:p>
            <a:pPr marL="0" indent="0" fontAlgn="auto">
              <a:lnSpc>
                <a:spcPct val="120000"/>
              </a:lnSpc>
              <a:spcBef>
                <a:spcPts val="0"/>
              </a:spcBef>
              <a:spcAft>
                <a:spcPts val="0"/>
              </a:spcAft>
              <a:buFont typeface="Arial" panose="020B0604020202020204" pitchFamily="34" charset="0"/>
              <a:buNone/>
              <a:defRPr/>
            </a:pPr>
            <a:r>
              <a:rPr lang="en-US" u="sng" dirty="0">
                <a:solidFill>
                  <a:prstClr val="black"/>
                </a:solidFill>
                <a:latin typeface="Lucida Bright" panose="02040602050505020304" pitchFamily="18" charset="0"/>
                <a:cs typeface="Arial" panose="020B0604020202020204" pitchFamily="34" charset="0"/>
              </a:rPr>
              <a:t>Owners </a:t>
            </a:r>
            <a:r>
              <a:rPr lang="en-US" u="sng" dirty="0" smtClean="0">
                <a:solidFill>
                  <a:prstClr val="black"/>
                </a:solidFill>
                <a:latin typeface="Lucida Bright" panose="02040602050505020304" pitchFamily="18" charset="0"/>
                <a:cs typeface="Arial" panose="020B0604020202020204" pitchFamily="34" charset="0"/>
              </a:rPr>
              <a:t>may </a:t>
            </a:r>
            <a:r>
              <a:rPr lang="en-US" u="sng" dirty="0">
                <a:solidFill>
                  <a:prstClr val="black"/>
                </a:solidFill>
                <a:latin typeface="Lucida Bright" panose="02040602050505020304" pitchFamily="18" charset="0"/>
                <a:cs typeface="Arial" panose="020B0604020202020204" pitchFamily="34" charset="0"/>
              </a:rPr>
              <a:t>be</a:t>
            </a:r>
            <a:r>
              <a:rPr lang="en-US" dirty="0">
                <a:solidFill>
                  <a:prstClr val="black"/>
                </a:solidFill>
                <a:latin typeface="Lucida Bright" panose="02040602050505020304" pitchFamily="18" charset="0"/>
                <a:cs typeface="Arial" panose="020B0604020202020204" pitchFamily="34" charset="0"/>
              </a:rPr>
              <a:t>:</a:t>
            </a:r>
          </a:p>
          <a:p>
            <a:pPr fontAlgn="auto">
              <a:lnSpc>
                <a:spcPct val="120000"/>
              </a:lnSpc>
              <a:spcBef>
                <a:spcPts val="0"/>
              </a:spcBef>
              <a:spcAft>
                <a:spcPts val="0"/>
              </a:spcAft>
              <a:buFont typeface="Wingdings" panose="05000000000000000000" pitchFamily="2" charset="2"/>
              <a:buChar char="ü"/>
              <a:defRPr/>
            </a:pPr>
            <a:r>
              <a:rPr lang="en-US" sz="2400" i="1" dirty="0" smtClean="0">
                <a:solidFill>
                  <a:srgbClr val="0070C0"/>
                </a:solidFill>
                <a:latin typeface="Lucida Bright" panose="02040602050505020304" pitchFamily="18" charset="0"/>
                <a:cs typeface="Arial" panose="020B0604020202020204" pitchFamily="34" charset="0"/>
              </a:rPr>
              <a:t>licensed </a:t>
            </a:r>
            <a:r>
              <a:rPr lang="en-US" sz="2400" i="1" dirty="0">
                <a:solidFill>
                  <a:srgbClr val="0070C0"/>
                </a:solidFill>
                <a:latin typeface="Lucida Bright" panose="02040602050505020304" pitchFamily="18" charset="0"/>
                <a:cs typeface="Arial" panose="020B0604020202020204" pitchFamily="34" charset="0"/>
              </a:rPr>
              <a:t>brokers or </a:t>
            </a:r>
            <a:r>
              <a:rPr lang="en-US" sz="2400" i="1" dirty="0" smtClean="0">
                <a:solidFill>
                  <a:srgbClr val="0070C0"/>
                </a:solidFill>
                <a:latin typeface="Lucida Bright" panose="02040602050505020304" pitchFamily="18" charset="0"/>
                <a:cs typeface="Arial" panose="020B0604020202020204" pitchFamily="34" charset="0"/>
              </a:rPr>
              <a:t>salespersons</a:t>
            </a:r>
          </a:p>
          <a:p>
            <a:pPr fontAlgn="auto">
              <a:lnSpc>
                <a:spcPct val="120000"/>
              </a:lnSpc>
              <a:spcBef>
                <a:spcPts val="0"/>
              </a:spcBef>
              <a:spcAft>
                <a:spcPts val="0"/>
              </a:spcAft>
              <a:buFont typeface="Wingdings" panose="05000000000000000000" pitchFamily="2" charset="2"/>
              <a:buChar char="ü"/>
              <a:defRPr/>
            </a:pPr>
            <a:endParaRPr lang="en-US" sz="2400" i="1" dirty="0">
              <a:solidFill>
                <a:srgbClr val="0070C0"/>
              </a:solidFill>
              <a:latin typeface="Lucida Bright" panose="02040602050505020304" pitchFamily="18" charset="0"/>
              <a:cs typeface="Arial" panose="020B0604020202020204" pitchFamily="34" charset="0"/>
            </a:endParaRPr>
          </a:p>
          <a:p>
            <a:pPr fontAlgn="auto">
              <a:lnSpc>
                <a:spcPct val="120000"/>
              </a:lnSpc>
              <a:spcBef>
                <a:spcPts val="0"/>
              </a:spcBef>
              <a:spcAft>
                <a:spcPts val="0"/>
              </a:spcAft>
              <a:buFont typeface="Wingdings" panose="05000000000000000000" pitchFamily="2" charset="2"/>
              <a:buChar char="ü"/>
              <a:defRPr/>
            </a:pPr>
            <a:r>
              <a:rPr lang="en-US" sz="2400" dirty="0" smtClean="0">
                <a:latin typeface="Lucida Bright" panose="02040602050505020304" pitchFamily="18" charset="0"/>
                <a:cs typeface="Arial" panose="020B0604020202020204" pitchFamily="34" charset="0"/>
              </a:rPr>
              <a:t>brokers owning </a:t>
            </a:r>
            <a:r>
              <a:rPr lang="en-US" sz="2400" i="1" dirty="0" smtClean="0">
                <a:solidFill>
                  <a:srgbClr val="0070C0"/>
                </a:solidFill>
                <a:latin typeface="Lucida Bright" panose="02040602050505020304" pitchFamily="18" charset="0"/>
                <a:cs typeface="Arial" panose="020B0604020202020204" pitchFamily="34" charset="0"/>
              </a:rPr>
              <a:t>at </a:t>
            </a:r>
            <a:r>
              <a:rPr lang="en-US" sz="2400" i="1" dirty="0">
                <a:solidFill>
                  <a:srgbClr val="0070C0"/>
                </a:solidFill>
                <a:latin typeface="Lucida Bright" panose="02040602050505020304" pitchFamily="18" charset="0"/>
                <a:cs typeface="Arial" panose="020B0604020202020204" pitchFamily="34" charset="0"/>
              </a:rPr>
              <a:t>least 51 </a:t>
            </a:r>
            <a:r>
              <a:rPr lang="en-US" sz="2400" i="1" dirty="0" smtClean="0">
                <a:solidFill>
                  <a:srgbClr val="0070C0"/>
                </a:solidFill>
                <a:latin typeface="Lucida Bright" panose="02040602050505020304" pitchFamily="18" charset="0"/>
                <a:cs typeface="Arial" panose="020B0604020202020204" pitchFamily="34" charset="0"/>
              </a:rPr>
              <a:t>percent</a:t>
            </a:r>
          </a:p>
          <a:p>
            <a:pPr marL="0" indent="0" fontAlgn="auto">
              <a:lnSpc>
                <a:spcPct val="120000"/>
              </a:lnSpc>
              <a:spcBef>
                <a:spcPts val="0"/>
              </a:spcBef>
              <a:spcAft>
                <a:spcPts val="0"/>
              </a:spcAft>
              <a:buFont typeface="Arial" panose="020B0604020202020204" pitchFamily="34" charset="0"/>
              <a:buNone/>
              <a:defRPr/>
            </a:pPr>
            <a:endParaRPr lang="en-US" sz="2400" i="1" dirty="0">
              <a:solidFill>
                <a:srgbClr val="0070C0"/>
              </a:solidFill>
              <a:latin typeface="Lucida Bright" panose="02040602050505020304" pitchFamily="18" charset="0"/>
              <a:cs typeface="Arial" panose="020B0604020202020204" pitchFamily="34" charset="0"/>
            </a:endParaRPr>
          </a:p>
          <a:p>
            <a:pPr fontAlgn="auto">
              <a:lnSpc>
                <a:spcPct val="120000"/>
              </a:lnSpc>
              <a:spcBef>
                <a:spcPts val="0"/>
              </a:spcBef>
              <a:spcAft>
                <a:spcPts val="0"/>
              </a:spcAft>
              <a:buFont typeface="Wingdings" panose="05000000000000000000" pitchFamily="2" charset="2"/>
              <a:buChar char="ü"/>
              <a:defRPr/>
            </a:pPr>
            <a:r>
              <a:rPr lang="en-US" sz="2400" dirty="0" smtClean="0">
                <a:latin typeface="Lucida Bright" panose="02040602050505020304" pitchFamily="18" charset="0"/>
                <a:cs typeface="Arial" panose="020B0604020202020204" pitchFamily="34" charset="0"/>
              </a:rPr>
              <a:t>salespersons owning </a:t>
            </a:r>
            <a:r>
              <a:rPr lang="en-US" sz="2400" i="1" dirty="0" smtClean="0">
                <a:solidFill>
                  <a:srgbClr val="0070C0"/>
                </a:solidFill>
                <a:latin typeface="Lucida Bright" panose="02040602050505020304" pitchFamily="18" charset="0"/>
                <a:cs typeface="Arial" panose="020B0604020202020204" pitchFamily="34" charset="0"/>
              </a:rPr>
              <a:t>up to 49 </a:t>
            </a:r>
            <a:r>
              <a:rPr lang="en-US" sz="2400" i="1" dirty="0">
                <a:solidFill>
                  <a:srgbClr val="0070C0"/>
                </a:solidFill>
                <a:latin typeface="Lucida Bright" panose="02040602050505020304" pitchFamily="18" charset="0"/>
                <a:cs typeface="Arial" panose="020B0604020202020204" pitchFamily="34" charset="0"/>
              </a:rPr>
              <a:t>percent</a:t>
            </a:r>
            <a:endParaRPr lang="en-US" sz="2400" i="1" dirty="0">
              <a:solidFill>
                <a:srgbClr val="0070C0"/>
              </a:solidFill>
            </a:endParaRPr>
          </a:p>
          <a:p>
            <a:pPr fontAlgn="auto">
              <a:lnSpc>
                <a:spcPct val="120000"/>
              </a:lnSpc>
              <a:spcBef>
                <a:spcPts val="0"/>
              </a:spcBef>
              <a:spcAft>
                <a:spcPts val="0"/>
              </a:spcAft>
              <a:buFont typeface="Wingdings" panose="05000000000000000000" pitchFamily="2" charset="2"/>
              <a:buChar char="ü"/>
              <a:defRPr/>
            </a:pPr>
            <a:endParaRPr lang="en-US" sz="2400" i="1" dirty="0" smtClean="0">
              <a:solidFill>
                <a:srgbClr val="0070C0"/>
              </a:solidFill>
              <a:latin typeface="Lucida Bright" panose="02040602050505020304" pitchFamily="18" charset="0"/>
              <a:cs typeface="Arial" panose="020B0604020202020204" pitchFamily="34" charset="0"/>
            </a:endParaRPr>
          </a:p>
        </p:txBody>
      </p:sp>
      <p:sp>
        <p:nvSpPr>
          <p:cNvPr id="15667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566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C288F27-A178-4AFB-B233-8FE59E9DE057}" type="slidenum">
              <a:rPr lang="en-US" altLang="en-US" sz="2000">
                <a:latin typeface="Baskerville Old Face" panose="02020602080505020303" pitchFamily="18" charset="0"/>
              </a:rPr>
              <a:pPr fontAlgn="base">
                <a:spcBef>
                  <a:spcPct val="0"/>
                </a:spcBef>
                <a:spcAft>
                  <a:spcPct val="0"/>
                </a:spcAft>
              </a:pPr>
              <a:t>53</a:t>
            </a:fld>
            <a:endParaRPr lang="en-US" altLang="en-US" sz="2000">
              <a:latin typeface="Baskerville Old Face" panose="02020602080505020303" pitchFamily="18" charset="0"/>
            </a:endParaRPr>
          </a:p>
        </p:txBody>
      </p:sp>
      <p:sp>
        <p:nvSpPr>
          <p:cNvPr id="156677" name="TextBox 4"/>
          <p:cNvSpPr txBox="1">
            <a:spLocks noChangeArrowheads="1"/>
          </p:cNvSpPr>
          <p:nvPr/>
        </p:nvSpPr>
        <p:spPr bwMode="auto">
          <a:xfrm>
            <a:off x="927100" y="269875"/>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i="1">
                <a:latin typeface="Lucida Bright" panose="02040602050505020304" pitchFamily="18" charset="0"/>
                <a:cs typeface="Arial" panose="020B0604020202020204" pitchFamily="34" charset="0"/>
              </a:rPr>
              <a:t>Officers and Owners of Legal Entities </a:t>
            </a:r>
          </a:p>
        </p:txBody>
      </p:sp>
      <p:pic>
        <p:nvPicPr>
          <p:cNvPr id="156678"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363"/>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9"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51575" y="1758950"/>
            <a:ext cx="24701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solidFill>
                  <a:srgbClr val="000000"/>
                </a:solidFill>
                <a:latin typeface="Baskerville Old Face" panose="02020602080505020303" pitchFamily="18" charset="0"/>
              </a:rPr>
              <a:t>CT 2014-2016 CE</a:t>
            </a:r>
          </a:p>
        </p:txBody>
      </p:sp>
      <p:sp>
        <p:nvSpPr>
          <p:cNvPr id="15872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F078877-894E-4F9D-BE01-038912100520}" type="slidenum">
              <a:rPr lang="en-US" altLang="en-US" sz="2000">
                <a:latin typeface="Baskerville Old Face" panose="02020602080505020303" pitchFamily="18" charset="0"/>
              </a:rPr>
              <a:pPr fontAlgn="base">
                <a:spcBef>
                  <a:spcPct val="0"/>
                </a:spcBef>
                <a:spcAft>
                  <a:spcPct val="0"/>
                </a:spcAft>
              </a:pPr>
              <a:t>54</a:t>
            </a:fld>
            <a:endParaRPr lang="en-US" altLang="en-US" sz="2000">
              <a:latin typeface="Baskerville Old Face" panose="02020602080505020303" pitchFamily="18" charset="0"/>
            </a:endParaRPr>
          </a:p>
        </p:txBody>
      </p:sp>
      <p:sp>
        <p:nvSpPr>
          <p:cNvPr id="7" name="Rectangle 6"/>
          <p:cNvSpPr>
            <a:spLocks noChangeArrowheads="1"/>
          </p:cNvSpPr>
          <p:nvPr/>
        </p:nvSpPr>
        <p:spPr bwMode="auto">
          <a:xfrm>
            <a:off x="358775" y="1495425"/>
            <a:ext cx="8426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solidFill>
                  <a:srgbClr val="000000"/>
                </a:solidFill>
                <a:latin typeface="Lucida Bright" panose="02040602050505020304" pitchFamily="18" charset="0"/>
                <a:cs typeface="Arial" panose="020B0604020202020204" pitchFamily="34" charset="0"/>
              </a:rPr>
              <a:t>QUESTION</a:t>
            </a:r>
            <a:r>
              <a:rPr lang="en-US" altLang="en-US" sz="2400">
                <a:solidFill>
                  <a:srgbClr val="000000"/>
                </a:solidFill>
                <a:latin typeface="Lucida Bright" panose="02040602050505020304" pitchFamily="18" charset="0"/>
                <a:cs typeface="Arial" panose="020B0604020202020204" pitchFamily="34" charset="0"/>
              </a:rPr>
              <a:t>:</a:t>
            </a:r>
          </a:p>
          <a:p>
            <a:pPr eaLnBrk="1" hangingPunct="1"/>
            <a:r>
              <a:rPr lang="en-US" altLang="en-US" sz="2400">
                <a:solidFill>
                  <a:srgbClr val="000000"/>
                </a:solidFill>
                <a:latin typeface="Lucida Bright" panose="02040602050505020304" pitchFamily="18" charset="0"/>
                <a:cs typeface="Arial" panose="020B0604020202020204" pitchFamily="34" charset="0"/>
              </a:rPr>
              <a:t>I am a broker planning to form a LLC for my real estate business.  Does the LLC itself need to be licensed?</a:t>
            </a:r>
          </a:p>
        </p:txBody>
      </p:sp>
      <p:pic>
        <p:nvPicPr>
          <p:cNvPr id="158725"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38" y="13017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049338" y="249238"/>
            <a:ext cx="7877175" cy="523875"/>
          </a:xfrm>
          <a:prstGeom prst="rect">
            <a:avLst/>
          </a:prstGeom>
        </p:spPr>
        <p:txBody>
          <a:bodyPr wrap="none">
            <a:spAutoFit/>
          </a:bodyPr>
          <a:lstStyle/>
          <a:p>
            <a:pPr eaLnBrk="1" hangingPunct="1">
              <a:defRPr/>
            </a:pPr>
            <a:r>
              <a:rPr lang="en-US" sz="2800" i="1" dirty="0">
                <a:solidFill>
                  <a:schemeClr val="tx2">
                    <a:lumMod val="50000"/>
                  </a:schemeClr>
                </a:solidFill>
                <a:latin typeface="Lucida Bright" panose="02040602050505020304" pitchFamily="18" charset="0"/>
                <a:cs typeface="Arial" panose="020B0604020202020204" pitchFamily="34" charset="0"/>
              </a:rPr>
              <a:t>HERE’S THE QUESTION.  What’s the Answer?</a:t>
            </a:r>
            <a:endParaRPr lang="en-US" sz="2800" dirty="0">
              <a:latin typeface="Lucida Bright" panose="02040602050505020304" pitchFamily="18" charset="0"/>
              <a:cs typeface="Arial" panose="020B0604020202020204" pitchFamily="34" charset="0"/>
            </a:endParaRPr>
          </a:p>
        </p:txBody>
      </p:sp>
      <p:sp>
        <p:nvSpPr>
          <p:cNvPr id="10" name="TextBox 9"/>
          <p:cNvSpPr txBox="1">
            <a:spLocks noChangeArrowheads="1"/>
          </p:cNvSpPr>
          <p:nvPr/>
        </p:nvSpPr>
        <p:spPr bwMode="auto">
          <a:xfrm>
            <a:off x="358775" y="3003550"/>
            <a:ext cx="87852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solidFill>
                  <a:srgbClr val="000000"/>
                </a:solidFill>
                <a:latin typeface="Lucida Bright" panose="02040602050505020304" pitchFamily="18" charset="0"/>
              </a:rPr>
              <a:t>ANSWER</a:t>
            </a:r>
            <a:r>
              <a:rPr lang="en-US" altLang="en-US" sz="2400">
                <a:solidFill>
                  <a:srgbClr val="000000"/>
                </a:solidFill>
                <a:latin typeface="Lucida Bright" panose="02040602050505020304" pitchFamily="18" charset="0"/>
              </a:rPr>
              <a:t>:</a:t>
            </a:r>
          </a:p>
          <a:p>
            <a:pPr eaLnBrk="1" hangingPunct="1"/>
            <a:r>
              <a:rPr lang="en-US" altLang="en-US" sz="2400">
                <a:solidFill>
                  <a:srgbClr val="000000"/>
                </a:solidFill>
                <a:latin typeface="Lucida Bright" panose="02040602050505020304" pitchFamily="18" charset="0"/>
              </a:rPr>
              <a:t>YES.  Partnerships, limited liability companies and corporations engaging in the real estate business in the name of that legal entity are required to be licensed.  </a:t>
            </a:r>
          </a:p>
          <a:p>
            <a:pPr eaLnBrk="1" hangingPunct="1"/>
            <a:endParaRPr lang="en-US" altLang="en-US" sz="2400">
              <a:solidFill>
                <a:srgbClr val="000000"/>
              </a:solidFill>
              <a:latin typeface="Lucida Bright" panose="020406020505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2209800"/>
            <a:ext cx="7600950" cy="2308225"/>
          </a:xfrm>
          <a:prstGeom prst="rect">
            <a:avLst/>
          </a:prstGeom>
          <a:noFill/>
        </p:spPr>
        <p:txBody>
          <a:bodyPr>
            <a:spAutoFit/>
          </a:bodyPr>
          <a:lstStyle/>
          <a:p>
            <a:pPr eaLnBrk="1" fontAlgn="auto" hangingPunct="1">
              <a:spcBef>
                <a:spcPts val="0"/>
              </a:spcBef>
              <a:spcAft>
                <a:spcPts val="0"/>
              </a:spcAft>
              <a:defRPr/>
            </a:pPr>
            <a:r>
              <a:rPr lang="en-US" sz="2400" dirty="0">
                <a:solidFill>
                  <a:prstClr val="black"/>
                </a:solidFill>
                <a:latin typeface="Lucida Bright" panose="02040602050505020304" pitchFamily="18" charset="0"/>
                <a:cs typeface="Arial" panose="020B0604020202020204" pitchFamily="34" charset="0"/>
              </a:rPr>
              <a:t>What type of legal entity is owned by members?</a:t>
            </a:r>
          </a:p>
          <a:p>
            <a:pPr eaLnBrk="1" fontAlgn="auto" hangingPunct="1">
              <a:spcBef>
                <a:spcPts val="0"/>
              </a:spcBef>
              <a:spcAft>
                <a:spcPts val="0"/>
              </a:spcAft>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general partnership</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limited liability company</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corporation</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limited partnership</a:t>
            </a:r>
            <a:endParaRPr lang="en-US" sz="2400" dirty="0">
              <a:solidFill>
                <a:prstClr val="black"/>
              </a:solidFill>
              <a:latin typeface="Lucida Bright" panose="02040602050505020304" pitchFamily="18" charset="0"/>
              <a:cs typeface="Arial" panose="020B0604020202020204" pitchFamily="34" charset="0"/>
            </a:endParaRPr>
          </a:p>
        </p:txBody>
      </p:sp>
      <p:sp>
        <p:nvSpPr>
          <p:cNvPr id="5" name="Right Arrow 4"/>
          <p:cNvSpPr/>
          <p:nvPr/>
        </p:nvSpPr>
        <p:spPr>
          <a:xfrm>
            <a:off x="533400" y="3363913"/>
            <a:ext cx="585788" cy="344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077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6077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4DBED21-9276-45D4-AF46-6B63B6675DE3}" type="slidenum">
              <a:rPr lang="en-US" altLang="en-US" sz="2000">
                <a:latin typeface="Baskerville Old Face" panose="02020602080505020303" pitchFamily="18" charset="0"/>
              </a:rPr>
              <a:pPr fontAlgn="base">
                <a:spcBef>
                  <a:spcPct val="0"/>
                </a:spcBef>
                <a:spcAft>
                  <a:spcPct val="0"/>
                </a:spcAft>
              </a:pPr>
              <a:t>55</a:t>
            </a:fld>
            <a:endParaRPr lang="en-US" altLang="en-US" sz="2000">
              <a:latin typeface="Baskerville Old Face" panose="02020602080505020303" pitchFamily="18" charset="0"/>
            </a:endParaRPr>
          </a:p>
        </p:txBody>
      </p:sp>
      <p:sp>
        <p:nvSpPr>
          <p:cNvPr id="160774" name="Rectangle 2"/>
          <p:cNvSpPr>
            <a:spLocks noChangeArrowheads="1"/>
          </p:cNvSpPr>
          <p:nvPr/>
        </p:nvSpPr>
        <p:spPr bwMode="auto">
          <a:xfrm>
            <a:off x="3252788" y="152400"/>
            <a:ext cx="263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latin typeface="Lucida Bright" panose="02040602050505020304" pitchFamily="18" charset="0"/>
                <a:cs typeface="Aharoni" panose="02010803020104030203" pitchFamily="2" charset="-79"/>
              </a:rPr>
              <a:t>QUICK QUIZ</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413" y="1981200"/>
            <a:ext cx="8115300" cy="2308225"/>
          </a:xfrm>
          <a:prstGeom prst="rect">
            <a:avLst/>
          </a:prstGeom>
          <a:noFill/>
        </p:spPr>
        <p:txBody>
          <a:bodyPr>
            <a:spAutoFit/>
          </a:bodyPr>
          <a:lstStyle/>
          <a:p>
            <a:pPr eaLnBrk="1" fontAlgn="auto" hangingPunct="1">
              <a:spcBef>
                <a:spcPts val="0"/>
              </a:spcBef>
              <a:spcAft>
                <a:spcPts val="0"/>
              </a:spcAft>
              <a:defRPr/>
            </a:pPr>
            <a:r>
              <a:rPr lang="en-US" sz="2400" dirty="0">
                <a:solidFill>
                  <a:prstClr val="black"/>
                </a:solidFill>
                <a:latin typeface="Lucida Bright" panose="02040602050505020304" pitchFamily="18" charset="0"/>
                <a:cs typeface="Arial" panose="020B0604020202020204" pitchFamily="34" charset="0"/>
              </a:rPr>
              <a:t>What type of legal entity is owned by shareholders?</a:t>
            </a:r>
          </a:p>
          <a:p>
            <a:pPr eaLnBrk="1" fontAlgn="auto" hangingPunct="1">
              <a:spcBef>
                <a:spcPts val="0"/>
              </a:spcBef>
              <a:spcAft>
                <a:spcPts val="0"/>
              </a:spcAft>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general partnership</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limited liability company</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corporation</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limited partnership</a:t>
            </a:r>
            <a:endParaRPr lang="en-US" sz="2400" dirty="0">
              <a:solidFill>
                <a:prstClr val="black"/>
              </a:solidFill>
              <a:latin typeface="Lucida Bright" panose="02040602050505020304" pitchFamily="18" charset="0"/>
              <a:cs typeface="Arial" panose="020B0604020202020204" pitchFamily="34" charset="0"/>
            </a:endParaRPr>
          </a:p>
        </p:txBody>
      </p:sp>
      <p:sp>
        <p:nvSpPr>
          <p:cNvPr id="5" name="Right Arrow 4"/>
          <p:cNvSpPr/>
          <p:nvPr/>
        </p:nvSpPr>
        <p:spPr>
          <a:xfrm>
            <a:off x="300038" y="3505200"/>
            <a:ext cx="587375" cy="34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282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6282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72B860C-90B4-468C-B903-E249B4B8AE73}" type="slidenum">
              <a:rPr lang="en-US" altLang="en-US" sz="2000">
                <a:latin typeface="Baskerville Old Face" panose="02020602080505020303" pitchFamily="18" charset="0"/>
              </a:rPr>
              <a:pPr fontAlgn="base">
                <a:spcBef>
                  <a:spcPct val="0"/>
                </a:spcBef>
                <a:spcAft>
                  <a:spcPct val="0"/>
                </a:spcAft>
              </a:pPr>
              <a:t>56</a:t>
            </a:fld>
            <a:endParaRPr lang="en-US" altLang="en-US" sz="2000">
              <a:latin typeface="Baskerville Old Face" panose="02020602080505020303" pitchFamily="18" charset="0"/>
            </a:endParaRPr>
          </a:p>
        </p:txBody>
      </p:sp>
      <p:sp>
        <p:nvSpPr>
          <p:cNvPr id="162822" name="Rectangle 2"/>
          <p:cNvSpPr>
            <a:spLocks noChangeArrowheads="1"/>
          </p:cNvSpPr>
          <p:nvPr/>
        </p:nvSpPr>
        <p:spPr bwMode="auto">
          <a:xfrm>
            <a:off x="3252788" y="228600"/>
            <a:ext cx="263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latin typeface="Lucida Bright" panose="02040602050505020304" pitchFamily="18" charset="0"/>
                <a:cs typeface="Aharoni" panose="02010803020104030203" pitchFamily="2" charset="-79"/>
              </a:rPr>
              <a:t>QUICK QUIZ</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7850" y="1600200"/>
            <a:ext cx="8413750" cy="4524375"/>
          </a:xfrm>
          <a:prstGeom prst="rect">
            <a:avLst/>
          </a:prstGeom>
          <a:noFill/>
        </p:spPr>
        <p:txBody>
          <a:bodyPr>
            <a:spAutoFit/>
          </a:bodyPr>
          <a:lstStyle/>
          <a:p>
            <a:pPr eaLnBrk="1" fontAlgn="auto" hangingPunct="1">
              <a:spcBef>
                <a:spcPts val="0"/>
              </a:spcBef>
              <a:spcAft>
                <a:spcPts val="0"/>
              </a:spcAft>
              <a:defRPr/>
            </a:pPr>
            <a:r>
              <a:rPr lang="en-US" sz="2400" dirty="0">
                <a:latin typeface="Lucida Bright" panose="02040602050505020304" pitchFamily="18" charset="0"/>
                <a:cs typeface="Arial" panose="020B0604020202020204" pitchFamily="34" charset="0"/>
              </a:rPr>
              <a:t>Can a salesperson solely own a legal entity in Connecticut for real estate purposes?</a:t>
            </a:r>
            <a:endParaRPr lang="en-US" sz="2400" dirty="0">
              <a:solidFill>
                <a:prstClr val="black"/>
              </a:solidFill>
              <a:latin typeface="Lucida Bright" panose="02040602050505020304" pitchFamily="18" charset="0"/>
              <a:cs typeface="Arial" panose="020B0604020202020204" pitchFamily="34" charset="0"/>
            </a:endParaRPr>
          </a:p>
          <a:p>
            <a:pPr eaLnBrk="1" fontAlgn="auto" hangingPunct="1">
              <a:spcBef>
                <a:spcPts val="0"/>
              </a:spcBef>
              <a:spcAft>
                <a:spcPts val="0"/>
              </a:spcAft>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Yes, the law allows a salesperson to be the sole owner (shareholder) of a corporation.</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Yes, as long as </a:t>
            </a:r>
            <a:r>
              <a:rPr lang="en-US" sz="2400" dirty="0">
                <a:solidFill>
                  <a:prstClr val="black"/>
                </a:solidFill>
                <a:latin typeface="Lucida Bright" panose="02040602050505020304" pitchFamily="18" charset="0"/>
                <a:cs typeface="Arial" panose="020B0604020202020204" pitchFamily="34" charset="0"/>
              </a:rPr>
              <a:t>a</a:t>
            </a:r>
            <a:r>
              <a:rPr lang="en-US" sz="2400" dirty="0">
                <a:solidFill>
                  <a:prstClr val="black"/>
                </a:solidFill>
                <a:latin typeface="Lucida Bright" panose="02040602050505020304" pitchFamily="18" charset="0"/>
                <a:cs typeface="Arial" panose="020B0604020202020204" pitchFamily="34" charset="0"/>
              </a:rPr>
              <a:t> salesperson owns at least 51% and a broker owns no more than 49% of the legal entity.</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No, the law does not allow salespersons to solely own a legal entity engaging in the real estate business.</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No, only brokers can own a legal entity formed for  their real estate business.</a:t>
            </a:r>
            <a:endParaRPr lang="en-US" sz="2400" dirty="0">
              <a:solidFill>
                <a:prstClr val="black"/>
              </a:solidFill>
              <a:latin typeface="Lucida Bright" panose="02040602050505020304" pitchFamily="18" charset="0"/>
              <a:cs typeface="Arial" panose="020B0604020202020204" pitchFamily="34" charset="0"/>
            </a:endParaRPr>
          </a:p>
        </p:txBody>
      </p:sp>
      <p:sp>
        <p:nvSpPr>
          <p:cNvPr id="5" name="Right Arrow 4"/>
          <p:cNvSpPr/>
          <p:nvPr/>
        </p:nvSpPr>
        <p:spPr>
          <a:xfrm>
            <a:off x="0" y="4191000"/>
            <a:ext cx="585788" cy="34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486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648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E3D8F0B-9D75-496C-82C4-3D46049F4BDB}" type="slidenum">
              <a:rPr lang="en-US" altLang="en-US" sz="2000">
                <a:latin typeface="Baskerville Old Face" panose="02020602080505020303" pitchFamily="18" charset="0"/>
              </a:rPr>
              <a:pPr fontAlgn="base">
                <a:spcBef>
                  <a:spcPct val="0"/>
                </a:spcBef>
                <a:spcAft>
                  <a:spcPct val="0"/>
                </a:spcAft>
              </a:pPr>
              <a:t>57</a:t>
            </a:fld>
            <a:endParaRPr lang="en-US" altLang="en-US" sz="2000">
              <a:latin typeface="Baskerville Old Face" panose="02020602080505020303" pitchFamily="18" charset="0"/>
            </a:endParaRPr>
          </a:p>
        </p:txBody>
      </p:sp>
      <p:sp>
        <p:nvSpPr>
          <p:cNvPr id="164870" name="Rectangle 2"/>
          <p:cNvSpPr>
            <a:spLocks noChangeArrowheads="1"/>
          </p:cNvSpPr>
          <p:nvPr/>
        </p:nvSpPr>
        <p:spPr bwMode="auto">
          <a:xfrm>
            <a:off x="3252788" y="228600"/>
            <a:ext cx="263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latin typeface="Lucida Bright" panose="02040602050505020304" pitchFamily="18" charset="0"/>
                <a:cs typeface="Aharoni" panose="02010803020104030203" pitchFamily="2" charset="-79"/>
              </a:rPr>
              <a:t>QUICK QUIZ</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ubtitle 2"/>
          <p:cNvSpPr>
            <a:spLocks noGrp="1"/>
          </p:cNvSpPr>
          <p:nvPr>
            <p:ph type="subTitle" idx="1"/>
          </p:nvPr>
        </p:nvSpPr>
        <p:spPr>
          <a:xfrm>
            <a:off x="757238" y="290513"/>
            <a:ext cx="8393112" cy="476250"/>
          </a:xfrm>
        </p:spPr>
        <p:txBody>
          <a:bodyPr/>
          <a:lstStyle/>
          <a:p>
            <a:pPr algn="l"/>
            <a:r>
              <a:rPr lang="en-US" altLang="en-US" sz="2800" i="1" u="sng" smtClean="0">
                <a:latin typeface="Lucida Bright" panose="02040602050505020304" pitchFamily="18" charset="0"/>
                <a:cs typeface="Arial" panose="020B0604020202020204" pitchFamily="34" charset="0"/>
              </a:rPr>
              <a:t>Section 8</a:t>
            </a:r>
            <a:r>
              <a:rPr lang="en-US" altLang="en-US" sz="2800" i="1" smtClean="0">
                <a:latin typeface="Lucida Bright" panose="02040602050505020304" pitchFamily="18" charset="0"/>
                <a:cs typeface="Arial" panose="020B0604020202020204" pitchFamily="34" charset="0"/>
              </a:rPr>
              <a:t>: Loan Estimate and Closing Disclosure </a:t>
            </a:r>
          </a:p>
        </p:txBody>
      </p:sp>
      <p:sp>
        <p:nvSpPr>
          <p:cNvPr id="16691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669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ED1F5D6-EBA6-46A0-AC2C-ECB6D6AE4BC9}" type="slidenum">
              <a:rPr lang="en-US" altLang="en-US" sz="2000">
                <a:latin typeface="Baskerville Old Face" panose="02020602080505020303" pitchFamily="18" charset="0"/>
              </a:rPr>
              <a:pPr fontAlgn="base">
                <a:spcBef>
                  <a:spcPct val="0"/>
                </a:spcBef>
                <a:spcAft>
                  <a:spcPct val="0"/>
                </a:spcAft>
              </a:pPr>
              <a:t>58</a:t>
            </a:fld>
            <a:endParaRPr lang="en-US" altLang="en-US" sz="2000">
              <a:latin typeface="Baskerville Old Face" panose="02020602080505020303" pitchFamily="18" charset="0"/>
            </a:endParaRPr>
          </a:p>
        </p:txBody>
      </p:sp>
      <p:pic>
        <p:nvPicPr>
          <p:cNvPr id="166917"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6667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8" name="Rectangle 1"/>
          <p:cNvSpPr>
            <a:spLocks noChangeArrowheads="1"/>
          </p:cNvSpPr>
          <p:nvPr/>
        </p:nvSpPr>
        <p:spPr bwMode="auto">
          <a:xfrm>
            <a:off x="247650" y="1655763"/>
            <a:ext cx="86487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1000"/>
              </a:spcBef>
            </a:pPr>
            <a:r>
              <a:rPr lang="en-US" altLang="en-US" sz="2400">
                <a:solidFill>
                  <a:srgbClr val="000000"/>
                </a:solidFill>
                <a:latin typeface="Lucida Bright" panose="02040602050505020304" pitchFamily="18" charset="0"/>
                <a:cs typeface="Arial" panose="020B0604020202020204" pitchFamily="34" charset="0"/>
              </a:rPr>
              <a:t>The Dodd-Frank Wall Street Reform and Consumer Protection Act will require a Loan Estimate and Closing Disclosure form to be used for all residential closings (effective August 1, 2015).</a:t>
            </a:r>
          </a:p>
          <a:p>
            <a:pPr eaLnBrk="1" hangingPunct="1">
              <a:lnSpc>
                <a:spcPct val="90000"/>
              </a:lnSpc>
              <a:spcBef>
                <a:spcPts val="1000"/>
              </a:spcBef>
            </a:pPr>
            <a:r>
              <a:rPr lang="en-US" altLang="en-US" sz="2000" i="1">
                <a:latin typeface="Lucida Bright" panose="02040602050505020304" pitchFamily="18" charset="0"/>
              </a:rPr>
              <a:t>Pub. L. No. 111-203, 124 Stat. 1376 (2010).</a:t>
            </a:r>
          </a:p>
        </p:txBody>
      </p:sp>
      <p:sp>
        <p:nvSpPr>
          <p:cNvPr id="166919" name="Rectangle 6"/>
          <p:cNvSpPr>
            <a:spLocks noChangeArrowheads="1"/>
          </p:cNvSpPr>
          <p:nvPr/>
        </p:nvSpPr>
        <p:spPr bwMode="auto">
          <a:xfrm>
            <a:off x="247650" y="3657600"/>
            <a:ext cx="8820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Lucida Bright" panose="02040602050505020304" pitchFamily="18" charset="0"/>
                <a:cs typeface="Arial" panose="020B0604020202020204" pitchFamily="34" charset="0"/>
              </a:rPr>
              <a:t>The Loan Estimate will replace the current disclosures required under the Truth-in-Lending Act.  </a:t>
            </a:r>
          </a:p>
          <a:p>
            <a:pPr eaLnBrk="1" hangingPunct="1"/>
            <a:endParaRPr lang="en-US" altLang="en-US" sz="2400">
              <a:latin typeface="Lucida Bright" panose="02040602050505020304" pitchFamily="18" charset="0"/>
              <a:cs typeface="Arial" panose="020B0604020202020204" pitchFamily="34" charset="0"/>
            </a:endParaRPr>
          </a:p>
          <a:p>
            <a:pPr eaLnBrk="1" hangingPunct="1"/>
            <a:r>
              <a:rPr lang="en-US" altLang="en-US" sz="2400">
                <a:latin typeface="Lucida Bright" panose="02040602050505020304" pitchFamily="18" charset="0"/>
                <a:cs typeface="Arial" panose="020B0604020202020204" pitchFamily="34" charset="0"/>
              </a:rPr>
              <a:t>The Closing Disclosure will replace the HUD-1 Settlement Statement for 1-4 family residential closings.</a:t>
            </a: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182563" y="-7938"/>
            <a:ext cx="8778875" cy="969963"/>
          </a:xfrm>
        </p:spPr>
        <p:txBody>
          <a:bodyPr/>
          <a:lstStyle/>
          <a:p>
            <a:r>
              <a:rPr lang="en-US" altLang="en-US" sz="2800" i="1" smtClean="0">
                <a:latin typeface="Lucida Bright" panose="02040602050505020304" pitchFamily="18" charset="0"/>
              </a:rPr>
              <a:t>Laws under the Real Estate Settlement Procedures Act (RESPA) and Truth-in-Lending Act (TILA)</a:t>
            </a:r>
          </a:p>
        </p:txBody>
      </p:sp>
      <p:sp>
        <p:nvSpPr>
          <p:cNvPr id="3" name="Content Placeholder 2"/>
          <p:cNvSpPr>
            <a:spLocks noGrp="1"/>
          </p:cNvSpPr>
          <p:nvPr>
            <p:ph sz="half" idx="1"/>
          </p:nvPr>
        </p:nvSpPr>
        <p:spPr>
          <a:xfrm>
            <a:off x="381000" y="1524000"/>
            <a:ext cx="6934200" cy="2754313"/>
          </a:xfrm>
        </p:spPr>
        <p:txBody>
          <a:bodyPr rtlCol="0">
            <a:noAutofit/>
          </a:bodyPr>
          <a:lstStyle/>
          <a:p>
            <a:pPr fontAlgn="auto">
              <a:lnSpc>
                <a:spcPct val="150000"/>
              </a:lnSpc>
              <a:spcAft>
                <a:spcPts val="0"/>
              </a:spcAft>
              <a:buFont typeface="Wingdings" panose="05000000000000000000" pitchFamily="2" charset="2"/>
              <a:buChar char="q"/>
              <a:defRPr/>
            </a:pPr>
            <a:r>
              <a:rPr lang="en-US" sz="2400" dirty="0" smtClean="0">
                <a:latin typeface="Lucida Bright" panose="02040602050505020304" pitchFamily="18" charset="0"/>
                <a:cs typeface="Arial" panose="020B0604020202020204" pitchFamily="34" charset="0"/>
              </a:rPr>
              <a:t> Currently, RESPA requires the </a:t>
            </a:r>
            <a:r>
              <a:rPr lang="en-US" sz="2400" dirty="0">
                <a:latin typeface="Lucida Bright" panose="02040602050505020304" pitchFamily="18" charset="0"/>
                <a:cs typeface="Arial" panose="020B0604020202020204" pitchFamily="34" charset="0"/>
              </a:rPr>
              <a:t>HUD-1 Uniform Settlement Statement </a:t>
            </a:r>
            <a:r>
              <a:rPr lang="en-US" sz="2400" dirty="0" smtClean="0">
                <a:latin typeface="Lucida Bright" panose="02040602050505020304" pitchFamily="18" charset="0"/>
                <a:cs typeface="Arial" panose="020B0604020202020204" pitchFamily="34" charset="0"/>
              </a:rPr>
              <a:t>to </a:t>
            </a:r>
            <a:r>
              <a:rPr lang="en-US" sz="2400" dirty="0">
                <a:latin typeface="Lucida Bright" panose="02040602050505020304" pitchFamily="18" charset="0"/>
                <a:cs typeface="Arial" panose="020B0604020202020204" pitchFamily="34" charset="0"/>
              </a:rPr>
              <a:t>be completed for 1-4 </a:t>
            </a:r>
            <a:r>
              <a:rPr lang="en-US" sz="2400" dirty="0" smtClean="0">
                <a:latin typeface="Lucida Bright" panose="02040602050505020304" pitchFamily="18" charset="0"/>
                <a:cs typeface="Arial" panose="020B0604020202020204" pitchFamily="34" charset="0"/>
              </a:rPr>
              <a:t>family residential real </a:t>
            </a:r>
            <a:r>
              <a:rPr lang="en-US" sz="2400" dirty="0">
                <a:latin typeface="Lucida Bright" panose="02040602050505020304" pitchFamily="18" charset="0"/>
                <a:cs typeface="Arial" panose="020B0604020202020204" pitchFamily="34" charset="0"/>
              </a:rPr>
              <a:t>estate closings</a:t>
            </a:r>
            <a:r>
              <a:rPr lang="en-US" sz="2400" dirty="0" smtClean="0">
                <a:latin typeface="Lucida Bright" panose="02040602050505020304" pitchFamily="18" charset="0"/>
                <a:cs typeface="Arial" panose="020B0604020202020204" pitchFamily="34" charset="0"/>
              </a:rPr>
              <a:t>.  (As of August 1, 2015, the HUD-1 will be replaced by the Closing Disclosure form).</a:t>
            </a:r>
          </a:p>
          <a:p>
            <a:pPr fontAlgn="auto">
              <a:lnSpc>
                <a:spcPct val="150000"/>
              </a:lnSpc>
              <a:spcAft>
                <a:spcPts val="0"/>
              </a:spcAft>
              <a:buFont typeface="Wingdings" panose="05000000000000000000" pitchFamily="2" charset="2"/>
              <a:buChar char="q"/>
              <a:defRPr/>
            </a:pPr>
            <a:r>
              <a:rPr lang="en-US" sz="2400" dirty="0" smtClean="0">
                <a:latin typeface="Lucida Bright" panose="02040602050505020304" pitchFamily="18" charset="0"/>
                <a:cs typeface="Arial" panose="020B0604020202020204" pitchFamily="34" charset="0"/>
              </a:rPr>
              <a:t> TILA requires banks to provide borrowers with </a:t>
            </a:r>
            <a:r>
              <a:rPr lang="en-US" sz="2400" dirty="0">
                <a:latin typeface="Lucida Bright" panose="02040602050505020304" pitchFamily="18" charset="0"/>
                <a:cs typeface="Arial" panose="020B0604020202020204" pitchFamily="34" charset="0"/>
              </a:rPr>
              <a:t>estimates of </a:t>
            </a:r>
            <a:r>
              <a:rPr lang="en-US" sz="2400" dirty="0" smtClean="0">
                <a:latin typeface="Lucida Bright" panose="02040602050505020304" pitchFamily="18" charset="0"/>
                <a:cs typeface="Arial" panose="020B0604020202020204" pitchFamily="34" charset="0"/>
              </a:rPr>
              <a:t>financing costs.</a:t>
            </a:r>
            <a:endParaRPr lang="en-US" sz="2400" dirty="0">
              <a:latin typeface="Lucida Bright" panose="02040602050505020304" pitchFamily="18" charset="0"/>
              <a:cs typeface="Arial" panose="020B0604020202020204" pitchFamily="34" charset="0"/>
            </a:endParaRPr>
          </a:p>
          <a:p>
            <a:pPr marL="0" indent="0" fontAlgn="auto">
              <a:spcAft>
                <a:spcPts val="0"/>
              </a:spcAft>
              <a:buFont typeface="Arial" panose="020B0604020202020204" pitchFamily="34" charset="0"/>
              <a:buNone/>
              <a:defRPr/>
            </a:pPr>
            <a:endParaRPr lang="en-US" sz="2000" dirty="0">
              <a:latin typeface="Lucida Bright" panose="02040602050505020304" pitchFamily="18" charset="0"/>
              <a:cs typeface="Arial" panose="020B0604020202020204" pitchFamily="34" charset="0"/>
            </a:endParaRPr>
          </a:p>
        </p:txBody>
      </p:sp>
      <p:sp>
        <p:nvSpPr>
          <p:cNvPr id="168964"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6896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4172667-FAD6-44F6-82E6-F3336D3130F9}" type="slidenum">
              <a:rPr lang="en-US" altLang="en-US" sz="2000">
                <a:latin typeface="Baskerville Old Face" panose="02020602080505020303" pitchFamily="18" charset="0"/>
              </a:rPr>
              <a:pPr fontAlgn="base">
                <a:spcBef>
                  <a:spcPct val="0"/>
                </a:spcBef>
                <a:spcAft>
                  <a:spcPct val="0"/>
                </a:spcAft>
              </a:pPr>
              <a:t>59</a:t>
            </a:fld>
            <a:endParaRPr lang="en-US" altLang="en-US" sz="2000">
              <a:latin typeface="Baskerville Old Face" panose="02020602080505020303"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7400" y="1752600"/>
            <a:ext cx="18049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0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6000"/>
                            </p:stCondLst>
                            <p:childTnLst>
                              <p:par>
                                <p:cTn id="15" presetID="31" presetClass="entr" presetSubtype="0"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49525" y="155575"/>
            <a:ext cx="4324350" cy="798513"/>
          </a:xfrm>
        </p:spPr>
        <p:txBody>
          <a:bodyPr/>
          <a:lstStyle/>
          <a:p>
            <a:r>
              <a:rPr lang="en-US" altLang="en-US" sz="3200" i="1" smtClean="0">
                <a:latin typeface="Baskerville Old Face" panose="02020602080505020303" pitchFamily="18" charset="0"/>
                <a:cs typeface="Arial" panose="020B0604020202020204" pitchFamily="34" charset="0"/>
              </a:rPr>
              <a:t>New CAMS Applications</a:t>
            </a:r>
          </a:p>
        </p:txBody>
      </p:sp>
      <p:sp>
        <p:nvSpPr>
          <p:cNvPr id="7176" name="Rectangle 3"/>
          <p:cNvSpPr>
            <a:spLocks noGrp="1" noChangeArrowheads="1"/>
          </p:cNvSpPr>
          <p:nvPr>
            <p:ph idx="1"/>
          </p:nvPr>
        </p:nvSpPr>
        <p:spPr>
          <a:xfrm>
            <a:off x="481013" y="1595438"/>
            <a:ext cx="8181975" cy="2154237"/>
          </a:xfrm>
          <a:solidFill>
            <a:schemeClr val="bg1"/>
          </a:solidFill>
        </p:spPr>
        <p:txBody>
          <a:bodyPr>
            <a:noAutofit/>
          </a:bodyPr>
          <a:lstStyle/>
          <a:p>
            <a:pPr marL="0" indent="0" fontAlgn="auto">
              <a:lnSpc>
                <a:spcPct val="100000"/>
              </a:lnSpc>
              <a:spcBef>
                <a:spcPts val="0"/>
              </a:spcBef>
              <a:spcAft>
                <a:spcPts val="0"/>
              </a:spcAft>
              <a:buFont typeface="Arial" panose="020B0604020202020204" pitchFamily="34" charset="0"/>
              <a:buNone/>
              <a:defRPr/>
            </a:pPr>
            <a:r>
              <a:rPr lang="en-US" sz="2800" b="1" u="sng" dirty="0" smtClean="0">
                <a:solidFill>
                  <a:schemeClr val="accent5">
                    <a:lumMod val="50000"/>
                  </a:schemeClr>
                </a:solidFill>
                <a:latin typeface="Baskerville Old Face" panose="02020602080505020303" pitchFamily="18" charset="0"/>
                <a:cs typeface="Arial" panose="020B0604020202020204" pitchFamily="34" charset="0"/>
              </a:rPr>
              <a:t>New applicants are required to</a:t>
            </a:r>
            <a:r>
              <a:rPr lang="en-US" sz="2800" b="1" dirty="0" smtClean="0">
                <a:solidFill>
                  <a:schemeClr val="accent5">
                    <a:lumMod val="50000"/>
                  </a:schemeClr>
                </a:solidFill>
                <a:latin typeface="Baskerville Old Face" panose="02020602080505020303" pitchFamily="18" charset="0"/>
                <a:cs typeface="Arial" panose="020B0604020202020204" pitchFamily="34" charset="0"/>
              </a:rPr>
              <a:t>:</a:t>
            </a:r>
          </a:p>
          <a:p>
            <a:pPr marL="514350" indent="-514350" fontAlgn="auto">
              <a:lnSpc>
                <a:spcPct val="150000"/>
              </a:lnSpc>
              <a:spcBef>
                <a:spcPts val="0"/>
              </a:spcBef>
              <a:spcAft>
                <a:spcPts val="0"/>
              </a:spcAft>
              <a:buFont typeface="+mj-lt"/>
              <a:buAutoNum type="arabicPeriod"/>
              <a:defRPr/>
            </a:pPr>
            <a:r>
              <a:rPr lang="en-US" sz="2800" dirty="0" smtClean="0">
                <a:solidFill>
                  <a:schemeClr val="accent5">
                    <a:lumMod val="50000"/>
                  </a:schemeClr>
                </a:solidFill>
                <a:latin typeface="Baskerville Old Face" panose="02020602080505020303" pitchFamily="18" charset="0"/>
                <a:cs typeface="Arial" panose="020B0604020202020204" pitchFamily="34" charset="0"/>
              </a:rPr>
              <a:t>take a review course, and</a:t>
            </a:r>
          </a:p>
          <a:p>
            <a:pPr marL="514350" indent="-514350" fontAlgn="auto">
              <a:lnSpc>
                <a:spcPct val="100000"/>
              </a:lnSpc>
              <a:spcBef>
                <a:spcPts val="0"/>
              </a:spcBef>
              <a:spcAft>
                <a:spcPts val="0"/>
              </a:spcAft>
              <a:buFont typeface="+mj-lt"/>
              <a:buAutoNum type="arabicPeriod"/>
              <a:defRPr/>
            </a:pPr>
            <a:r>
              <a:rPr lang="en-US" sz="2800" dirty="0" smtClean="0">
                <a:solidFill>
                  <a:schemeClr val="accent5">
                    <a:lumMod val="50000"/>
                  </a:schemeClr>
                </a:solidFill>
                <a:latin typeface="Baskerville Old Face" panose="02020602080505020303" pitchFamily="18" charset="0"/>
                <a:cs typeface="Arial" panose="020B0604020202020204" pitchFamily="34" charset="0"/>
              </a:rPr>
              <a:t>pass the CAMs National Board of Certification exam within one year from the date of initial registration</a:t>
            </a:r>
            <a:r>
              <a:rPr lang="en-US" sz="2800" dirty="0" smtClean="0">
                <a:latin typeface="Baskerville Old Face" panose="02020602080505020303" pitchFamily="18" charset="0"/>
                <a:cs typeface="Arial" panose="020B0604020202020204" pitchFamily="34" charset="0"/>
              </a:rPr>
              <a:t>.</a:t>
            </a:r>
          </a:p>
          <a:p>
            <a:pPr marL="0" indent="0" fontAlgn="auto">
              <a:spcAft>
                <a:spcPts val="0"/>
              </a:spcAft>
              <a:buFont typeface="Arial" panose="020B0604020202020204" pitchFamily="34" charset="0"/>
              <a:buNone/>
              <a:defRPr/>
            </a:pPr>
            <a:endParaRPr lang="en-US" sz="2800" i="1" dirty="0" smtClean="0">
              <a:latin typeface="Baskerville Old Face" panose="02020602080505020303" pitchFamily="18" charset="0"/>
            </a:endParaRPr>
          </a:p>
          <a:p>
            <a:pPr marL="0" indent="0" fontAlgn="auto">
              <a:spcAft>
                <a:spcPts val="0"/>
              </a:spcAft>
              <a:buFont typeface="Arial" panose="020B0604020202020204" pitchFamily="34" charset="0"/>
              <a:buNone/>
              <a:defRPr/>
            </a:pPr>
            <a:endParaRPr lang="en-US" sz="2800" i="1" dirty="0" smtClean="0">
              <a:latin typeface="Baskerville Old Face" panose="02020602080505020303" pitchFamily="18" charset="0"/>
            </a:endParaRPr>
          </a:p>
          <a:p>
            <a:pPr marL="0" indent="0" fontAlgn="auto">
              <a:spcAft>
                <a:spcPts val="0"/>
              </a:spcAft>
              <a:buFont typeface="Arial" panose="020B0604020202020204" pitchFamily="34" charset="0"/>
              <a:buNone/>
              <a:defRPr/>
            </a:pPr>
            <a:endParaRPr lang="en-US" sz="2800" i="1" dirty="0">
              <a:latin typeface="Baskerville Old Face" panose="02020602080505020303" pitchFamily="18" charset="0"/>
            </a:endParaRPr>
          </a:p>
          <a:p>
            <a:pPr marL="0" indent="0" fontAlgn="auto">
              <a:spcAft>
                <a:spcPts val="0"/>
              </a:spcAft>
              <a:buFont typeface="Arial" panose="020B0604020202020204" pitchFamily="34" charset="0"/>
              <a:buNone/>
              <a:defRPr/>
            </a:pPr>
            <a:endParaRPr lang="en-US" sz="2800" i="1" dirty="0">
              <a:latin typeface="Baskerville Old Face" panose="02020602080505020303" pitchFamily="18" charset="0"/>
            </a:endParaRPr>
          </a:p>
          <a:p>
            <a:pPr marL="0" indent="0" fontAlgn="auto">
              <a:spcAft>
                <a:spcPts val="0"/>
              </a:spcAft>
              <a:buFont typeface="Arial" panose="020B0604020202020204" pitchFamily="34" charset="0"/>
              <a:buNone/>
              <a:defRPr/>
            </a:pPr>
            <a:r>
              <a:rPr lang="en-US" sz="2000" i="1" dirty="0" smtClean="0">
                <a:latin typeface="Baskerville Old Face" panose="02020602080505020303" pitchFamily="18" charset="0"/>
              </a:rPr>
              <a:t>CGS §20-457</a:t>
            </a:r>
          </a:p>
        </p:txBody>
      </p:sp>
      <p:sp>
        <p:nvSpPr>
          <p:cNvPr id="60420" name="Rectangle 5"/>
          <p:cNvSpPr>
            <a:spLocks noGrp="1" noChangeArrowheads="1"/>
          </p:cNvSpPr>
          <p:nvPr>
            <p:ph type="ftr" sz="quarter" idx="11"/>
          </p:nvPr>
        </p:nvSpPr>
        <p:spPr bwMode="auto">
          <a:xfrm>
            <a:off x="3028950" y="6170613"/>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60421" name="Rectangle 6"/>
          <p:cNvSpPr>
            <a:spLocks noGrp="1" noChangeArrowheads="1"/>
          </p:cNvSpPr>
          <p:nvPr>
            <p:ph type="sldNum" sz="quarter" idx="12"/>
          </p:nvPr>
        </p:nvSpPr>
        <p:spPr bwMode="auto">
          <a:xfrm>
            <a:off x="8089900" y="6356350"/>
            <a:ext cx="3683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CE1C1FA-CBA4-4342-AFD9-C6A8F0771272}" type="slidenum">
              <a:rPr lang="en-US" altLang="en-US" sz="2000">
                <a:latin typeface="Baskerville Old Face" panose="02020602080505020303" pitchFamily="18" charset="0"/>
              </a:rPr>
              <a:pPr fontAlgn="base">
                <a:spcBef>
                  <a:spcPct val="0"/>
                </a:spcBef>
                <a:spcAft>
                  <a:spcPct val="0"/>
                </a:spcAft>
              </a:pPr>
              <a:t>6</a:t>
            </a:fld>
            <a:endParaRPr lang="en-US" altLang="en-US" sz="2000">
              <a:latin typeface="Baskerville Old Face" panose="02020602080505020303" pitchFamily="18" charset="0"/>
            </a:endParaRPr>
          </a:p>
        </p:txBody>
      </p:sp>
      <p:sp>
        <p:nvSpPr>
          <p:cNvPr id="60422" name="Slide Number Placeholder 5"/>
          <p:cNvSpPr txBox="1">
            <a:spLocks noGrp="1"/>
          </p:cNvSpPr>
          <p:nvPr/>
        </p:nvSpPr>
        <p:spPr bwMode="auto">
          <a:xfrm>
            <a:off x="8089900" y="5514975"/>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sz="1200" b="1" i="1"/>
          </a:p>
        </p:txBody>
      </p:sp>
      <p:pic>
        <p:nvPicPr>
          <p:cNvPr id="60423"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6038"/>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84288" y="4090988"/>
            <a:ext cx="6116637" cy="954087"/>
          </a:xfrm>
          <a:prstGeom prst="rect">
            <a:avLst/>
          </a:prstGeom>
          <a:noFill/>
        </p:spPr>
        <p:txBody>
          <a:bodyPr>
            <a:spAutoFit/>
          </a:bodyPr>
          <a:lstStyle/>
          <a:p>
            <a:pPr eaLnBrk="1" hangingPunct="1">
              <a:spcBef>
                <a:spcPts val="0"/>
              </a:spcBef>
              <a:defRPr/>
            </a:pPr>
            <a:r>
              <a:rPr lang="en-US" sz="2800" i="1" u="sng" dirty="0">
                <a:solidFill>
                  <a:schemeClr val="accent5">
                    <a:lumMod val="50000"/>
                  </a:schemeClr>
                </a:solidFill>
                <a:latin typeface="Baskerville Old Face" panose="02020602080505020303" pitchFamily="18" charset="0"/>
                <a:cs typeface="Arial" panose="020B0604020202020204" pitchFamily="34" charset="0"/>
              </a:rPr>
              <a:t>REMEMBER</a:t>
            </a:r>
            <a:r>
              <a:rPr lang="en-US" sz="2800" i="1" dirty="0">
                <a:solidFill>
                  <a:schemeClr val="accent5">
                    <a:lumMod val="50000"/>
                  </a:schemeClr>
                </a:solidFill>
                <a:latin typeface="Baskerville Old Face" panose="02020602080505020303" pitchFamily="18" charset="0"/>
                <a:cs typeface="Arial" panose="020B0604020202020204" pitchFamily="34" charset="0"/>
              </a:rPr>
              <a:t>:  CAM </a:t>
            </a:r>
            <a:r>
              <a:rPr lang="en-US" sz="2800" i="1" dirty="0">
                <a:solidFill>
                  <a:schemeClr val="accent5">
                    <a:lumMod val="50000"/>
                  </a:schemeClr>
                </a:solidFill>
                <a:latin typeface="Baskerville Old Face" panose="02020602080505020303" pitchFamily="18" charset="0"/>
                <a:cs typeface="Arial" panose="020B0604020202020204" pitchFamily="34" charset="0"/>
              </a:rPr>
              <a:t>r</a:t>
            </a:r>
            <a:r>
              <a:rPr lang="en-US" sz="2800" i="1" dirty="0">
                <a:solidFill>
                  <a:schemeClr val="accent5">
                    <a:lumMod val="50000"/>
                  </a:schemeClr>
                </a:solidFill>
                <a:latin typeface="Baskerville Old Face" panose="02020602080505020303" pitchFamily="18" charset="0"/>
                <a:cs typeface="Arial" panose="020B0604020202020204" pitchFamily="34" charset="0"/>
              </a:rPr>
              <a:t>egistrations must be renewed before January 31 every year.</a:t>
            </a:r>
            <a:endParaRPr lang="en-US" sz="2800" i="1" dirty="0">
              <a:solidFill>
                <a:schemeClr val="accent5">
                  <a:lumMod val="50000"/>
                </a:schemeClr>
              </a:solidFill>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428625" y="22225"/>
            <a:ext cx="8286750" cy="969963"/>
          </a:xfrm>
        </p:spPr>
        <p:txBody>
          <a:bodyPr/>
          <a:lstStyle/>
          <a:p>
            <a:r>
              <a:rPr lang="en-US" altLang="en-US" sz="3200" i="1" smtClean="0">
                <a:latin typeface="Lucida Bright" panose="02040602050505020304" pitchFamily="18" charset="0"/>
                <a:cs typeface="Arial" panose="020B0604020202020204" pitchFamily="34" charset="0"/>
              </a:rPr>
              <a:t>Who is required to disclose closing costs?</a:t>
            </a:r>
          </a:p>
        </p:txBody>
      </p:sp>
      <p:sp>
        <p:nvSpPr>
          <p:cNvPr id="3" name="Content Placeholder 2"/>
          <p:cNvSpPr>
            <a:spLocks noGrp="1"/>
          </p:cNvSpPr>
          <p:nvPr>
            <p:ph sz="half" idx="1"/>
          </p:nvPr>
        </p:nvSpPr>
        <p:spPr>
          <a:xfrm>
            <a:off x="228600" y="1524000"/>
            <a:ext cx="8610600" cy="4191000"/>
          </a:xfrm>
        </p:spPr>
        <p:txBody>
          <a:bodyPr/>
          <a:lstStyle/>
          <a:p>
            <a:pPr marL="0" indent="0">
              <a:lnSpc>
                <a:spcPct val="150000"/>
              </a:lnSpc>
              <a:buFont typeface="Arial" panose="020B0604020202020204" pitchFamily="34" charset="0"/>
              <a:buNone/>
            </a:pPr>
            <a:r>
              <a:rPr lang="en-US" altLang="en-US" sz="2400" smtClean="0">
                <a:latin typeface="Lucida Bright" panose="02040602050505020304" pitchFamily="18" charset="0"/>
                <a:cs typeface="Arial" panose="020B0604020202020204" pitchFamily="34" charset="0"/>
              </a:rPr>
              <a:t>Effective in August 2015, a settlement agent (usually the buyer’s attorney) will be required to disclose all closing costs on the new Closing Disclosure form at least </a:t>
            </a:r>
            <a:r>
              <a:rPr lang="en-US" altLang="en-US" sz="2400" b="1" smtClean="0">
                <a:latin typeface="Lucida Bright" panose="02040602050505020304" pitchFamily="18" charset="0"/>
                <a:cs typeface="Arial" panose="020B0604020202020204" pitchFamily="34" charset="0"/>
              </a:rPr>
              <a:t>three days prior</a:t>
            </a:r>
            <a:r>
              <a:rPr lang="en-US" altLang="en-US" sz="2400" smtClean="0">
                <a:latin typeface="Lucida Bright" panose="02040602050505020304" pitchFamily="18" charset="0"/>
                <a:cs typeface="Arial" panose="020B0604020202020204" pitchFamily="34" charset="0"/>
              </a:rPr>
              <a:t> to the closing date.</a:t>
            </a:r>
          </a:p>
          <a:p>
            <a:pPr marL="0" indent="0">
              <a:lnSpc>
                <a:spcPct val="100000"/>
              </a:lnSpc>
              <a:buFont typeface="Arial" panose="020B0604020202020204" pitchFamily="34" charset="0"/>
              <a:buNone/>
            </a:pPr>
            <a:endParaRPr lang="en-US" altLang="en-US" sz="2400" smtClean="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altLang="en-US" sz="2400" smtClean="0">
                <a:latin typeface="Lucida Bright" panose="02040602050505020304" pitchFamily="18" charset="0"/>
                <a:cs typeface="Arial" panose="020B0604020202020204" pitchFamily="34" charset="0"/>
              </a:rPr>
              <a:t>Currently, the HUD-1 Uniform Settlement Statement is used to disclose closing costs, and a sample form can be  found at:  </a:t>
            </a:r>
            <a:r>
              <a:rPr lang="en-US" altLang="en-US" sz="2000" smtClean="0">
                <a:latin typeface="Arial" panose="020B0604020202020204" pitchFamily="34" charset="0"/>
                <a:cs typeface="Arial" panose="020B0604020202020204" pitchFamily="34" charset="0"/>
                <a:hlinkClick r:id="rId4"/>
              </a:rPr>
              <a:t>http://www.hud.gov/offices/adm/hudclips/forms/files/1.pdf</a:t>
            </a:r>
            <a:endParaRPr lang="en-US" altLang="en-US" sz="200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en-US" sz="2000" smtClean="0">
              <a:latin typeface="Arial" panose="020B0604020202020204" pitchFamily="34" charset="0"/>
              <a:cs typeface="Arial" panose="020B0604020202020204" pitchFamily="34" charset="0"/>
            </a:endParaRPr>
          </a:p>
        </p:txBody>
      </p:sp>
      <p:sp>
        <p:nvSpPr>
          <p:cNvPr id="171012"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7101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22925DA-2C7F-4F71-9D29-A37CD5555F3A}" type="slidenum">
              <a:rPr lang="en-US" altLang="en-US" sz="2000">
                <a:latin typeface="Baskerville Old Face" panose="02020602080505020303" pitchFamily="18" charset="0"/>
              </a:rPr>
              <a:pPr fontAlgn="base">
                <a:spcBef>
                  <a:spcPct val="0"/>
                </a:spcBef>
                <a:spcAft>
                  <a:spcPct val="0"/>
                </a:spcAft>
              </a:pPr>
              <a:t>60</a:t>
            </a:fld>
            <a:endParaRPr lang="en-US" altLang="en-US" sz="2000">
              <a:latin typeface="Baskerville Old Face" panose="020206020805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0238" y="2209800"/>
            <a:ext cx="8378825" cy="3046413"/>
          </a:xfrm>
          <a:prstGeom prst="rect">
            <a:avLst/>
          </a:prstGeom>
          <a:noFill/>
        </p:spPr>
        <p:txBody>
          <a:bodyPr>
            <a:spAutoFit/>
          </a:bodyPr>
          <a:lstStyle/>
          <a:p>
            <a:pPr eaLnBrk="1" fontAlgn="auto" hangingPunct="1">
              <a:spcBef>
                <a:spcPts val="0"/>
              </a:spcBef>
              <a:spcAft>
                <a:spcPts val="0"/>
              </a:spcAft>
              <a:defRPr/>
            </a:pPr>
            <a:r>
              <a:rPr lang="en-US" sz="2400" dirty="0">
                <a:solidFill>
                  <a:prstClr val="black"/>
                </a:solidFill>
                <a:latin typeface="Lucida Bright" panose="02040602050505020304" pitchFamily="18" charset="0"/>
                <a:cs typeface="Arial" panose="020B0604020202020204" pitchFamily="34" charset="0"/>
              </a:rPr>
              <a:t>The HUD-1 Uniform Settlement </a:t>
            </a:r>
            <a:r>
              <a:rPr lang="en-US" sz="2400" dirty="0">
                <a:solidFill>
                  <a:prstClr val="black"/>
                </a:solidFill>
                <a:latin typeface="Lucida Bright" panose="02040602050505020304" pitchFamily="18" charset="0"/>
                <a:cs typeface="Arial" panose="020B0604020202020204" pitchFamily="34" charset="0"/>
              </a:rPr>
              <a:t>S</a:t>
            </a:r>
            <a:r>
              <a:rPr lang="en-US" sz="2400" dirty="0">
                <a:solidFill>
                  <a:prstClr val="black"/>
                </a:solidFill>
                <a:latin typeface="Lucida Bright" panose="02040602050505020304" pitchFamily="18" charset="0"/>
                <a:cs typeface="Arial" panose="020B0604020202020204" pitchFamily="34" charset="0"/>
              </a:rPr>
              <a:t>tatement created by the Real Estate Settlement Procedures Act is </a:t>
            </a:r>
            <a:r>
              <a:rPr lang="en-US" sz="2400" u="sng" dirty="0">
                <a:solidFill>
                  <a:prstClr val="black"/>
                </a:solidFill>
                <a:latin typeface="Lucida Bright" panose="02040602050505020304" pitchFamily="18" charset="0"/>
                <a:cs typeface="Arial" panose="020B0604020202020204" pitchFamily="34" charset="0"/>
              </a:rPr>
              <a:t>only</a:t>
            </a:r>
            <a:r>
              <a:rPr lang="en-US" sz="2400" dirty="0">
                <a:solidFill>
                  <a:prstClr val="black"/>
                </a:solidFill>
                <a:latin typeface="Lucida Bright" panose="02040602050505020304" pitchFamily="18" charset="0"/>
                <a:cs typeface="Arial" panose="020B0604020202020204" pitchFamily="34" charset="0"/>
              </a:rPr>
              <a:t> required for:</a:t>
            </a:r>
          </a:p>
          <a:p>
            <a:pPr eaLnBrk="1" fontAlgn="auto" hangingPunct="1">
              <a:spcBef>
                <a:spcPts val="0"/>
              </a:spcBef>
              <a:spcAft>
                <a:spcPts val="0"/>
              </a:spcAft>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commercial closings</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residential closings (1 to 4 family)</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all real estate closings</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industrial closings</a:t>
            </a:r>
            <a:endParaRPr lang="en-US" sz="2400" dirty="0">
              <a:solidFill>
                <a:prstClr val="black"/>
              </a:solidFill>
              <a:latin typeface="Lucida Bright" panose="02040602050505020304" pitchFamily="18" charset="0"/>
              <a:cs typeface="Arial" panose="020B0604020202020204" pitchFamily="34" charset="0"/>
            </a:endParaRPr>
          </a:p>
        </p:txBody>
      </p:sp>
      <p:sp>
        <p:nvSpPr>
          <p:cNvPr id="5" name="Right Arrow 4"/>
          <p:cNvSpPr/>
          <p:nvPr/>
        </p:nvSpPr>
        <p:spPr>
          <a:xfrm>
            <a:off x="44450" y="4114800"/>
            <a:ext cx="585788" cy="34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306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7306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C3B2945-74CF-4078-8263-E445363D6280}" type="slidenum">
              <a:rPr lang="en-US" altLang="en-US" sz="2000">
                <a:latin typeface="Baskerville Old Face" panose="02020602080505020303" pitchFamily="18" charset="0"/>
              </a:rPr>
              <a:pPr fontAlgn="base">
                <a:spcBef>
                  <a:spcPct val="0"/>
                </a:spcBef>
                <a:spcAft>
                  <a:spcPct val="0"/>
                </a:spcAft>
              </a:pPr>
              <a:t>61</a:t>
            </a:fld>
            <a:endParaRPr lang="en-US" altLang="en-US" sz="2000">
              <a:latin typeface="Baskerville Old Face" panose="02020602080505020303" pitchFamily="18" charset="0"/>
            </a:endParaRPr>
          </a:p>
        </p:txBody>
      </p:sp>
      <p:sp>
        <p:nvSpPr>
          <p:cNvPr id="173062" name="Rectangle 2"/>
          <p:cNvSpPr>
            <a:spLocks noChangeArrowheads="1"/>
          </p:cNvSpPr>
          <p:nvPr/>
        </p:nvSpPr>
        <p:spPr bwMode="auto">
          <a:xfrm>
            <a:off x="3252788" y="187325"/>
            <a:ext cx="263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latin typeface="Lucida Bright" panose="02040602050505020304" pitchFamily="18" charset="0"/>
                <a:cs typeface="Aharoni" panose="02010803020104030203" pitchFamily="2" charset="-79"/>
              </a:rPr>
              <a:t>QUICK QUIZ</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788" y="1828800"/>
            <a:ext cx="8101012" cy="2678113"/>
          </a:xfrm>
          <a:prstGeom prst="rect">
            <a:avLst/>
          </a:prstGeom>
          <a:noFill/>
        </p:spPr>
        <p:txBody>
          <a:bodyPr>
            <a:spAutoFit/>
          </a:bodyPr>
          <a:lstStyle/>
          <a:p>
            <a:pPr eaLnBrk="1" fontAlgn="auto" hangingPunct="1">
              <a:spcBef>
                <a:spcPts val="0"/>
              </a:spcBef>
              <a:spcAft>
                <a:spcPts val="0"/>
              </a:spcAft>
              <a:defRPr/>
            </a:pPr>
            <a:r>
              <a:rPr lang="en-US" sz="2400" dirty="0">
                <a:solidFill>
                  <a:prstClr val="black"/>
                </a:solidFill>
                <a:latin typeface="Lucida Bright" panose="02040602050505020304" pitchFamily="18" charset="0"/>
                <a:cs typeface="Arial" panose="020B0604020202020204" pitchFamily="34" charset="0"/>
              </a:rPr>
              <a:t>E</a:t>
            </a:r>
            <a:r>
              <a:rPr lang="en-US" sz="2400" dirty="0">
                <a:solidFill>
                  <a:prstClr val="black"/>
                </a:solidFill>
                <a:latin typeface="Lucida Bright" panose="02040602050505020304" pitchFamily="18" charset="0"/>
                <a:cs typeface="Arial" panose="020B0604020202020204" pitchFamily="34" charset="0"/>
              </a:rPr>
              <a:t>ffective August 2015 under Dodd-Frank, the HUD-1 Uniform Settlement Statement will be replaced by a:</a:t>
            </a:r>
          </a:p>
          <a:p>
            <a:pPr eaLnBrk="1" fontAlgn="auto" hangingPunct="1">
              <a:spcBef>
                <a:spcPts val="0"/>
              </a:spcBef>
              <a:spcAft>
                <a:spcPts val="0"/>
              </a:spcAft>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RESPA form</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Closing </a:t>
            </a:r>
            <a:r>
              <a:rPr lang="en-US" sz="2400" dirty="0">
                <a:solidFill>
                  <a:prstClr val="black"/>
                </a:solidFill>
                <a:latin typeface="Lucida Bright" panose="02040602050505020304" pitchFamily="18" charset="0"/>
                <a:cs typeface="Arial" panose="020B0604020202020204" pitchFamily="34" charset="0"/>
              </a:rPr>
              <a:t>D</a:t>
            </a:r>
            <a:r>
              <a:rPr lang="en-US" sz="2400" dirty="0">
                <a:solidFill>
                  <a:prstClr val="black"/>
                </a:solidFill>
                <a:latin typeface="Lucida Bright" panose="02040602050505020304" pitchFamily="18" charset="0"/>
                <a:cs typeface="Arial" panose="020B0604020202020204" pitchFamily="34" charset="0"/>
              </a:rPr>
              <a:t>isclosure form</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TILA form</a:t>
            </a: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 Residential Property Statement</a:t>
            </a:r>
            <a:endParaRPr lang="en-US" sz="2400" dirty="0">
              <a:solidFill>
                <a:prstClr val="black"/>
              </a:solidFill>
              <a:latin typeface="Lucida Bright" panose="02040602050505020304" pitchFamily="18" charset="0"/>
              <a:cs typeface="Arial" panose="020B0604020202020204" pitchFamily="34" charset="0"/>
            </a:endParaRPr>
          </a:p>
        </p:txBody>
      </p:sp>
      <p:sp>
        <p:nvSpPr>
          <p:cNvPr id="5" name="Right Arrow 4"/>
          <p:cNvSpPr/>
          <p:nvPr/>
        </p:nvSpPr>
        <p:spPr>
          <a:xfrm>
            <a:off x="0" y="3352800"/>
            <a:ext cx="585788" cy="34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51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7510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0533766-E173-4634-A145-521DF5FFD344}" type="slidenum">
              <a:rPr lang="en-US" altLang="en-US" sz="2000">
                <a:latin typeface="Baskerville Old Face" panose="02020602080505020303" pitchFamily="18" charset="0"/>
              </a:rPr>
              <a:pPr fontAlgn="base">
                <a:spcBef>
                  <a:spcPct val="0"/>
                </a:spcBef>
                <a:spcAft>
                  <a:spcPct val="0"/>
                </a:spcAft>
              </a:pPr>
              <a:t>62</a:t>
            </a:fld>
            <a:endParaRPr lang="en-US" altLang="en-US" sz="2000">
              <a:latin typeface="Baskerville Old Face" panose="02020602080505020303" pitchFamily="18" charset="0"/>
            </a:endParaRPr>
          </a:p>
        </p:txBody>
      </p:sp>
      <p:sp>
        <p:nvSpPr>
          <p:cNvPr id="175110" name="Rectangle 2"/>
          <p:cNvSpPr>
            <a:spLocks noChangeArrowheads="1"/>
          </p:cNvSpPr>
          <p:nvPr/>
        </p:nvSpPr>
        <p:spPr bwMode="auto">
          <a:xfrm>
            <a:off x="3252788" y="228600"/>
            <a:ext cx="263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a:solidFill>
                  <a:srgbClr val="000000"/>
                </a:solidFill>
                <a:latin typeface="Lucida Bright" panose="02040602050505020304" pitchFamily="18" charset="0"/>
                <a:cs typeface="Aharoni" panose="02010803020104030203" pitchFamily="2" charset="-79"/>
              </a:rPr>
              <a:t>QUICK QUIZ</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ubtitle 2"/>
          <p:cNvSpPr>
            <a:spLocks noGrp="1"/>
          </p:cNvSpPr>
          <p:nvPr>
            <p:ph type="subTitle" idx="1"/>
          </p:nvPr>
        </p:nvSpPr>
        <p:spPr>
          <a:xfrm>
            <a:off x="533400" y="1193800"/>
            <a:ext cx="6845300" cy="533400"/>
          </a:xfrm>
        </p:spPr>
        <p:txBody>
          <a:bodyPr/>
          <a:lstStyle/>
          <a:p>
            <a:pPr algn="l"/>
            <a:r>
              <a:rPr lang="en-US" altLang="en-US" sz="2800" i="1" u="sng" smtClean="0">
                <a:solidFill>
                  <a:schemeClr val="tx1"/>
                </a:solidFill>
                <a:latin typeface="Lucida Bright" panose="02040602050505020304" pitchFamily="18" charset="0"/>
                <a:cs typeface="Arial" panose="020B0604020202020204" pitchFamily="34" charset="0"/>
              </a:rPr>
              <a:t>Section 9</a:t>
            </a:r>
            <a:r>
              <a:rPr lang="en-US" altLang="en-US" sz="2800" i="1" smtClean="0">
                <a:solidFill>
                  <a:schemeClr val="tx1"/>
                </a:solidFill>
                <a:latin typeface="Lucida Bright" panose="02040602050505020304" pitchFamily="18" charset="0"/>
                <a:cs typeface="Arial" panose="020B0604020202020204" pitchFamily="34" charset="0"/>
              </a:rPr>
              <a:t>:  Representation Agreements</a:t>
            </a:r>
          </a:p>
          <a:p>
            <a:pPr algn="l"/>
            <a:endParaRPr lang="en-US" altLang="en-US" sz="2400" i="1" smtClean="0">
              <a:solidFill>
                <a:schemeClr val="tx1"/>
              </a:solidFill>
              <a:latin typeface="Arial" panose="020B0604020202020204" pitchFamily="34" charset="0"/>
              <a:cs typeface="Arial" panose="020B0604020202020204" pitchFamily="34" charset="0"/>
            </a:endParaRPr>
          </a:p>
        </p:txBody>
      </p:sp>
      <p:sp>
        <p:nvSpPr>
          <p:cNvPr id="177155" name="Footer Placeholder 3"/>
          <p:cNvSpPr>
            <a:spLocks noGrp="1"/>
          </p:cNvSpPr>
          <p:nvPr>
            <p:ph type="ftr" sz="quarter" idx="11"/>
          </p:nvPr>
        </p:nvSpPr>
        <p:spPr bwMode="auto">
          <a:xfrm>
            <a:off x="2882900" y="6088063"/>
            <a:ext cx="2387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7715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400"/>
              <a:t> </a:t>
            </a:r>
            <a:fld id="{C03A26F1-4551-4711-B338-084A64E6A609}" type="slidenum">
              <a:rPr lang="en-US" altLang="en-US" sz="2000">
                <a:latin typeface="Baskerville Old Face" panose="02020602080505020303" pitchFamily="18" charset="0"/>
              </a:rPr>
              <a:pPr fontAlgn="base">
                <a:spcBef>
                  <a:spcPct val="0"/>
                </a:spcBef>
                <a:spcAft>
                  <a:spcPct val="0"/>
                </a:spcAft>
              </a:pPr>
              <a:t>63</a:t>
            </a:fld>
            <a:endParaRPr lang="en-US" altLang="en-US" sz="2000">
              <a:latin typeface="Baskerville Old Face" panose="02020602080505020303" pitchFamily="18" charset="0"/>
            </a:endParaRPr>
          </a:p>
        </p:txBody>
      </p:sp>
      <p:pic>
        <p:nvPicPr>
          <p:cNvPr id="177157"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4838" y="2230438"/>
            <a:ext cx="6943725" cy="3354387"/>
          </a:xfrm>
          <a:prstGeom prst="rect">
            <a:avLst/>
          </a:prstGeom>
        </p:spPr>
        <p:txBody>
          <a:bodyPr>
            <a:spAutoFit/>
          </a:bodyPr>
          <a:lstStyle/>
          <a:p>
            <a:pPr eaLnBrk="1" hangingPunct="1">
              <a:defRPr/>
            </a:pPr>
            <a:r>
              <a:rPr lang="en-US" sz="2400" dirty="0">
                <a:latin typeface="Lucida Bright" panose="02040602050505020304" pitchFamily="18" charset="0"/>
                <a:cs typeface="Arial"/>
              </a:rPr>
              <a:t>The two most common types are:</a:t>
            </a:r>
          </a:p>
          <a:p>
            <a:pPr eaLnBrk="1" hangingPunct="1">
              <a:defRPr/>
            </a:pPr>
            <a:endParaRPr lang="en-US" sz="2400" dirty="0">
              <a:latin typeface="Lucida Bright" panose="02040602050505020304" pitchFamily="18" charset="0"/>
              <a:cs typeface="Arial"/>
            </a:endParaRPr>
          </a:p>
          <a:p>
            <a:pPr marL="457200" indent="-457200" eaLnBrk="1" hangingPunct="1">
              <a:buFontTx/>
              <a:buAutoNum type="arabicParenBoth"/>
              <a:defRPr/>
            </a:pPr>
            <a:r>
              <a:rPr lang="en-US" sz="2400" b="1" i="1" dirty="0">
                <a:latin typeface="Lucida Bright" panose="02040602050505020304" pitchFamily="18" charset="0"/>
                <a:cs typeface="Arial"/>
              </a:rPr>
              <a:t>Listing Agreement</a:t>
            </a:r>
            <a:endParaRPr lang="en-US" sz="2400" dirty="0">
              <a:latin typeface="Lucida Bright" panose="02040602050505020304" pitchFamily="18" charset="0"/>
              <a:cs typeface="Arial"/>
            </a:endParaRPr>
          </a:p>
          <a:p>
            <a:pPr marL="457200" indent="-457200" eaLnBrk="1" hangingPunct="1">
              <a:buFontTx/>
              <a:buAutoNum type="arabicParenBoth"/>
              <a:defRPr/>
            </a:pPr>
            <a:endParaRPr lang="en-US" sz="2400" dirty="0">
              <a:latin typeface="Lucida Bright" panose="02040602050505020304" pitchFamily="18" charset="0"/>
              <a:cs typeface="Arial"/>
            </a:endParaRPr>
          </a:p>
          <a:p>
            <a:pPr eaLnBrk="1" hangingPunct="1">
              <a:defRPr/>
            </a:pPr>
            <a:r>
              <a:rPr lang="en-US" sz="2400" b="1" dirty="0">
                <a:latin typeface="Lucida Bright" panose="02040602050505020304" pitchFamily="18" charset="0"/>
                <a:cs typeface="Arial"/>
              </a:rPr>
              <a:t>(2)</a:t>
            </a:r>
            <a:r>
              <a:rPr lang="en-US" sz="2400" dirty="0">
                <a:latin typeface="Lucida Bright" panose="02040602050505020304" pitchFamily="18" charset="0"/>
                <a:cs typeface="Arial"/>
              </a:rPr>
              <a:t> </a:t>
            </a:r>
            <a:r>
              <a:rPr lang="en-US" sz="2400" b="1" i="1" dirty="0">
                <a:latin typeface="Lucida Bright" panose="02040602050505020304" pitchFamily="18" charset="0"/>
                <a:cs typeface="Arial"/>
              </a:rPr>
              <a:t>Buyer Representation Agreement</a:t>
            </a:r>
            <a:endParaRPr lang="en-US" sz="2400" dirty="0">
              <a:latin typeface="Lucida Bright" panose="02040602050505020304" pitchFamily="18" charset="0"/>
              <a:cs typeface="Arial"/>
            </a:endParaRPr>
          </a:p>
          <a:p>
            <a:pPr eaLnBrk="1" hangingPunct="1">
              <a:defRPr/>
            </a:pPr>
            <a:endParaRPr lang="en-US" sz="2400" dirty="0">
              <a:latin typeface="Lucida Bright" panose="02040602050505020304" pitchFamily="18" charset="0"/>
              <a:cs typeface="Arial"/>
            </a:endParaRPr>
          </a:p>
          <a:p>
            <a:pPr eaLnBrk="1" hangingPunct="1">
              <a:defRPr/>
            </a:pPr>
            <a:endParaRPr lang="en-US" sz="2400" i="1" kern="0" dirty="0">
              <a:solidFill>
                <a:srgbClr val="00B0F0"/>
              </a:solidFill>
              <a:latin typeface="Lucida Bright" panose="02040602050505020304" pitchFamily="18" charset="0"/>
              <a:cs typeface="Arial"/>
            </a:endParaRPr>
          </a:p>
          <a:p>
            <a:pPr eaLnBrk="1" hangingPunct="1">
              <a:defRPr/>
            </a:pPr>
            <a:r>
              <a:rPr lang="en-US" sz="2000" i="1" kern="0" dirty="0">
                <a:latin typeface="Baskerville Old Face" panose="02020602080505020303" pitchFamily="18" charset="0"/>
                <a:cs typeface="Arial" panose="020B0604020202020204" pitchFamily="34" charset="0"/>
              </a:rPr>
              <a:t>CGS </a:t>
            </a:r>
            <a:r>
              <a:rPr lang="en-US" sz="2000" i="1" dirty="0">
                <a:latin typeface="Baskerville Old Face" panose="02020602080505020303" pitchFamily="18" charset="0"/>
                <a:cs typeface="Arial" panose="020B0604020202020204" pitchFamily="34" charset="0"/>
              </a:rPr>
              <a:t>§</a:t>
            </a:r>
            <a:r>
              <a:rPr lang="en-US" sz="2000" i="1" kern="0" dirty="0">
                <a:latin typeface="Baskerville Old Face" panose="02020602080505020303" pitchFamily="18" charset="0"/>
                <a:cs typeface="Arial" panose="020B0604020202020204" pitchFamily="34" charset="0"/>
              </a:rPr>
              <a:t>20-328</a:t>
            </a:r>
          </a:p>
          <a:p>
            <a:pPr eaLnBrk="1" hangingPunct="1">
              <a:defRPr/>
            </a:pPr>
            <a:endParaRPr lang="en-US" sz="2400" dirty="0">
              <a:latin typeface="Arial"/>
              <a:cs typeface="Arial"/>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oter Placeholder 3"/>
          <p:cNvSpPr>
            <a:spLocks noGrp="1"/>
          </p:cNvSpPr>
          <p:nvPr>
            <p:ph type="ftr" sz="quarter" idx="11"/>
          </p:nvPr>
        </p:nvSpPr>
        <p:spPr bwMode="auto">
          <a:xfrm>
            <a:off x="2819400" y="5905500"/>
            <a:ext cx="2438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792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400"/>
              <a:t> </a:t>
            </a:r>
            <a:fld id="{2B961833-6EC6-4A68-90B1-B03369A10AA6}" type="slidenum">
              <a:rPr lang="en-US" altLang="en-US" sz="2000">
                <a:latin typeface="Baskerville Old Face" panose="02020602080505020303" pitchFamily="18" charset="0"/>
              </a:rPr>
              <a:pPr fontAlgn="base">
                <a:spcBef>
                  <a:spcPct val="0"/>
                </a:spcBef>
                <a:spcAft>
                  <a:spcPct val="0"/>
                </a:spcAft>
              </a:pPr>
              <a:t>64</a:t>
            </a:fld>
            <a:endParaRPr lang="en-US" altLang="en-US" sz="2000">
              <a:latin typeface="Baskerville Old Face" panose="02020602080505020303" pitchFamily="18" charset="0"/>
            </a:endParaRPr>
          </a:p>
        </p:txBody>
      </p:sp>
      <p:pic>
        <p:nvPicPr>
          <p:cNvPr id="179204"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50813"/>
            <a:ext cx="7524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4700" y="914400"/>
            <a:ext cx="6629400" cy="4524375"/>
          </a:xfrm>
          <a:prstGeom prst="rect">
            <a:avLst/>
          </a:prstGeom>
        </p:spPr>
        <p:txBody>
          <a:bodyPr>
            <a:spAutoFit/>
          </a:bodyPr>
          <a:lstStyle/>
          <a:p>
            <a:pPr eaLnBrk="1" hangingPunct="1">
              <a:defRPr/>
            </a:pPr>
            <a:r>
              <a:rPr lang="en-US" sz="2400" u="sng" dirty="0">
                <a:latin typeface="Lucida Bright" panose="02040602050505020304" pitchFamily="18" charset="0"/>
                <a:cs typeface="Arial" panose="020B0604020202020204" pitchFamily="34" charset="0"/>
              </a:rPr>
              <a:t>Representation Agreements must contain</a:t>
            </a:r>
            <a:r>
              <a:rPr lang="en-US" sz="2400" dirty="0">
                <a:latin typeface="Lucida Bright" panose="02040602050505020304" pitchFamily="18" charset="0"/>
                <a:cs typeface="Arial" panose="020B0604020202020204" pitchFamily="34" charset="0"/>
              </a:rPr>
              <a:t>:</a:t>
            </a:r>
            <a:endParaRPr lang="en-US" sz="2400" i="1" dirty="0">
              <a:latin typeface="Lucida Bright" panose="02040602050505020304" pitchFamily="18" charset="0"/>
              <a:cs typeface="Arial" panose="020B0604020202020204" pitchFamily="34" charset="0"/>
            </a:endParaRPr>
          </a:p>
          <a:p>
            <a:pPr marL="342900" indent="-342900" eaLnBrk="1" hangingPunct="1">
              <a:buFont typeface="Wingdings" panose="05000000000000000000" pitchFamily="2" charset="2"/>
              <a:buChar char="§"/>
              <a:defRPr/>
            </a:pPr>
            <a:endParaRPr lang="en-US" sz="2400" dirty="0">
              <a:latin typeface="Lucida Bright" panose="02040602050505020304" pitchFamily="18" charset="0"/>
              <a:cs typeface="Arial" panose="020B0604020202020204" pitchFamily="34" charset="0"/>
            </a:endParaRPr>
          </a:p>
          <a:p>
            <a:pPr marL="342900" indent="-342900" eaLnBrk="1" hangingPunct="1">
              <a:buFont typeface="Wingdings" panose="05000000000000000000" pitchFamily="2" charset="2"/>
              <a:buChar char="§"/>
              <a:defRPr/>
            </a:pPr>
            <a:r>
              <a:rPr lang="en-US" sz="2400" dirty="0">
                <a:latin typeface="Lucida Bright" panose="02040602050505020304" pitchFamily="18" charset="0"/>
                <a:cs typeface="Arial" panose="020B0604020202020204" pitchFamily="34" charset="0"/>
              </a:rPr>
              <a:t>full </a:t>
            </a:r>
            <a:r>
              <a:rPr lang="en-US" sz="2400" dirty="0">
                <a:latin typeface="Lucida Bright" panose="02040602050505020304" pitchFamily="18" charset="0"/>
                <a:cs typeface="Arial" panose="020B0604020202020204" pitchFamily="34" charset="0"/>
              </a:rPr>
              <a:t>names of all parties; </a:t>
            </a:r>
            <a:endParaRPr lang="en-US" sz="2400" dirty="0">
              <a:latin typeface="Lucida Bright" panose="02040602050505020304" pitchFamily="18" charset="0"/>
              <a:cs typeface="Arial" panose="020B0604020202020204" pitchFamily="34" charset="0"/>
            </a:endParaRPr>
          </a:p>
          <a:p>
            <a:pPr marL="342900" indent="-342900" eaLnBrk="1" hangingPunct="1">
              <a:buFont typeface="Wingdings" panose="05000000000000000000" pitchFamily="2" charset="2"/>
              <a:buChar char="§"/>
              <a:defRPr/>
            </a:pPr>
            <a:endParaRPr lang="en-US" sz="2400" dirty="0">
              <a:latin typeface="Lucida Bright" panose="02040602050505020304" pitchFamily="18" charset="0"/>
              <a:cs typeface="Arial" panose="020B0604020202020204" pitchFamily="34" charset="0"/>
            </a:endParaRPr>
          </a:p>
          <a:p>
            <a:pPr marL="342900" indent="-342900" eaLnBrk="1" hangingPunct="1">
              <a:buFont typeface="Wingdings" panose="05000000000000000000" pitchFamily="2" charset="2"/>
              <a:buChar char="§"/>
              <a:defRPr/>
            </a:pPr>
            <a:r>
              <a:rPr lang="en-US" sz="2400" dirty="0">
                <a:latin typeface="Lucida Bright" panose="02040602050505020304" pitchFamily="18" charset="0"/>
                <a:cs typeface="Arial" panose="020B0604020202020204" pitchFamily="34" charset="0"/>
              </a:rPr>
              <a:t>broker’s name and </a:t>
            </a:r>
            <a:r>
              <a:rPr lang="en-US" sz="2400" dirty="0">
                <a:latin typeface="Lucida Bright" panose="02040602050505020304" pitchFamily="18" charset="0"/>
                <a:cs typeface="Arial" panose="020B0604020202020204" pitchFamily="34" charset="0"/>
              </a:rPr>
              <a:t>address; </a:t>
            </a:r>
            <a:endParaRPr lang="en-US" sz="2400" dirty="0">
              <a:latin typeface="Lucida Bright" panose="02040602050505020304" pitchFamily="18" charset="0"/>
              <a:cs typeface="Arial" panose="020B0604020202020204" pitchFamily="34" charset="0"/>
            </a:endParaRPr>
          </a:p>
          <a:p>
            <a:pPr marL="342900" indent="-342900" eaLnBrk="1" hangingPunct="1">
              <a:buFont typeface="Wingdings" panose="05000000000000000000" pitchFamily="2" charset="2"/>
              <a:buChar char="§"/>
              <a:defRPr/>
            </a:pPr>
            <a:endParaRPr lang="en-US" sz="2400" dirty="0">
              <a:latin typeface="Lucida Bright" panose="02040602050505020304" pitchFamily="18" charset="0"/>
              <a:cs typeface="Arial" panose="020B0604020202020204" pitchFamily="34" charset="0"/>
            </a:endParaRPr>
          </a:p>
          <a:p>
            <a:pPr marL="342900" indent="-342900" eaLnBrk="1" hangingPunct="1">
              <a:buFont typeface="Wingdings" panose="05000000000000000000" pitchFamily="2" charset="2"/>
              <a:buChar char="§"/>
              <a:defRPr/>
            </a:pPr>
            <a:r>
              <a:rPr lang="en-US" sz="2400" dirty="0">
                <a:latin typeface="Lucida Bright" panose="02040602050505020304" pitchFamily="18" charset="0"/>
                <a:cs typeface="Arial" panose="020B0604020202020204" pitchFamily="34" charset="0"/>
              </a:rPr>
              <a:t>beginning and ending dates;</a:t>
            </a:r>
          </a:p>
          <a:p>
            <a:pPr marL="342900" indent="-342900" eaLnBrk="1" hangingPunct="1">
              <a:buFont typeface="Wingdings" panose="05000000000000000000" pitchFamily="2" charset="2"/>
              <a:buChar char="§"/>
              <a:defRPr/>
            </a:pPr>
            <a:endParaRPr lang="en-US" sz="2400" dirty="0">
              <a:latin typeface="Lucida Bright" panose="02040602050505020304" pitchFamily="18" charset="0"/>
              <a:cs typeface="Arial" panose="020B0604020202020204" pitchFamily="34" charset="0"/>
            </a:endParaRPr>
          </a:p>
          <a:p>
            <a:pPr marL="342900" indent="-342900" eaLnBrk="1" hangingPunct="1">
              <a:buFont typeface="Wingdings" panose="05000000000000000000" pitchFamily="2" charset="2"/>
              <a:buChar char="§"/>
              <a:defRPr/>
            </a:pPr>
            <a:r>
              <a:rPr lang="en-US" sz="2400" dirty="0">
                <a:latin typeface="Lucida Bright" panose="02040602050505020304" pitchFamily="18" charset="0"/>
                <a:cs typeface="Arial" panose="020B0604020202020204" pitchFamily="34" charset="0"/>
              </a:rPr>
              <a:t>conditions </a:t>
            </a:r>
            <a:r>
              <a:rPr lang="en-US" sz="2400" dirty="0">
                <a:latin typeface="Lucida Bright" panose="02040602050505020304" pitchFamily="18" charset="0"/>
                <a:cs typeface="Arial" panose="020B0604020202020204" pitchFamily="34" charset="0"/>
              </a:rPr>
              <a:t>of the agreement; and </a:t>
            </a:r>
            <a:endParaRPr lang="en-US" sz="2400" dirty="0">
              <a:latin typeface="Lucida Bright" panose="02040602050505020304" pitchFamily="18" charset="0"/>
              <a:cs typeface="Arial" panose="020B0604020202020204" pitchFamily="34" charset="0"/>
            </a:endParaRPr>
          </a:p>
          <a:p>
            <a:pPr marL="342900" indent="-342900" eaLnBrk="1" hangingPunct="1">
              <a:buFont typeface="Wingdings" panose="05000000000000000000" pitchFamily="2" charset="2"/>
              <a:buChar char="§"/>
              <a:defRPr/>
            </a:pPr>
            <a:endParaRPr lang="en-US" sz="2400" dirty="0">
              <a:latin typeface="Lucida Bright" panose="02040602050505020304" pitchFamily="18" charset="0"/>
              <a:cs typeface="Arial" panose="020B0604020202020204" pitchFamily="34" charset="0"/>
            </a:endParaRPr>
          </a:p>
          <a:p>
            <a:pPr marL="342900" indent="-342900" eaLnBrk="1" hangingPunct="1">
              <a:buFont typeface="Wingdings" panose="05000000000000000000" pitchFamily="2" charset="2"/>
              <a:buChar char="§"/>
              <a:defRPr/>
            </a:pPr>
            <a:r>
              <a:rPr lang="en-US" sz="2400" dirty="0">
                <a:latin typeface="Lucida Bright" panose="02040602050505020304" pitchFamily="18" charset="0"/>
                <a:cs typeface="Arial" panose="020B0604020202020204" pitchFamily="34" charset="0"/>
              </a:rPr>
              <a:t>signatures </a:t>
            </a:r>
            <a:r>
              <a:rPr lang="en-US" sz="2400" dirty="0">
                <a:latin typeface="Lucida Bright" panose="02040602050505020304" pitchFamily="18" charset="0"/>
                <a:cs typeface="Arial" panose="020B0604020202020204" pitchFamily="34" charset="0"/>
              </a:rPr>
              <a:t>of all parties</a:t>
            </a:r>
            <a:r>
              <a:rPr lang="en-US" sz="2400" dirty="0">
                <a:latin typeface="Lucida Bright" panose="02040602050505020304" pitchFamily="18" charset="0"/>
                <a:cs typeface="Arial" panose="020B0604020202020204" pitchFamily="34" charset="0"/>
              </a:rPr>
              <a:t>.</a:t>
            </a:r>
          </a:p>
          <a:p>
            <a:pPr eaLnBrk="1" hangingPunct="1">
              <a:defRPr/>
            </a:pPr>
            <a:endParaRPr lang="en-US" sz="2400" dirty="0">
              <a:latin typeface="Lucida Bright" panose="02040602050505020304" pitchFamily="18"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ubtitle 2"/>
          <p:cNvSpPr>
            <a:spLocks noGrp="1"/>
          </p:cNvSpPr>
          <p:nvPr>
            <p:ph type="subTitle" idx="1"/>
          </p:nvPr>
        </p:nvSpPr>
        <p:spPr>
          <a:xfrm>
            <a:off x="947738" y="304800"/>
            <a:ext cx="6334125" cy="3810000"/>
          </a:xfrm>
        </p:spPr>
        <p:txBody>
          <a:bodyPr/>
          <a:lstStyle/>
          <a:p>
            <a:pPr algn="l"/>
            <a:r>
              <a:rPr lang="en-US" altLang="en-US" sz="3200" i="1" u="sng" smtClean="0">
                <a:solidFill>
                  <a:schemeClr val="tx1"/>
                </a:solidFill>
                <a:latin typeface="Lucida Bright" panose="02040602050505020304" pitchFamily="18" charset="0"/>
                <a:cs typeface="Arial" panose="020B0604020202020204" pitchFamily="34" charset="0"/>
              </a:rPr>
              <a:t>Unrepresented Persons</a:t>
            </a:r>
          </a:p>
          <a:p>
            <a:pPr algn="l"/>
            <a:endParaRPr lang="en-US" altLang="en-US" sz="2400" i="1" smtClean="0">
              <a:solidFill>
                <a:schemeClr val="tx1"/>
              </a:solidFill>
              <a:latin typeface="Arial" panose="020B0604020202020204" pitchFamily="34" charset="0"/>
              <a:cs typeface="Arial" panose="020B0604020202020204" pitchFamily="34" charset="0"/>
            </a:endParaRPr>
          </a:p>
          <a:p>
            <a:pPr algn="l"/>
            <a:r>
              <a:rPr lang="en-US" altLang="en-US" sz="2800" smtClean="0">
                <a:solidFill>
                  <a:schemeClr val="tx1"/>
                </a:solidFill>
                <a:latin typeface="Lucida Bright" panose="02040602050505020304" pitchFamily="18" charset="0"/>
                <a:cs typeface="Arial" panose="020B0604020202020204" pitchFamily="34" charset="0"/>
              </a:rPr>
              <a:t>If a licensee wants to show property to unrepresented persons, the property must be listed by the sponsoring broker.  </a:t>
            </a:r>
          </a:p>
          <a:p>
            <a:pPr algn="l"/>
            <a:r>
              <a:rPr lang="en-US" altLang="en-US" sz="2800" smtClean="0">
                <a:solidFill>
                  <a:schemeClr val="tx1"/>
                </a:solidFill>
                <a:latin typeface="Lucida Bright" panose="02040602050505020304" pitchFamily="18" charset="0"/>
                <a:cs typeface="Arial" panose="020B0604020202020204" pitchFamily="34" charset="0"/>
              </a:rPr>
              <a:t>In this situation, the licensee represents the seller.</a:t>
            </a:r>
          </a:p>
        </p:txBody>
      </p:sp>
      <p:sp>
        <p:nvSpPr>
          <p:cNvPr id="181251" name="Footer Placeholder 3"/>
          <p:cNvSpPr>
            <a:spLocks noGrp="1"/>
          </p:cNvSpPr>
          <p:nvPr>
            <p:ph type="ftr" sz="quarter" idx="11"/>
          </p:nvPr>
        </p:nvSpPr>
        <p:spPr bwMode="auto">
          <a:xfrm>
            <a:off x="2882900" y="6088063"/>
            <a:ext cx="2387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8125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400"/>
              <a:t> </a:t>
            </a:r>
            <a:fld id="{852444E9-270B-498B-BDFE-9B22EB7D5A0A}" type="slidenum">
              <a:rPr lang="en-US" altLang="en-US" sz="2000">
                <a:latin typeface="Baskerville Old Face" panose="02020602080505020303" pitchFamily="18" charset="0"/>
              </a:rPr>
              <a:pPr fontAlgn="base">
                <a:spcBef>
                  <a:spcPct val="0"/>
                </a:spcBef>
                <a:spcAft>
                  <a:spcPct val="0"/>
                </a:spcAft>
              </a:pPr>
              <a:t>65</a:t>
            </a:fld>
            <a:endParaRPr lang="en-US" altLang="en-US" sz="2000">
              <a:latin typeface="Baskerville Old Face" panose="02020602080505020303" pitchFamily="18" charset="0"/>
            </a:endParaRPr>
          </a:p>
        </p:txBody>
      </p:sp>
      <p:pic>
        <p:nvPicPr>
          <p:cNvPr id="181253"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50913" y="4540250"/>
            <a:ext cx="2133600" cy="1076325"/>
          </a:xfrm>
          <a:prstGeom prst="rect">
            <a:avLst/>
          </a:prstGeom>
        </p:spPr>
        <p:txBody>
          <a:bodyPr>
            <a:spAutoFit/>
          </a:bodyPr>
          <a:lstStyle/>
          <a:p>
            <a:pPr eaLnBrk="1" hangingPunct="1">
              <a:defRPr/>
            </a:pPr>
            <a:endParaRPr lang="en-US" sz="2000" i="1" kern="0" dirty="0">
              <a:solidFill>
                <a:srgbClr val="00B0F0"/>
              </a:solidFill>
              <a:latin typeface="Lucida Bright" panose="02040602050505020304" pitchFamily="18" charset="0"/>
              <a:cs typeface="Arial" panose="020B0604020202020204" pitchFamily="34" charset="0"/>
            </a:endParaRPr>
          </a:p>
          <a:p>
            <a:pPr eaLnBrk="1" hangingPunct="1">
              <a:defRPr/>
            </a:pPr>
            <a:r>
              <a:rPr lang="en-US" sz="2000" i="1" kern="0" dirty="0">
                <a:latin typeface="Baskerville Old Face" panose="02020602080505020303" pitchFamily="18" charset="0"/>
                <a:cs typeface="Arial" panose="020B0604020202020204" pitchFamily="34" charset="0"/>
              </a:rPr>
              <a:t>CGS </a:t>
            </a:r>
            <a:r>
              <a:rPr lang="en-US" sz="2000" i="1" dirty="0">
                <a:latin typeface="Baskerville Old Face" panose="02020602080505020303" pitchFamily="18" charset="0"/>
                <a:cs typeface="Arial" panose="020B0604020202020204" pitchFamily="34" charset="0"/>
              </a:rPr>
              <a:t>§</a:t>
            </a:r>
            <a:r>
              <a:rPr lang="en-US" sz="2000" i="1" kern="0" dirty="0">
                <a:latin typeface="Baskerville Old Face" panose="02020602080505020303" pitchFamily="18" charset="0"/>
                <a:cs typeface="Arial" panose="020B0604020202020204" pitchFamily="34" charset="0"/>
              </a:rPr>
              <a:t>20-325(d)</a:t>
            </a:r>
          </a:p>
          <a:p>
            <a:pPr eaLnBrk="1" hangingPunct="1">
              <a:defRPr/>
            </a:pPr>
            <a:endParaRPr lang="en-US" sz="2400" dirty="0">
              <a:latin typeface="Arial"/>
              <a:cs typeface="Arial"/>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ubtitle 2"/>
          <p:cNvSpPr>
            <a:spLocks noGrp="1"/>
          </p:cNvSpPr>
          <p:nvPr>
            <p:ph type="subTitle" idx="1"/>
          </p:nvPr>
        </p:nvSpPr>
        <p:spPr>
          <a:xfrm>
            <a:off x="774700" y="339725"/>
            <a:ext cx="6388100" cy="533400"/>
          </a:xfrm>
        </p:spPr>
        <p:txBody>
          <a:bodyPr/>
          <a:lstStyle/>
          <a:p>
            <a:pPr algn="l"/>
            <a:r>
              <a:rPr lang="en-US" altLang="en-US" sz="2400" i="1" u="sng" smtClean="0">
                <a:solidFill>
                  <a:srgbClr val="C00000"/>
                </a:solidFill>
                <a:latin typeface="Lucida Bright" panose="02040602050505020304" pitchFamily="18" charset="0"/>
                <a:cs typeface="Arial" panose="020B0604020202020204" pitchFamily="34" charset="0"/>
              </a:rPr>
              <a:t>When do agreements have to be in effect</a:t>
            </a:r>
            <a:r>
              <a:rPr lang="en-US" altLang="en-US" sz="2400" i="1" smtClean="0">
                <a:solidFill>
                  <a:srgbClr val="C00000"/>
                </a:solidFill>
                <a:latin typeface="Lucida Bright" panose="02040602050505020304" pitchFamily="18" charset="0"/>
                <a:cs typeface="Arial" panose="020B0604020202020204" pitchFamily="34" charset="0"/>
              </a:rPr>
              <a:t>?</a:t>
            </a:r>
          </a:p>
        </p:txBody>
      </p:sp>
      <p:sp>
        <p:nvSpPr>
          <p:cNvPr id="183299" name="Footer Placeholder 3"/>
          <p:cNvSpPr>
            <a:spLocks noGrp="1"/>
          </p:cNvSpPr>
          <p:nvPr>
            <p:ph type="ftr" sz="quarter" idx="11"/>
          </p:nvPr>
        </p:nvSpPr>
        <p:spPr bwMode="auto">
          <a:xfrm>
            <a:off x="609600" y="6073775"/>
            <a:ext cx="2209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833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Lucida Bright" panose="02040602050505020304" pitchFamily="18" charset="0"/>
              </a:rPr>
              <a:t> </a:t>
            </a:r>
            <a:fld id="{B468AFF4-AF09-48A0-A3C5-00980CD57189}" type="slidenum">
              <a:rPr lang="en-US" altLang="en-US" sz="2000">
                <a:latin typeface="Baskerville Old Face" panose="02020602080505020303" pitchFamily="18" charset="0"/>
              </a:rPr>
              <a:pPr fontAlgn="base">
                <a:spcBef>
                  <a:spcPct val="0"/>
                </a:spcBef>
                <a:spcAft>
                  <a:spcPct val="0"/>
                </a:spcAft>
              </a:pPr>
              <a:t>66</a:t>
            </a:fld>
            <a:endParaRPr lang="en-US" altLang="en-US" sz="2000">
              <a:latin typeface="Baskerville Old Face" panose="02020602080505020303" pitchFamily="18" charset="0"/>
            </a:endParaRPr>
          </a:p>
        </p:txBody>
      </p:sp>
      <p:pic>
        <p:nvPicPr>
          <p:cNvPr id="183301"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50813"/>
            <a:ext cx="7524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9600" y="873125"/>
            <a:ext cx="7086600" cy="3786188"/>
          </a:xfrm>
          <a:prstGeom prst="rect">
            <a:avLst/>
          </a:prstGeom>
        </p:spPr>
        <p:txBody>
          <a:bodyPr>
            <a:spAutoFit/>
          </a:bodyPr>
          <a:lstStyle/>
          <a:p>
            <a:pPr eaLnBrk="1" hangingPunct="1">
              <a:defRPr/>
            </a:pPr>
            <a:endParaRPr lang="en-US" sz="2400" dirty="0">
              <a:latin typeface="Arial"/>
              <a:cs typeface="Arial"/>
            </a:endParaRPr>
          </a:p>
          <a:p>
            <a:pPr eaLnBrk="1" hangingPunct="1">
              <a:defRPr/>
            </a:pPr>
            <a:r>
              <a:rPr lang="en-US" sz="2400" dirty="0">
                <a:latin typeface="Arial"/>
                <a:cs typeface="Arial"/>
              </a:rPr>
              <a:t>(1) </a:t>
            </a:r>
            <a:r>
              <a:rPr lang="en-US" sz="2400" b="1" i="1" dirty="0">
                <a:latin typeface="Lucida Bright" panose="02040602050505020304" pitchFamily="18" charset="0"/>
                <a:cs typeface="Arial"/>
              </a:rPr>
              <a:t>Listing </a:t>
            </a:r>
            <a:r>
              <a:rPr lang="en-US" sz="2400" b="1" i="1" dirty="0">
                <a:latin typeface="Lucida Bright" panose="02040602050505020304" pitchFamily="18" charset="0"/>
                <a:cs typeface="Arial"/>
              </a:rPr>
              <a:t>A</a:t>
            </a:r>
            <a:r>
              <a:rPr lang="en-US" sz="2400" b="1" i="1" dirty="0">
                <a:latin typeface="Lucida Bright" panose="02040602050505020304" pitchFamily="18" charset="0"/>
                <a:cs typeface="Arial"/>
              </a:rPr>
              <a:t>greements </a:t>
            </a:r>
            <a:r>
              <a:rPr lang="en-US" sz="2400" dirty="0">
                <a:latin typeface="Lucida Bright" panose="02040602050505020304" pitchFamily="18" charset="0"/>
                <a:cs typeface="Arial"/>
              </a:rPr>
              <a:t>must be signed at, or prior to, the offering of a </a:t>
            </a:r>
            <a:r>
              <a:rPr lang="en-US" sz="2400" dirty="0">
                <a:latin typeface="Lucida Bright" panose="02040602050505020304" pitchFamily="18" charset="0"/>
                <a:cs typeface="Arial"/>
              </a:rPr>
              <a:t>property for </a:t>
            </a:r>
            <a:r>
              <a:rPr lang="en-US" sz="2400" dirty="0">
                <a:latin typeface="Lucida Bright" panose="02040602050505020304" pitchFamily="18" charset="0"/>
                <a:cs typeface="Arial"/>
              </a:rPr>
              <a:t>sale.</a:t>
            </a:r>
          </a:p>
          <a:p>
            <a:pPr eaLnBrk="1" hangingPunct="1">
              <a:defRPr/>
            </a:pPr>
            <a:endParaRPr lang="en-US" sz="2400" dirty="0">
              <a:latin typeface="Lucida Bright" panose="02040602050505020304" pitchFamily="18" charset="0"/>
              <a:cs typeface="Arial"/>
            </a:endParaRPr>
          </a:p>
          <a:p>
            <a:pPr eaLnBrk="1" hangingPunct="1">
              <a:defRPr/>
            </a:pPr>
            <a:r>
              <a:rPr lang="en-US" sz="2400" dirty="0">
                <a:latin typeface="Lucida Bright" panose="02040602050505020304" pitchFamily="18" charset="0"/>
                <a:cs typeface="Arial"/>
              </a:rPr>
              <a:t>(2) </a:t>
            </a:r>
            <a:r>
              <a:rPr lang="en-US" sz="2400" b="1" i="1" dirty="0">
                <a:latin typeface="Lucida Bright" panose="02040602050505020304" pitchFamily="18" charset="0"/>
                <a:cs typeface="Arial"/>
              </a:rPr>
              <a:t>Buyer </a:t>
            </a:r>
            <a:r>
              <a:rPr lang="en-US" sz="2400" b="1" i="1" dirty="0">
                <a:latin typeface="Lucida Bright" panose="02040602050505020304" pitchFamily="18" charset="0"/>
                <a:cs typeface="Arial"/>
              </a:rPr>
              <a:t>R</a:t>
            </a:r>
            <a:r>
              <a:rPr lang="en-US" sz="2400" b="1" i="1" dirty="0">
                <a:latin typeface="Lucida Bright" panose="02040602050505020304" pitchFamily="18" charset="0"/>
                <a:cs typeface="Arial"/>
              </a:rPr>
              <a:t>epresentation </a:t>
            </a:r>
            <a:r>
              <a:rPr lang="en-US" sz="2400" b="1" i="1" dirty="0">
                <a:latin typeface="Lucida Bright" panose="02040602050505020304" pitchFamily="18" charset="0"/>
                <a:cs typeface="Arial"/>
              </a:rPr>
              <a:t>A</a:t>
            </a:r>
            <a:r>
              <a:rPr lang="en-US" sz="2400" b="1" i="1" dirty="0">
                <a:latin typeface="Lucida Bright" panose="02040602050505020304" pitchFamily="18" charset="0"/>
                <a:cs typeface="Arial"/>
              </a:rPr>
              <a:t>greements </a:t>
            </a:r>
            <a:r>
              <a:rPr lang="en-US" sz="2400" dirty="0">
                <a:latin typeface="Lucida Bright" panose="02040602050505020304" pitchFamily="18" charset="0"/>
                <a:cs typeface="Arial"/>
              </a:rPr>
              <a:t>must be signed before physically showing a property.</a:t>
            </a:r>
            <a:r>
              <a:rPr lang="en-US" sz="2400" dirty="0">
                <a:latin typeface="Arial"/>
                <a:cs typeface="Arial"/>
              </a:rPr>
              <a:t>	</a:t>
            </a:r>
          </a:p>
          <a:p>
            <a:pPr eaLnBrk="1" hangingPunct="1">
              <a:defRPr/>
            </a:pPr>
            <a:endParaRPr lang="en-US" sz="2400" i="1" kern="0" dirty="0">
              <a:solidFill>
                <a:srgbClr val="00B0F0"/>
              </a:solidFill>
              <a:latin typeface="Arial"/>
              <a:cs typeface="Arial"/>
            </a:endParaRPr>
          </a:p>
          <a:p>
            <a:pPr eaLnBrk="1" hangingPunct="1">
              <a:defRPr/>
            </a:pPr>
            <a:r>
              <a:rPr lang="en-US" sz="2000" i="1" kern="0" dirty="0">
                <a:latin typeface="Baskerville Old Face" panose="02020602080505020303" pitchFamily="18" charset="0"/>
                <a:cs typeface="Arial" panose="020B0604020202020204" pitchFamily="34" charset="0"/>
              </a:rPr>
              <a:t>CGS </a:t>
            </a:r>
            <a:r>
              <a:rPr lang="en-US" sz="2000" i="1" dirty="0">
                <a:latin typeface="Baskerville Old Face" panose="02020602080505020303" pitchFamily="18" charset="0"/>
                <a:cs typeface="Arial" panose="020B0604020202020204" pitchFamily="34" charset="0"/>
              </a:rPr>
              <a:t>§</a:t>
            </a:r>
            <a:r>
              <a:rPr lang="en-US" sz="2000" i="1" kern="0" dirty="0">
                <a:latin typeface="Baskerville Old Face" panose="02020602080505020303" pitchFamily="18" charset="0"/>
                <a:cs typeface="Arial" panose="020B0604020202020204" pitchFamily="34" charset="0"/>
              </a:rPr>
              <a:t>20-328</a:t>
            </a:r>
          </a:p>
          <a:p>
            <a:pPr eaLnBrk="1" hangingPunct="1">
              <a:defRPr/>
            </a:pPr>
            <a:endParaRPr lang="en-US" sz="2400" dirty="0">
              <a:latin typeface="Arial"/>
              <a:cs typeface="Arial"/>
            </a:endParaRPr>
          </a:p>
        </p:txBody>
      </p:sp>
      <p:pic>
        <p:nvPicPr>
          <p:cNvPr id="18330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260725"/>
            <a:ext cx="2895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1219200" y="228600"/>
            <a:ext cx="7391400" cy="657225"/>
          </a:xfrm>
        </p:spPr>
        <p:txBody>
          <a:bodyPr/>
          <a:lstStyle/>
          <a:p>
            <a:r>
              <a:rPr lang="en-US" altLang="en-US" sz="2800" i="1" smtClean="0">
                <a:solidFill>
                  <a:schemeClr val="tx1"/>
                </a:solidFill>
                <a:latin typeface="Arial" panose="020B0604020202020204" pitchFamily="34" charset="0"/>
                <a:cs typeface="Arial" panose="020B0604020202020204" pitchFamily="34" charset="0"/>
              </a:rPr>
              <a:t> </a:t>
            </a:r>
            <a:r>
              <a:rPr lang="en-US" altLang="en-US" sz="3200" i="1" smtClean="0">
                <a:solidFill>
                  <a:schemeClr val="tx1"/>
                </a:solidFill>
                <a:latin typeface="Lucida Bright" panose="02040602050505020304" pitchFamily="18" charset="0"/>
                <a:cs typeface="Arial" panose="020B0604020202020204" pitchFamily="34" charset="0"/>
              </a:rPr>
              <a:t>Who can sign listing agreements?</a:t>
            </a:r>
          </a:p>
        </p:txBody>
      </p:sp>
      <p:sp>
        <p:nvSpPr>
          <p:cNvPr id="3" name="Content Placeholder 2"/>
          <p:cNvSpPr>
            <a:spLocks noGrp="1"/>
          </p:cNvSpPr>
          <p:nvPr>
            <p:ph idx="1"/>
          </p:nvPr>
        </p:nvSpPr>
        <p:spPr>
          <a:xfrm>
            <a:off x="439738" y="1524000"/>
            <a:ext cx="7315200" cy="2781300"/>
          </a:xfrm>
        </p:spPr>
        <p:txBody>
          <a:bodyPr rtlCol="0">
            <a:noAutofit/>
          </a:bodyPr>
          <a:lstStyle/>
          <a:p>
            <a:pPr fontAlgn="auto">
              <a:spcAft>
                <a:spcPts val="0"/>
              </a:spcAft>
              <a:buFont typeface="Wingdings" panose="05000000000000000000" pitchFamily="2" charset="2"/>
              <a:buChar char="ü"/>
              <a:defRPr/>
            </a:pPr>
            <a:r>
              <a:rPr lang="en-US" sz="2400" dirty="0" smtClean="0">
                <a:solidFill>
                  <a:srgbClr val="000000"/>
                </a:solidFill>
                <a:latin typeface="Lucida Bright" panose="02040602050505020304" pitchFamily="18" charset="0"/>
                <a:cs typeface="Arial" panose="020B0604020202020204" pitchFamily="34" charset="0"/>
              </a:rPr>
              <a:t>The record owner of the property and the broker, or the authorized licensee, must sign the listing agreement.</a:t>
            </a:r>
          </a:p>
          <a:p>
            <a:pPr fontAlgn="auto">
              <a:spcAft>
                <a:spcPts val="0"/>
              </a:spcAft>
              <a:buFont typeface="Wingdings" panose="05000000000000000000" pitchFamily="2" charset="2"/>
              <a:buChar char="ü"/>
              <a:defRPr/>
            </a:pPr>
            <a:endParaRPr lang="en-US" sz="2400" dirty="0" smtClean="0">
              <a:solidFill>
                <a:srgbClr val="000000"/>
              </a:solidFill>
              <a:latin typeface="Lucida Bright" panose="02040602050505020304" pitchFamily="18" charset="0"/>
              <a:cs typeface="Arial" panose="020B0604020202020204" pitchFamily="34" charset="0"/>
            </a:endParaRPr>
          </a:p>
          <a:p>
            <a:pPr fontAlgn="auto">
              <a:spcAft>
                <a:spcPts val="0"/>
              </a:spcAft>
              <a:buFont typeface="Wingdings" panose="05000000000000000000" pitchFamily="2" charset="2"/>
              <a:buChar char="ü"/>
              <a:defRPr/>
            </a:pPr>
            <a:r>
              <a:rPr lang="en-US" sz="2400" dirty="0">
                <a:solidFill>
                  <a:srgbClr val="000000"/>
                </a:solidFill>
                <a:latin typeface="Lucida Bright" panose="02040602050505020304" pitchFamily="18" charset="0"/>
                <a:cs typeface="Arial" panose="020B0604020202020204" pitchFamily="34" charset="0"/>
              </a:rPr>
              <a:t>The broker, </a:t>
            </a:r>
            <a:r>
              <a:rPr lang="en-US" sz="2400" i="1" u="sng" dirty="0">
                <a:solidFill>
                  <a:srgbClr val="000000"/>
                </a:solidFill>
                <a:latin typeface="Lucida Bright" panose="02040602050505020304" pitchFamily="18" charset="0"/>
                <a:cs typeface="Arial" panose="020B0604020202020204" pitchFamily="34" charset="0"/>
              </a:rPr>
              <a:t>not the salesperson</a:t>
            </a:r>
            <a:r>
              <a:rPr lang="en-US" sz="2400" dirty="0">
                <a:solidFill>
                  <a:srgbClr val="000000"/>
                </a:solidFill>
                <a:latin typeface="Lucida Bright" panose="02040602050505020304" pitchFamily="18" charset="0"/>
                <a:cs typeface="Arial" panose="020B0604020202020204" pitchFamily="34" charset="0"/>
              </a:rPr>
              <a:t>, must be named in the listing agreement.</a:t>
            </a:r>
          </a:p>
          <a:p>
            <a:pPr marL="0" indent="0" fontAlgn="auto">
              <a:spcAft>
                <a:spcPts val="0"/>
              </a:spcAft>
              <a:buFont typeface="Wingdings 3" charset="2"/>
              <a:buNone/>
              <a:defRPr/>
            </a:pPr>
            <a:endParaRPr lang="en-US" sz="2400" dirty="0">
              <a:solidFill>
                <a:srgbClr val="000000"/>
              </a:solidFill>
              <a:latin typeface="Lucida Bright" panose="02040602050505020304" pitchFamily="18" charset="0"/>
              <a:cs typeface="Arial" panose="020B0604020202020204" pitchFamily="34" charset="0"/>
            </a:endParaRPr>
          </a:p>
          <a:p>
            <a:pPr marL="0" indent="0" fontAlgn="auto">
              <a:spcAft>
                <a:spcPts val="0"/>
              </a:spcAft>
              <a:buFont typeface="Wingdings 3" charset="2"/>
              <a:buNone/>
              <a:defRPr/>
            </a:pPr>
            <a:endParaRPr lang="en-US" sz="2400" dirty="0" smtClean="0">
              <a:solidFill>
                <a:schemeClr val="tx1">
                  <a:lumMod val="75000"/>
                  <a:lumOff val="25000"/>
                </a:schemeClr>
              </a:solidFill>
              <a:latin typeface="Lucida Bright" panose="02040602050505020304" pitchFamily="18" charset="0"/>
              <a:cs typeface="Arial"/>
            </a:endParaRPr>
          </a:p>
        </p:txBody>
      </p:sp>
      <p:sp>
        <p:nvSpPr>
          <p:cNvPr id="185348" name="Footer Placeholder 3"/>
          <p:cNvSpPr>
            <a:spLocks noGrp="1"/>
          </p:cNvSpPr>
          <p:nvPr>
            <p:ph type="ftr" sz="quarter" idx="11"/>
          </p:nvPr>
        </p:nvSpPr>
        <p:spPr bwMode="auto">
          <a:xfrm>
            <a:off x="2514600" y="5991225"/>
            <a:ext cx="2362200" cy="41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853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20C19C8-BB2D-44C9-BA8F-F7ABD2082CEC}" type="slidenum">
              <a:rPr lang="en-US" altLang="en-US" sz="2000">
                <a:latin typeface="Baskerville Old Face" panose="02020602080505020303" pitchFamily="18" charset="0"/>
              </a:rPr>
              <a:pPr fontAlgn="base">
                <a:spcBef>
                  <a:spcPct val="0"/>
                </a:spcBef>
                <a:spcAft>
                  <a:spcPct val="0"/>
                </a:spcAft>
              </a:pPr>
              <a:t>67</a:t>
            </a:fld>
            <a:endParaRPr lang="en-US" altLang="en-US" sz="2000">
              <a:latin typeface="Baskerville Old Face" panose="02020602080505020303" pitchFamily="18" charset="0"/>
            </a:endParaRPr>
          </a:p>
        </p:txBody>
      </p:sp>
      <p:pic>
        <p:nvPicPr>
          <p:cNvPr id="185350"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80963"/>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3063" y="4543425"/>
            <a:ext cx="6584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0"/>
              </a:spcBef>
              <a:buClr>
                <a:srgbClr val="5FCBEF"/>
              </a:buClr>
              <a:buSzPct val="80000"/>
              <a:buFont typeface="Wingdings" panose="05000000000000000000" pitchFamily="2" charset="2"/>
              <a:buChar char="ü"/>
            </a:pPr>
            <a:r>
              <a:rPr lang="en-US" altLang="en-US" sz="2400" i="1">
                <a:solidFill>
                  <a:srgbClr val="000000"/>
                </a:solidFill>
                <a:latin typeface="Lucida Bright" panose="02040602050505020304" pitchFamily="18" charset="0"/>
                <a:cs typeface="Arial" panose="020B0604020202020204" pitchFamily="34" charset="0"/>
              </a:rPr>
              <a:t>The person signing the listing agreement must hold legal title to the real property.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975" y="254000"/>
            <a:ext cx="7696200" cy="657225"/>
          </a:xfrm>
        </p:spPr>
        <p:txBody>
          <a:bodyPr rtlCol="0">
            <a:normAutofit fontScale="90000"/>
          </a:bodyPr>
          <a:lstStyle/>
          <a:p>
            <a:pPr fontAlgn="auto">
              <a:spcAft>
                <a:spcPts val="0"/>
              </a:spcAft>
              <a:defRPr/>
            </a:pPr>
            <a:r>
              <a:rPr lang="en-US" sz="2800" i="1" dirty="0" smtClean="0">
                <a:solidFill>
                  <a:schemeClr val="tx1"/>
                </a:solidFill>
                <a:latin typeface="Arial"/>
                <a:cs typeface="Arial"/>
              </a:rPr>
              <a:t> </a:t>
            </a:r>
            <a:r>
              <a:rPr lang="en-US" sz="2800" i="1" dirty="0" smtClean="0">
                <a:solidFill>
                  <a:schemeClr val="tx1"/>
                </a:solidFill>
                <a:latin typeface="Lucida Bright" panose="02040602050505020304" pitchFamily="18" charset="0"/>
                <a:cs typeface="Arial"/>
              </a:rPr>
              <a:t>Who can sign </a:t>
            </a:r>
            <a:r>
              <a:rPr lang="en-US" sz="2800" i="1" dirty="0">
                <a:solidFill>
                  <a:schemeClr val="tx1"/>
                </a:solidFill>
                <a:latin typeface="Lucida Bright" panose="02040602050505020304" pitchFamily="18" charset="0"/>
                <a:cs typeface="Arial"/>
              </a:rPr>
              <a:t>b</a:t>
            </a:r>
            <a:r>
              <a:rPr lang="en-US" sz="2800" i="1" dirty="0" smtClean="0">
                <a:solidFill>
                  <a:schemeClr val="tx1"/>
                </a:solidFill>
                <a:latin typeface="Lucida Bright" panose="02040602050505020304" pitchFamily="18" charset="0"/>
                <a:cs typeface="Arial"/>
              </a:rPr>
              <a:t>uyer </a:t>
            </a:r>
            <a:r>
              <a:rPr lang="en-US" sz="2800" i="1" dirty="0">
                <a:solidFill>
                  <a:schemeClr val="tx1"/>
                </a:solidFill>
                <a:latin typeface="Lucida Bright" panose="02040602050505020304" pitchFamily="18" charset="0"/>
                <a:cs typeface="Arial"/>
              </a:rPr>
              <a:t>r</a:t>
            </a:r>
            <a:r>
              <a:rPr lang="en-US" sz="2800" i="1" dirty="0" smtClean="0">
                <a:solidFill>
                  <a:schemeClr val="tx1"/>
                </a:solidFill>
                <a:latin typeface="Lucida Bright" panose="02040602050505020304" pitchFamily="18" charset="0"/>
                <a:cs typeface="Arial"/>
              </a:rPr>
              <a:t>epresentation </a:t>
            </a:r>
            <a:r>
              <a:rPr lang="en-US" sz="2800" i="1" dirty="0">
                <a:solidFill>
                  <a:schemeClr val="tx1"/>
                </a:solidFill>
                <a:latin typeface="Lucida Bright" panose="02040602050505020304" pitchFamily="18" charset="0"/>
                <a:cs typeface="Arial"/>
              </a:rPr>
              <a:t>a</a:t>
            </a:r>
            <a:r>
              <a:rPr lang="en-US" sz="2800" i="1" dirty="0" smtClean="0">
                <a:solidFill>
                  <a:schemeClr val="tx1"/>
                </a:solidFill>
                <a:latin typeface="Lucida Bright" panose="02040602050505020304" pitchFamily="18" charset="0"/>
                <a:cs typeface="Arial"/>
              </a:rPr>
              <a:t>greements?</a:t>
            </a:r>
            <a:endParaRPr lang="en-US" sz="2800" i="1" dirty="0">
              <a:solidFill>
                <a:schemeClr val="tx1"/>
              </a:solidFill>
              <a:latin typeface="Lucida Bright" panose="02040602050505020304" pitchFamily="18" charset="0"/>
              <a:cs typeface="Arial"/>
            </a:endParaRPr>
          </a:p>
        </p:txBody>
      </p:sp>
      <p:sp>
        <p:nvSpPr>
          <p:cNvPr id="3" name="Content Placeholder 2"/>
          <p:cNvSpPr>
            <a:spLocks noGrp="1"/>
          </p:cNvSpPr>
          <p:nvPr>
            <p:ph idx="1"/>
          </p:nvPr>
        </p:nvSpPr>
        <p:spPr>
          <a:xfrm>
            <a:off x="188913" y="1871663"/>
            <a:ext cx="7315200" cy="4076700"/>
          </a:xfrm>
        </p:spPr>
        <p:txBody>
          <a:bodyPr/>
          <a:lstStyle/>
          <a:p>
            <a:pPr marL="0" indent="0">
              <a:buFont typeface="Wingdings 3" panose="05040102010807070707" pitchFamily="18" charset="2"/>
              <a:buNone/>
            </a:pPr>
            <a:r>
              <a:rPr lang="en-US" altLang="en-US" sz="2400" smtClean="0">
                <a:solidFill>
                  <a:srgbClr val="000000"/>
                </a:solidFill>
                <a:latin typeface="Lucida Bright" panose="02040602050505020304" pitchFamily="18" charset="0"/>
                <a:cs typeface="Arial" panose="020B0604020202020204" pitchFamily="34" charset="0"/>
              </a:rPr>
              <a:t>Buyer representation agreements must be </a:t>
            </a:r>
          </a:p>
          <a:p>
            <a:pPr marL="0" indent="0">
              <a:buFont typeface="Wingdings 3" panose="05040102010807070707" pitchFamily="18" charset="2"/>
              <a:buNone/>
            </a:pPr>
            <a:r>
              <a:rPr lang="en-US" altLang="en-US" sz="2400" smtClean="0">
                <a:solidFill>
                  <a:srgbClr val="000000"/>
                </a:solidFill>
                <a:latin typeface="Lucida Bright" panose="02040602050505020304" pitchFamily="18" charset="0"/>
                <a:cs typeface="Arial" panose="020B0604020202020204" pitchFamily="34" charset="0"/>
              </a:rPr>
              <a:t>signed by the broker, or authorized licensee,</a:t>
            </a:r>
          </a:p>
          <a:p>
            <a:pPr marL="0" indent="0">
              <a:buFont typeface="Wingdings 3" panose="05040102010807070707" pitchFamily="18" charset="2"/>
              <a:buNone/>
            </a:pPr>
            <a:r>
              <a:rPr lang="en-US" altLang="en-US" sz="2400" smtClean="0">
                <a:solidFill>
                  <a:srgbClr val="000000"/>
                </a:solidFill>
                <a:latin typeface="Lucida Bright" panose="02040602050505020304" pitchFamily="18" charset="0"/>
                <a:cs typeface="Arial" panose="020B0604020202020204" pitchFamily="34" charset="0"/>
              </a:rPr>
              <a:t>and all prospective buyers.</a:t>
            </a:r>
          </a:p>
          <a:p>
            <a:pPr marL="0" indent="0">
              <a:buFont typeface="Wingdings 3" panose="05040102010807070707" pitchFamily="18" charset="2"/>
              <a:buNone/>
            </a:pPr>
            <a:endParaRPr lang="en-US" altLang="en-US" sz="2400" i="1" u="sng" smtClean="0">
              <a:solidFill>
                <a:schemeClr val="tx1"/>
              </a:solidFill>
              <a:latin typeface="Arial" panose="020B0604020202020204" pitchFamily="34" charset="0"/>
              <a:cs typeface="Arial" panose="020B0604020202020204" pitchFamily="34" charset="0"/>
            </a:endParaRPr>
          </a:p>
          <a:p>
            <a:pPr marL="0" indent="0">
              <a:buFont typeface="Wingdings 3" panose="05040102010807070707" pitchFamily="18" charset="2"/>
              <a:buNone/>
            </a:pPr>
            <a:endParaRPr lang="en-US" altLang="en-US" sz="2400" smtClean="0">
              <a:latin typeface="Arial" panose="020B0604020202020204" pitchFamily="34" charset="0"/>
              <a:cs typeface="Arial" panose="020B0604020202020204" pitchFamily="34" charset="0"/>
            </a:endParaRPr>
          </a:p>
        </p:txBody>
      </p:sp>
      <p:sp>
        <p:nvSpPr>
          <p:cNvPr id="187396" name="Footer Placeholder 3"/>
          <p:cNvSpPr>
            <a:spLocks noGrp="1"/>
          </p:cNvSpPr>
          <p:nvPr>
            <p:ph type="ftr" sz="quarter" idx="11"/>
          </p:nvPr>
        </p:nvSpPr>
        <p:spPr bwMode="auto">
          <a:xfrm>
            <a:off x="2819400" y="5948363"/>
            <a:ext cx="2362200" cy="409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873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14B1D24-AB17-4A82-B302-E1ACF50B03F2}" type="slidenum">
              <a:rPr lang="en-US" altLang="en-US" sz="2000">
                <a:latin typeface="Baskerville Old Face" panose="02020602080505020303" pitchFamily="18" charset="0"/>
              </a:rPr>
              <a:pPr fontAlgn="base">
                <a:spcBef>
                  <a:spcPct val="0"/>
                </a:spcBef>
                <a:spcAft>
                  <a:spcPct val="0"/>
                </a:spcAft>
              </a:pPr>
              <a:t>68</a:t>
            </a:fld>
            <a:endParaRPr lang="en-US" altLang="en-US" sz="2000">
              <a:latin typeface="Baskerville Old Face" panose="02020602080505020303" pitchFamily="18" charset="0"/>
            </a:endParaRPr>
          </a:p>
        </p:txBody>
      </p:sp>
      <p:pic>
        <p:nvPicPr>
          <p:cNvPr id="187398"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92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39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429000"/>
            <a:ext cx="271145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ubtitle 2"/>
          <p:cNvSpPr>
            <a:spLocks noGrp="1"/>
          </p:cNvSpPr>
          <p:nvPr>
            <p:ph type="subTitle" idx="1"/>
          </p:nvPr>
        </p:nvSpPr>
        <p:spPr>
          <a:xfrm>
            <a:off x="698500" y="981075"/>
            <a:ext cx="6618288" cy="1347788"/>
          </a:xfrm>
        </p:spPr>
        <p:txBody>
          <a:bodyPr/>
          <a:lstStyle/>
          <a:p>
            <a:pPr algn="l"/>
            <a:r>
              <a:rPr lang="en-US" altLang="en-US" sz="2800" i="1" smtClean="0">
                <a:solidFill>
                  <a:srgbClr val="C00000"/>
                </a:solidFill>
                <a:latin typeface="Lucida Bright" panose="02040602050505020304" pitchFamily="18" charset="0"/>
                <a:cs typeface="Arial" panose="020B0604020202020204" pitchFamily="34" charset="0"/>
              </a:rPr>
              <a:t>How long do we have to keep copies of Representation Agreements?</a:t>
            </a:r>
          </a:p>
          <a:p>
            <a:pPr algn="l"/>
            <a:endParaRPr lang="en-US" altLang="en-US" sz="2800" i="1" smtClean="0">
              <a:solidFill>
                <a:schemeClr val="tx1"/>
              </a:solidFill>
              <a:latin typeface="Lucida Bright" panose="02040602050505020304" pitchFamily="18" charset="0"/>
              <a:cs typeface="Arial" panose="020B0604020202020204" pitchFamily="34" charset="0"/>
            </a:endParaRPr>
          </a:p>
        </p:txBody>
      </p:sp>
      <p:sp>
        <p:nvSpPr>
          <p:cNvPr id="189443" name="Footer Placeholder 3"/>
          <p:cNvSpPr>
            <a:spLocks noGrp="1"/>
          </p:cNvSpPr>
          <p:nvPr>
            <p:ph type="ftr" sz="quarter" idx="11"/>
          </p:nvPr>
        </p:nvSpPr>
        <p:spPr bwMode="auto">
          <a:xfrm>
            <a:off x="3124200" y="6042025"/>
            <a:ext cx="2133600" cy="500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89444" name="Slide Number Placeholder 4"/>
          <p:cNvSpPr>
            <a:spLocks noGrp="1"/>
          </p:cNvSpPr>
          <p:nvPr>
            <p:ph type="sldNum" sz="quarter" idx="12"/>
          </p:nvPr>
        </p:nvSpPr>
        <p:spPr bwMode="auto">
          <a:xfrm>
            <a:off x="6477000" y="6061075"/>
            <a:ext cx="5127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Lucida Bright" panose="02040602050505020304" pitchFamily="18" charset="0"/>
              </a:rPr>
              <a:t> </a:t>
            </a:r>
            <a:fld id="{BC5B72FE-EE27-4F47-889C-A70ECD1B1533}" type="slidenum">
              <a:rPr lang="en-US" altLang="en-US" sz="2000">
                <a:latin typeface="Baskerville Old Face" panose="02020602080505020303" pitchFamily="18" charset="0"/>
              </a:rPr>
              <a:pPr fontAlgn="base">
                <a:spcBef>
                  <a:spcPct val="0"/>
                </a:spcBef>
                <a:spcAft>
                  <a:spcPct val="0"/>
                </a:spcAft>
              </a:pPr>
              <a:t>69</a:t>
            </a:fld>
            <a:endParaRPr lang="en-US" altLang="en-US" sz="2000">
              <a:latin typeface="Baskerville Old Face" panose="02020602080505020303" pitchFamily="18" charset="0"/>
            </a:endParaRPr>
          </a:p>
        </p:txBody>
      </p:sp>
      <p:pic>
        <p:nvPicPr>
          <p:cNvPr id="189445"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150813"/>
            <a:ext cx="7524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6" name="Rectangle 1"/>
          <p:cNvSpPr>
            <a:spLocks noChangeArrowheads="1"/>
          </p:cNvSpPr>
          <p:nvPr/>
        </p:nvSpPr>
        <p:spPr bwMode="auto">
          <a:xfrm>
            <a:off x="487363" y="2397125"/>
            <a:ext cx="7086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2400">
                <a:latin typeface="Lucida Bright" panose="02040602050505020304" pitchFamily="18" charset="0"/>
                <a:cs typeface="Arial" panose="020B0604020202020204" pitchFamily="34" charset="0"/>
              </a:rPr>
              <a:t>All parties to the contract must receive copies of the signed representation agreement.  </a:t>
            </a:r>
          </a:p>
          <a:p>
            <a:pPr eaLnBrk="1" hangingPunct="1">
              <a:lnSpc>
                <a:spcPct val="150000"/>
              </a:lnSpc>
            </a:pPr>
            <a:r>
              <a:rPr lang="en-US" altLang="en-US" sz="2400">
                <a:latin typeface="Lucida Bright" panose="02040602050505020304" pitchFamily="18" charset="0"/>
                <a:cs typeface="Arial" panose="020B0604020202020204" pitchFamily="34" charset="0"/>
              </a:rPr>
              <a:t>Brokers must retain copies of agreements for </a:t>
            </a:r>
          </a:p>
          <a:p>
            <a:pPr eaLnBrk="1" hangingPunct="1">
              <a:lnSpc>
                <a:spcPct val="150000"/>
              </a:lnSpc>
            </a:pPr>
            <a:r>
              <a:rPr lang="en-US" altLang="en-US" sz="2400" b="1">
                <a:latin typeface="Lucida Bright" panose="02040602050505020304" pitchFamily="18" charset="0"/>
                <a:cs typeface="Arial" panose="020B0604020202020204" pitchFamily="34" charset="0"/>
              </a:rPr>
              <a:t>not less than  seven (7) years.</a:t>
            </a:r>
          </a:p>
          <a:p>
            <a:pPr eaLnBrk="1" hangingPunct="1">
              <a:lnSpc>
                <a:spcPct val="150000"/>
              </a:lnSpc>
            </a:pPr>
            <a:endParaRPr lang="en-US" altLang="en-US" sz="2400" b="1">
              <a:latin typeface="Lucida Bright" panose="02040602050505020304" pitchFamily="18" charset="0"/>
              <a:cs typeface="Arial" panose="020B0604020202020204" pitchFamily="34" charset="0"/>
            </a:endParaRPr>
          </a:p>
          <a:p>
            <a:pPr eaLnBrk="1" hangingPunct="1">
              <a:lnSpc>
                <a:spcPct val="150000"/>
              </a:lnSpc>
            </a:pPr>
            <a:r>
              <a:rPr lang="en-US" altLang="en-US" sz="2000" i="1">
                <a:latin typeface="Baskerville Old Face" panose="02020602080505020303" pitchFamily="18" charset="0"/>
                <a:cs typeface="Arial" panose="020B0604020202020204" pitchFamily="34" charset="0"/>
              </a:rPr>
              <a:t>CGS Sec. 20-325(m)</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133600" y="46038"/>
            <a:ext cx="4876800" cy="798512"/>
          </a:xfrm>
        </p:spPr>
        <p:txBody>
          <a:bodyPr/>
          <a:lstStyle/>
          <a:p>
            <a:r>
              <a:rPr lang="en-US" altLang="en-US" sz="3200" i="1" smtClean="0">
                <a:latin typeface="Baskerville Old Face" panose="02020602080505020303" pitchFamily="18" charset="0"/>
                <a:cs typeface="Arial" panose="020B0604020202020204" pitchFamily="34" charset="0"/>
              </a:rPr>
              <a:t>Legal Entities Must Register</a:t>
            </a:r>
          </a:p>
        </p:txBody>
      </p:sp>
      <p:sp>
        <p:nvSpPr>
          <p:cNvPr id="62467" name="Rectangle 5"/>
          <p:cNvSpPr>
            <a:spLocks noGrp="1" noChangeArrowheads="1"/>
          </p:cNvSpPr>
          <p:nvPr>
            <p:ph type="ftr" sz="quarter" idx="11"/>
          </p:nvPr>
        </p:nvSpPr>
        <p:spPr bwMode="auto">
          <a:xfrm>
            <a:off x="3028950" y="6186488"/>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62468" name="Rectangle 6"/>
          <p:cNvSpPr>
            <a:spLocks noGrp="1" noChangeArrowheads="1"/>
          </p:cNvSpPr>
          <p:nvPr>
            <p:ph type="sldNum" sz="quarter" idx="12"/>
          </p:nvPr>
        </p:nvSpPr>
        <p:spPr bwMode="auto">
          <a:xfrm>
            <a:off x="8128000" y="6176963"/>
            <a:ext cx="3683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A793EE5-D7B6-4890-842B-E9B8057F35BD}" type="slidenum">
              <a:rPr lang="en-US" altLang="en-US" sz="2000">
                <a:latin typeface="Baskerville Old Face" panose="02020602080505020303" pitchFamily="18" charset="0"/>
              </a:rPr>
              <a:pPr fontAlgn="base">
                <a:spcBef>
                  <a:spcPct val="0"/>
                </a:spcBef>
                <a:spcAft>
                  <a:spcPct val="0"/>
                </a:spcAft>
              </a:pPr>
              <a:t>7</a:t>
            </a:fld>
            <a:endParaRPr lang="en-US" altLang="en-US" sz="2000">
              <a:latin typeface="Baskerville Old Face" panose="02020602080505020303" pitchFamily="18" charset="0"/>
            </a:endParaRPr>
          </a:p>
        </p:txBody>
      </p:sp>
      <p:sp>
        <p:nvSpPr>
          <p:cNvPr id="7173" name="Footer Placeholder 4"/>
          <p:cNvSpPr txBox="1">
            <a:spLocks noGrp="1"/>
          </p:cNvSpPr>
          <p:nvPr/>
        </p:nvSpPr>
        <p:spPr bwMode="auto">
          <a:xfrm>
            <a:off x="533400" y="1535113"/>
            <a:ext cx="7778750" cy="3614737"/>
          </a:xfrm>
          <a:prstGeom prst="rect">
            <a:avLst/>
          </a:prstGeom>
          <a:solidFill>
            <a:schemeClr val="bg1"/>
          </a:solidFill>
          <a:ln>
            <a:noFill/>
          </a:ln>
          <a:extLst>
            <a:ext uri="{91240B29-F687-4f45-9708-019B960494DF}"/>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auto" hangingPunct="1">
              <a:spcBef>
                <a:spcPts val="0"/>
              </a:spcBef>
              <a:spcAft>
                <a:spcPts val="0"/>
              </a:spcAft>
              <a:defRPr/>
            </a:pPr>
            <a:r>
              <a:rPr lang="en-US" sz="2800" dirty="0" smtClean="0">
                <a:solidFill>
                  <a:schemeClr val="accent5">
                    <a:lumMod val="50000"/>
                  </a:schemeClr>
                </a:solidFill>
                <a:latin typeface="Baskerville Old Face" panose="02020602080505020303" pitchFamily="18" charset="0"/>
                <a:cs typeface="Arial" panose="020B0604020202020204" pitchFamily="34" charset="0"/>
              </a:rPr>
              <a:t>CAMs doing </a:t>
            </a:r>
            <a:r>
              <a:rPr lang="en-US" sz="2800" dirty="0">
                <a:solidFill>
                  <a:schemeClr val="accent5">
                    <a:lumMod val="50000"/>
                  </a:schemeClr>
                </a:solidFill>
                <a:latin typeface="Baskerville Old Face" panose="02020602080505020303" pitchFamily="18" charset="0"/>
                <a:cs typeface="Arial" panose="020B0604020202020204" pitchFamily="34" charset="0"/>
              </a:rPr>
              <a:t>business as </a:t>
            </a:r>
            <a:r>
              <a:rPr lang="en-US" sz="2800" dirty="0" smtClean="0">
                <a:solidFill>
                  <a:schemeClr val="accent5">
                    <a:lumMod val="50000"/>
                  </a:schemeClr>
                </a:solidFill>
                <a:latin typeface="Baskerville Old Face" panose="02020602080505020303" pitchFamily="18" charset="0"/>
                <a:cs typeface="Arial" panose="020B0604020202020204" pitchFamily="34" charset="0"/>
              </a:rPr>
              <a:t>a Corporation or LLC must register the legal entity with DCP.  </a:t>
            </a:r>
          </a:p>
          <a:p>
            <a:pPr defTabSz="685800" eaLnBrk="1" fontAlgn="auto" hangingPunct="1">
              <a:spcBef>
                <a:spcPts val="0"/>
              </a:spcBef>
              <a:spcAft>
                <a:spcPts val="0"/>
              </a:spcAft>
              <a:defRPr/>
            </a:pPr>
            <a:endParaRPr lang="en-US" sz="2800" dirty="0" smtClean="0">
              <a:solidFill>
                <a:schemeClr val="accent1">
                  <a:lumMod val="50000"/>
                </a:schemeClr>
              </a:solidFill>
              <a:latin typeface="Baskerville Old Face" panose="02020602080505020303" pitchFamily="18" charset="0"/>
              <a:cs typeface="Arial" panose="020B0604020202020204" pitchFamily="34" charset="0"/>
            </a:endParaRPr>
          </a:p>
          <a:p>
            <a:pPr defTabSz="685800" eaLnBrk="1" fontAlgn="auto" hangingPunct="1">
              <a:spcBef>
                <a:spcPts val="0"/>
              </a:spcBef>
              <a:spcAft>
                <a:spcPts val="0"/>
              </a:spcAft>
              <a:defRPr/>
            </a:pPr>
            <a:r>
              <a:rPr lang="en-US" sz="2800" dirty="0" smtClean="0">
                <a:solidFill>
                  <a:schemeClr val="accent1">
                    <a:lumMod val="50000"/>
                  </a:schemeClr>
                </a:solidFill>
                <a:latin typeface="Baskerville Old Face" panose="02020602080505020303" pitchFamily="18" charset="0"/>
                <a:cs typeface="Arial" panose="020B0604020202020204" pitchFamily="34" charset="0"/>
              </a:rPr>
              <a:t>CAM </a:t>
            </a:r>
            <a:r>
              <a:rPr lang="en-US" sz="2800" dirty="0">
                <a:solidFill>
                  <a:schemeClr val="accent1">
                    <a:lumMod val="50000"/>
                  </a:schemeClr>
                </a:solidFill>
                <a:latin typeface="Baskerville Old Face" panose="02020602080505020303" pitchFamily="18" charset="0"/>
                <a:cs typeface="Arial" panose="020B0604020202020204" pitchFamily="34" charset="0"/>
              </a:rPr>
              <a:t>legal entity registrations expire on January 31 every year.</a:t>
            </a:r>
            <a:endParaRPr lang="en-US" sz="2800" i="1" dirty="0">
              <a:solidFill>
                <a:schemeClr val="accent1">
                  <a:lumMod val="50000"/>
                </a:schemeClr>
              </a:solidFill>
              <a:latin typeface="Baskerville Old Face" panose="02020602080505020303" pitchFamily="18" charset="0"/>
            </a:endParaRPr>
          </a:p>
          <a:p>
            <a:pPr defTabSz="685800" eaLnBrk="1" fontAlgn="auto" hangingPunct="1">
              <a:spcBef>
                <a:spcPts val="0"/>
              </a:spcBef>
              <a:spcAft>
                <a:spcPts val="0"/>
              </a:spcAft>
              <a:defRPr/>
            </a:pPr>
            <a:endParaRPr lang="en-US" sz="2800" dirty="0">
              <a:solidFill>
                <a:schemeClr val="accent5">
                  <a:lumMod val="50000"/>
                </a:schemeClr>
              </a:solidFill>
              <a:latin typeface="Baskerville Old Face" panose="02020602080505020303" pitchFamily="18" charset="0"/>
              <a:cs typeface="Arial" panose="020B0604020202020204" pitchFamily="34" charset="0"/>
            </a:endParaRPr>
          </a:p>
          <a:p>
            <a:pPr defTabSz="685800" eaLnBrk="1" fontAlgn="auto" hangingPunct="1">
              <a:spcBef>
                <a:spcPts val="0"/>
              </a:spcBef>
              <a:spcAft>
                <a:spcPts val="0"/>
              </a:spcAft>
              <a:defRPr/>
            </a:pPr>
            <a:r>
              <a:rPr lang="en-US" sz="2800" dirty="0" smtClean="0">
                <a:solidFill>
                  <a:schemeClr val="accent5">
                    <a:lumMod val="50000"/>
                  </a:schemeClr>
                </a:solidFill>
                <a:latin typeface="Baskerville Old Face" panose="02020602080505020303" pitchFamily="18" charset="0"/>
                <a:cs typeface="Arial" panose="020B0604020202020204" pitchFamily="34" charset="0"/>
              </a:rPr>
              <a:t>Failing </a:t>
            </a:r>
            <a:r>
              <a:rPr lang="en-US" sz="2800" dirty="0">
                <a:solidFill>
                  <a:schemeClr val="accent5">
                    <a:lumMod val="50000"/>
                  </a:schemeClr>
                </a:solidFill>
                <a:latin typeface="Baskerville Old Face" panose="02020602080505020303" pitchFamily="18" charset="0"/>
                <a:cs typeface="Arial" panose="020B0604020202020204" pitchFamily="34" charset="0"/>
              </a:rPr>
              <a:t>to renew a</a:t>
            </a:r>
            <a:r>
              <a:rPr lang="en-US" sz="2800" dirty="0" smtClean="0">
                <a:solidFill>
                  <a:schemeClr val="accent5">
                    <a:lumMod val="50000"/>
                  </a:schemeClr>
                </a:solidFill>
                <a:latin typeface="Baskerville Old Face" panose="02020602080505020303" pitchFamily="18" charset="0"/>
                <a:cs typeface="Arial" panose="020B0604020202020204" pitchFamily="34" charset="0"/>
              </a:rPr>
              <a:t> </a:t>
            </a:r>
            <a:r>
              <a:rPr lang="en-US" sz="2800" dirty="0">
                <a:solidFill>
                  <a:schemeClr val="accent5">
                    <a:lumMod val="50000"/>
                  </a:schemeClr>
                </a:solidFill>
                <a:latin typeface="Baskerville Old Face" panose="02020602080505020303" pitchFamily="18" charset="0"/>
                <a:cs typeface="Arial" panose="020B0604020202020204" pitchFamily="34" charset="0"/>
              </a:rPr>
              <a:t>registration </a:t>
            </a:r>
            <a:r>
              <a:rPr lang="en-US" sz="2800" dirty="0" smtClean="0">
                <a:solidFill>
                  <a:schemeClr val="accent5">
                    <a:lumMod val="50000"/>
                  </a:schemeClr>
                </a:solidFill>
                <a:latin typeface="Baskerville Old Face" panose="02020602080505020303" pitchFamily="18" charset="0"/>
                <a:cs typeface="Arial" panose="020B0604020202020204" pitchFamily="34" charset="0"/>
              </a:rPr>
              <a:t>is subject to</a:t>
            </a:r>
            <a:r>
              <a:rPr lang="en-US" sz="2800" dirty="0">
                <a:solidFill>
                  <a:schemeClr val="accent5">
                    <a:lumMod val="50000"/>
                  </a:schemeClr>
                </a:solidFill>
                <a:latin typeface="Baskerville Old Face" panose="02020602080505020303" pitchFamily="18" charset="0"/>
                <a:cs typeface="Arial" panose="020B0604020202020204" pitchFamily="34" charset="0"/>
              </a:rPr>
              <a:t> </a:t>
            </a:r>
            <a:r>
              <a:rPr lang="en-US" sz="2800" dirty="0" smtClean="0">
                <a:solidFill>
                  <a:schemeClr val="accent5">
                    <a:lumMod val="50000"/>
                  </a:schemeClr>
                </a:solidFill>
                <a:latin typeface="Baskerville Old Face" panose="02020602080505020303" pitchFamily="18" charset="0"/>
                <a:cs typeface="Arial" panose="020B0604020202020204" pitchFamily="34" charset="0"/>
              </a:rPr>
              <a:t>a </a:t>
            </a:r>
            <a:r>
              <a:rPr lang="en-US" sz="2800" dirty="0">
                <a:solidFill>
                  <a:schemeClr val="accent5">
                    <a:lumMod val="50000"/>
                  </a:schemeClr>
                </a:solidFill>
                <a:latin typeface="Baskerville Old Face" panose="02020602080505020303" pitchFamily="18" charset="0"/>
                <a:cs typeface="Arial" panose="020B0604020202020204" pitchFamily="34" charset="0"/>
              </a:rPr>
              <a:t>fine up to </a:t>
            </a:r>
            <a:r>
              <a:rPr lang="en-US" sz="2800" b="1" dirty="0">
                <a:solidFill>
                  <a:schemeClr val="accent5">
                    <a:lumMod val="50000"/>
                  </a:schemeClr>
                </a:solidFill>
                <a:latin typeface="Baskerville Old Face" panose="02020602080505020303" pitchFamily="18" charset="0"/>
                <a:cs typeface="Arial" panose="020B0604020202020204" pitchFamily="34" charset="0"/>
              </a:rPr>
              <a:t>$</a:t>
            </a:r>
            <a:r>
              <a:rPr lang="en-US" sz="2800" b="1" dirty="0" smtClean="0">
                <a:solidFill>
                  <a:schemeClr val="accent5">
                    <a:lumMod val="50000"/>
                  </a:schemeClr>
                </a:solidFill>
                <a:latin typeface="Baskerville Old Face" panose="02020602080505020303" pitchFamily="18" charset="0"/>
                <a:cs typeface="Arial" panose="020B0604020202020204" pitchFamily="34" charset="0"/>
              </a:rPr>
              <a:t>500, </a:t>
            </a:r>
            <a:r>
              <a:rPr lang="en-US" sz="2800" dirty="0">
                <a:solidFill>
                  <a:schemeClr val="accent5">
                    <a:lumMod val="50000"/>
                  </a:schemeClr>
                </a:solidFill>
                <a:latin typeface="Baskerville Old Face" panose="02020602080505020303" pitchFamily="18" charset="0"/>
                <a:cs typeface="Arial" panose="020B0604020202020204" pitchFamily="34" charset="0"/>
              </a:rPr>
              <a:t>or imprisonment for less than a year, or both</a:t>
            </a:r>
            <a:r>
              <a:rPr lang="en-US" sz="2800" dirty="0" smtClean="0">
                <a:solidFill>
                  <a:schemeClr val="accent5">
                    <a:lumMod val="50000"/>
                  </a:schemeClr>
                </a:solidFill>
                <a:latin typeface="Baskerville Old Face" panose="02020602080505020303" pitchFamily="18" charset="0"/>
                <a:cs typeface="Arial" panose="020B0604020202020204" pitchFamily="34" charset="0"/>
              </a:rPr>
              <a:t>.</a:t>
            </a:r>
          </a:p>
          <a:p>
            <a:pPr defTabSz="685800" eaLnBrk="1" fontAlgn="auto" hangingPunct="1">
              <a:spcBef>
                <a:spcPts val="0"/>
              </a:spcBef>
              <a:spcAft>
                <a:spcPts val="0"/>
              </a:spcAft>
              <a:defRPr/>
            </a:pPr>
            <a:endParaRPr lang="en-US" sz="2800" dirty="0" smtClean="0">
              <a:solidFill>
                <a:prstClr val="black"/>
              </a:solidFill>
              <a:latin typeface="Baskerville Old Face" panose="02020602080505020303" pitchFamily="18" charset="0"/>
              <a:cs typeface="Arial" panose="020B0604020202020204" pitchFamily="34" charset="0"/>
            </a:endParaRPr>
          </a:p>
        </p:txBody>
      </p:sp>
      <p:sp>
        <p:nvSpPr>
          <p:cNvPr id="62470" name="Slide Number Placeholder 5"/>
          <p:cNvSpPr txBox="1">
            <a:spLocks noGrp="1"/>
          </p:cNvSpPr>
          <p:nvPr/>
        </p:nvSpPr>
        <p:spPr bwMode="auto">
          <a:xfrm>
            <a:off x="8089900" y="5514975"/>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sz="1200" b="1" i="1"/>
          </a:p>
        </p:txBody>
      </p:sp>
      <p:pic>
        <p:nvPicPr>
          <p:cNvPr id="62471" name="Picture 8"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6038"/>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ubtitle 2"/>
          <p:cNvSpPr>
            <a:spLocks noGrp="1"/>
          </p:cNvSpPr>
          <p:nvPr>
            <p:ph type="subTitle" idx="1"/>
          </p:nvPr>
        </p:nvSpPr>
        <p:spPr>
          <a:xfrm>
            <a:off x="2514600" y="228600"/>
            <a:ext cx="2667000" cy="533400"/>
          </a:xfrm>
        </p:spPr>
        <p:txBody>
          <a:bodyPr/>
          <a:lstStyle/>
          <a:p>
            <a:pPr algn="l" defTabSz="914400">
              <a:spcBef>
                <a:spcPct val="0"/>
              </a:spcBef>
              <a:buClrTx/>
              <a:buSzTx/>
            </a:pPr>
            <a:r>
              <a:rPr lang="en-US" altLang="en-US" sz="3200" smtClean="0">
                <a:solidFill>
                  <a:srgbClr val="000000"/>
                </a:solidFill>
                <a:latin typeface="Lucida Bright" panose="02040602050505020304" pitchFamily="18" charset="0"/>
                <a:cs typeface="Aharoni" panose="02010803020104030203" pitchFamily="2" charset="-79"/>
              </a:rPr>
              <a:t>QUICK QUIZ</a:t>
            </a:r>
          </a:p>
          <a:p>
            <a:pPr algn="l" defTabSz="914400"/>
            <a:endParaRPr lang="en-US" altLang="en-US" sz="2400" i="1" smtClean="0">
              <a:solidFill>
                <a:schemeClr val="tx1"/>
              </a:solidFill>
              <a:latin typeface="Arial" panose="020B0604020202020204" pitchFamily="34" charset="0"/>
              <a:cs typeface="Arial" panose="020B0604020202020204" pitchFamily="34" charset="0"/>
            </a:endParaRPr>
          </a:p>
        </p:txBody>
      </p:sp>
      <p:sp>
        <p:nvSpPr>
          <p:cNvPr id="191491" name="Footer Placeholder 3"/>
          <p:cNvSpPr>
            <a:spLocks noGrp="1"/>
          </p:cNvSpPr>
          <p:nvPr>
            <p:ph type="ftr" sz="quarter" idx="11"/>
          </p:nvPr>
        </p:nvSpPr>
        <p:spPr bwMode="auto">
          <a:xfrm>
            <a:off x="2624138" y="6062663"/>
            <a:ext cx="2590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914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400"/>
              <a:t> </a:t>
            </a:r>
            <a:fld id="{8D963984-A24A-4B1C-B762-CAD31E155CD7}" type="slidenum">
              <a:rPr lang="en-US" altLang="en-US" sz="2000">
                <a:latin typeface="Baskerville Old Face" panose="02020602080505020303" pitchFamily="18" charset="0"/>
              </a:rPr>
              <a:pPr fontAlgn="base">
                <a:spcBef>
                  <a:spcPct val="0"/>
                </a:spcBef>
                <a:spcAft>
                  <a:spcPct val="0"/>
                </a:spcAft>
              </a:pPr>
              <a:t>70</a:t>
            </a:fld>
            <a:endParaRPr lang="en-US" altLang="en-US" sz="2000">
              <a:latin typeface="Baskerville Old Face" panose="02020602080505020303" pitchFamily="18" charset="0"/>
            </a:endParaRPr>
          </a:p>
        </p:txBody>
      </p:sp>
      <p:sp>
        <p:nvSpPr>
          <p:cNvPr id="7" name="Rectangle 6"/>
          <p:cNvSpPr/>
          <p:nvPr/>
        </p:nvSpPr>
        <p:spPr>
          <a:xfrm>
            <a:off x="703263" y="1079500"/>
            <a:ext cx="6858000" cy="4894263"/>
          </a:xfrm>
          <a:prstGeom prst="rect">
            <a:avLst/>
          </a:prstGeom>
        </p:spPr>
        <p:txBody>
          <a:bodyPr>
            <a:spAutoFit/>
          </a:bodyPr>
          <a:lstStyle/>
          <a:p>
            <a:pPr eaLnBrk="1" fontAlgn="auto" hangingPunct="1">
              <a:spcBef>
                <a:spcPts val="0"/>
              </a:spcBef>
              <a:spcAft>
                <a:spcPts val="0"/>
              </a:spcAft>
              <a:defRPr/>
            </a:pPr>
            <a:r>
              <a:rPr lang="en-US" sz="2400" dirty="0">
                <a:solidFill>
                  <a:prstClr val="black"/>
                </a:solidFill>
                <a:latin typeface="Lucida Bright" panose="02040602050505020304" pitchFamily="18" charset="0"/>
                <a:cs typeface="Arial" panose="020B0604020202020204" pitchFamily="34" charset="0"/>
              </a:rPr>
              <a:t>Who has authority to sign a listing agreement?</a:t>
            </a:r>
          </a:p>
          <a:p>
            <a:pPr eaLnBrk="1" fontAlgn="auto" hangingPunct="1">
              <a:spcBef>
                <a:spcPts val="0"/>
              </a:spcBef>
              <a:spcAft>
                <a:spcPts val="0"/>
              </a:spcAft>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an individual having power of attorney for a deceased </a:t>
            </a:r>
            <a:r>
              <a:rPr lang="en-US" sz="2400" dirty="0">
                <a:solidFill>
                  <a:prstClr val="black"/>
                </a:solidFill>
                <a:latin typeface="Lucida Bright" panose="02040602050505020304" pitchFamily="18" charset="0"/>
                <a:cs typeface="Arial" panose="020B0604020202020204" pitchFamily="34" charset="0"/>
              </a:rPr>
              <a:t>owner</a:t>
            </a:r>
          </a:p>
          <a:p>
            <a:pPr marL="342900" indent="-342900" eaLnBrk="1" fontAlgn="auto" hangingPunct="1">
              <a:spcBef>
                <a:spcPts val="0"/>
              </a:spcBef>
              <a:spcAft>
                <a:spcPts val="0"/>
              </a:spcAft>
              <a:buFontTx/>
              <a:buAutoNum type="alphaUcPeriod"/>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persons renting the </a:t>
            </a:r>
            <a:r>
              <a:rPr lang="en-US" sz="2400" dirty="0">
                <a:solidFill>
                  <a:prstClr val="black"/>
                </a:solidFill>
                <a:latin typeface="Lucida Bright" panose="02040602050505020304" pitchFamily="18" charset="0"/>
                <a:cs typeface="Arial" panose="020B0604020202020204" pitchFamily="34" charset="0"/>
              </a:rPr>
              <a:t>property</a:t>
            </a:r>
          </a:p>
          <a:p>
            <a:pPr marL="342900" indent="-342900" eaLnBrk="1" fontAlgn="auto" hangingPunct="1">
              <a:spcBef>
                <a:spcPts val="0"/>
              </a:spcBef>
              <a:spcAft>
                <a:spcPts val="0"/>
              </a:spcAft>
              <a:buFontTx/>
              <a:buAutoNum type="alphaUcPeriod"/>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immediate family members of the deceased </a:t>
            </a:r>
            <a:r>
              <a:rPr lang="en-US" sz="2400" dirty="0">
                <a:solidFill>
                  <a:prstClr val="black"/>
                </a:solidFill>
                <a:latin typeface="Lucida Bright" panose="02040602050505020304" pitchFamily="18" charset="0"/>
                <a:cs typeface="Arial" panose="020B0604020202020204" pitchFamily="34" charset="0"/>
              </a:rPr>
              <a:t>owner</a:t>
            </a:r>
          </a:p>
          <a:p>
            <a:pPr marL="342900" indent="-342900" eaLnBrk="1" fontAlgn="auto" hangingPunct="1">
              <a:spcBef>
                <a:spcPts val="0"/>
              </a:spcBef>
              <a:spcAft>
                <a:spcPts val="0"/>
              </a:spcAft>
              <a:buFontTx/>
              <a:buAutoNum type="alphaUcPeriod"/>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record owners holding title to the real property  </a:t>
            </a:r>
          </a:p>
        </p:txBody>
      </p:sp>
      <p:sp>
        <p:nvSpPr>
          <p:cNvPr id="8" name="Right Arrow 7"/>
          <p:cNvSpPr/>
          <p:nvPr/>
        </p:nvSpPr>
        <p:spPr>
          <a:xfrm>
            <a:off x="117475" y="5181600"/>
            <a:ext cx="585788" cy="34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ubtitle 2"/>
          <p:cNvSpPr>
            <a:spLocks noGrp="1"/>
          </p:cNvSpPr>
          <p:nvPr>
            <p:ph type="subTitle" idx="1"/>
          </p:nvPr>
        </p:nvSpPr>
        <p:spPr>
          <a:xfrm>
            <a:off x="2514600" y="228600"/>
            <a:ext cx="2667000" cy="533400"/>
          </a:xfrm>
        </p:spPr>
        <p:txBody>
          <a:bodyPr/>
          <a:lstStyle/>
          <a:p>
            <a:pPr algn="l" defTabSz="914400">
              <a:spcBef>
                <a:spcPct val="0"/>
              </a:spcBef>
              <a:buClrTx/>
              <a:buSzTx/>
            </a:pPr>
            <a:r>
              <a:rPr lang="en-US" altLang="en-US" sz="3200" smtClean="0">
                <a:solidFill>
                  <a:srgbClr val="000000"/>
                </a:solidFill>
                <a:latin typeface="Lucida Bright" panose="02040602050505020304" pitchFamily="18" charset="0"/>
                <a:cs typeface="Aharoni" panose="02010803020104030203" pitchFamily="2" charset="-79"/>
              </a:rPr>
              <a:t>QUICK QUIZ</a:t>
            </a:r>
          </a:p>
          <a:p>
            <a:pPr algn="l" defTabSz="914400"/>
            <a:endParaRPr lang="en-US" altLang="en-US" sz="2400" i="1" smtClean="0">
              <a:solidFill>
                <a:schemeClr val="tx1"/>
              </a:solidFill>
              <a:latin typeface="Arial" panose="020B0604020202020204" pitchFamily="34" charset="0"/>
              <a:cs typeface="Arial" panose="020B0604020202020204" pitchFamily="34" charset="0"/>
            </a:endParaRPr>
          </a:p>
        </p:txBody>
      </p:sp>
      <p:sp>
        <p:nvSpPr>
          <p:cNvPr id="193539" name="Footer Placeholder 3"/>
          <p:cNvSpPr>
            <a:spLocks noGrp="1"/>
          </p:cNvSpPr>
          <p:nvPr>
            <p:ph type="ftr" sz="quarter" idx="11"/>
          </p:nvPr>
        </p:nvSpPr>
        <p:spPr bwMode="auto">
          <a:xfrm>
            <a:off x="2624138" y="6062663"/>
            <a:ext cx="2590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9354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400"/>
              <a:t> </a:t>
            </a:r>
            <a:fld id="{0D42A042-E09A-46E8-93B5-DDCC52F17807}" type="slidenum">
              <a:rPr lang="en-US" altLang="en-US" sz="2000">
                <a:latin typeface="Baskerville Old Face" panose="02020602080505020303" pitchFamily="18" charset="0"/>
              </a:rPr>
              <a:pPr fontAlgn="base">
                <a:spcBef>
                  <a:spcPct val="0"/>
                </a:spcBef>
                <a:spcAft>
                  <a:spcPct val="0"/>
                </a:spcAft>
              </a:pPr>
              <a:t>71</a:t>
            </a:fld>
            <a:endParaRPr lang="en-US" altLang="en-US" sz="2000">
              <a:latin typeface="Baskerville Old Face" panose="02020602080505020303" pitchFamily="18" charset="0"/>
            </a:endParaRPr>
          </a:p>
        </p:txBody>
      </p:sp>
      <p:sp>
        <p:nvSpPr>
          <p:cNvPr id="7" name="Rectangle 6"/>
          <p:cNvSpPr/>
          <p:nvPr/>
        </p:nvSpPr>
        <p:spPr>
          <a:xfrm>
            <a:off x="677863" y="1219200"/>
            <a:ext cx="6688137" cy="4154488"/>
          </a:xfrm>
          <a:prstGeom prst="rect">
            <a:avLst/>
          </a:prstGeom>
        </p:spPr>
        <p:txBody>
          <a:bodyPr>
            <a:spAutoFit/>
          </a:bodyPr>
          <a:lstStyle/>
          <a:p>
            <a:pPr eaLnBrk="1" fontAlgn="auto" hangingPunct="1">
              <a:spcBef>
                <a:spcPts val="0"/>
              </a:spcBef>
              <a:spcAft>
                <a:spcPts val="0"/>
              </a:spcAft>
              <a:defRPr/>
            </a:pPr>
            <a:r>
              <a:rPr lang="en-US" sz="2400" dirty="0">
                <a:solidFill>
                  <a:prstClr val="black"/>
                </a:solidFill>
                <a:latin typeface="Lucida Bright" panose="02040602050505020304" pitchFamily="18" charset="0"/>
                <a:cs typeface="Arial" panose="020B0604020202020204" pitchFamily="34" charset="0"/>
              </a:rPr>
              <a:t>What documents must be retained for not less than seven years?</a:t>
            </a:r>
            <a:endParaRPr lang="en-US" sz="2400" dirty="0">
              <a:solidFill>
                <a:prstClr val="black"/>
              </a:solidFill>
              <a:latin typeface="Lucida Bright" panose="02040602050505020304" pitchFamily="18" charset="0"/>
              <a:cs typeface="Arial" panose="020B0604020202020204" pitchFamily="34" charset="0"/>
            </a:endParaRPr>
          </a:p>
          <a:p>
            <a:pPr eaLnBrk="1" fontAlgn="auto" hangingPunct="1">
              <a:spcBef>
                <a:spcPts val="0"/>
              </a:spcBef>
              <a:spcAft>
                <a:spcPts val="0"/>
              </a:spcAft>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purchase and listing agreements</a:t>
            </a:r>
          </a:p>
          <a:p>
            <a:pPr marL="342900" indent="-342900" eaLnBrk="1" fontAlgn="auto" hangingPunct="1">
              <a:spcBef>
                <a:spcPts val="0"/>
              </a:spcBef>
              <a:spcAft>
                <a:spcPts val="0"/>
              </a:spcAft>
              <a:buFontTx/>
              <a:buAutoNum type="alphaUcPeriod"/>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leases and option agreements</a:t>
            </a:r>
          </a:p>
          <a:p>
            <a:pPr marL="342900" indent="-342900" eaLnBrk="1" fontAlgn="auto" hangingPunct="1">
              <a:spcBef>
                <a:spcPts val="0"/>
              </a:spcBef>
              <a:spcAft>
                <a:spcPts val="0"/>
              </a:spcAft>
              <a:buFontTx/>
              <a:buAutoNum type="alphaUcPeriod"/>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offers, counteroffers, and cancelled checks</a:t>
            </a:r>
          </a:p>
          <a:p>
            <a:pPr marL="342900" indent="-342900" eaLnBrk="1" fontAlgn="auto" hangingPunct="1">
              <a:spcBef>
                <a:spcPts val="0"/>
              </a:spcBef>
              <a:spcAft>
                <a:spcPts val="0"/>
              </a:spcAft>
              <a:buFontTx/>
              <a:buAutoNum type="alphaUcPeriod"/>
              <a:defRPr/>
            </a:pPr>
            <a:endParaRPr lang="en-US" sz="2400" dirty="0">
              <a:solidFill>
                <a:prstClr val="black"/>
              </a:solidFill>
              <a:latin typeface="Lucida Bright" panose="02040602050505020304" pitchFamily="18" charset="0"/>
              <a:cs typeface="Arial" panose="020B0604020202020204" pitchFamily="34" charset="0"/>
            </a:endParaRPr>
          </a:p>
          <a:p>
            <a:pPr marL="342900" indent="-342900" eaLnBrk="1" fontAlgn="auto" hangingPunct="1">
              <a:spcBef>
                <a:spcPts val="0"/>
              </a:spcBef>
              <a:spcAft>
                <a:spcPts val="0"/>
              </a:spcAft>
              <a:buFontTx/>
              <a:buAutoNum type="alphaUcPeriod"/>
              <a:defRPr/>
            </a:pPr>
            <a:r>
              <a:rPr lang="en-US" sz="2400" dirty="0">
                <a:solidFill>
                  <a:prstClr val="black"/>
                </a:solidFill>
                <a:latin typeface="Lucida Bright" panose="02040602050505020304" pitchFamily="18" charset="0"/>
                <a:cs typeface="Arial" panose="020B0604020202020204" pitchFamily="34" charset="0"/>
              </a:rPr>
              <a:t> </a:t>
            </a:r>
            <a:r>
              <a:rPr lang="en-US" sz="2400" dirty="0">
                <a:solidFill>
                  <a:prstClr val="black"/>
                </a:solidFill>
                <a:latin typeface="Lucida Bright" panose="02040602050505020304" pitchFamily="18" charset="0"/>
                <a:cs typeface="Arial" panose="020B0604020202020204" pitchFamily="34" charset="0"/>
              </a:rPr>
              <a:t>all of the above </a:t>
            </a:r>
            <a:endParaRPr lang="en-US" sz="2400" dirty="0">
              <a:solidFill>
                <a:prstClr val="black"/>
              </a:solidFill>
              <a:latin typeface="Lucida Bright" panose="02040602050505020304" pitchFamily="18" charset="0"/>
              <a:cs typeface="Arial" panose="020B0604020202020204" pitchFamily="34" charset="0"/>
            </a:endParaRPr>
          </a:p>
        </p:txBody>
      </p:sp>
      <p:sp>
        <p:nvSpPr>
          <p:cNvPr id="8" name="Right Arrow 7"/>
          <p:cNvSpPr/>
          <p:nvPr/>
        </p:nvSpPr>
        <p:spPr>
          <a:xfrm>
            <a:off x="90488" y="4957763"/>
            <a:ext cx="587375" cy="3444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955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168006A-8A72-4532-92FA-A3C37CFB7136}" type="slidenum">
              <a:rPr lang="en-US" altLang="en-US" sz="2000">
                <a:latin typeface="Baskerville Old Face" panose="02020602080505020303" pitchFamily="18" charset="0"/>
              </a:rPr>
              <a:pPr fontAlgn="base">
                <a:spcBef>
                  <a:spcPct val="0"/>
                </a:spcBef>
                <a:spcAft>
                  <a:spcPct val="0"/>
                </a:spcAft>
              </a:pPr>
              <a:t>72</a:t>
            </a:fld>
            <a:endParaRPr lang="en-US" altLang="en-US" sz="2000">
              <a:latin typeface="Baskerville Old Face" panose="02020602080505020303" pitchFamily="18" charset="0"/>
            </a:endParaRPr>
          </a:p>
        </p:txBody>
      </p:sp>
      <p:sp>
        <p:nvSpPr>
          <p:cNvPr id="195588" name="Rectangle 7"/>
          <p:cNvSpPr>
            <a:spLocks noChangeArrowheads="1"/>
          </p:cNvSpPr>
          <p:nvPr/>
        </p:nvSpPr>
        <p:spPr bwMode="auto">
          <a:xfrm>
            <a:off x="1524000" y="185738"/>
            <a:ext cx="6565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i="1" u="sng">
                <a:solidFill>
                  <a:srgbClr val="000000"/>
                </a:solidFill>
                <a:latin typeface="Lucida Bright" panose="02040602050505020304" pitchFamily="18" charset="0"/>
                <a:cs typeface="Arial" panose="020B0604020202020204" pitchFamily="34" charset="0"/>
              </a:rPr>
              <a:t>Section 10</a:t>
            </a:r>
            <a:r>
              <a:rPr lang="en-US" altLang="en-US" sz="2800" i="1">
                <a:solidFill>
                  <a:srgbClr val="000000"/>
                </a:solidFill>
                <a:latin typeface="Lucida Bright" panose="02040602050505020304" pitchFamily="18" charset="0"/>
                <a:cs typeface="Arial" panose="020B0604020202020204" pitchFamily="34" charset="0"/>
              </a:rPr>
              <a:t>:   Power of Attorney (POA)</a:t>
            </a:r>
          </a:p>
        </p:txBody>
      </p:sp>
      <p:pic>
        <p:nvPicPr>
          <p:cNvPr id="195589" name="Picture 8"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12700"/>
            <a:ext cx="7508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0" name="Rectangle 9"/>
          <p:cNvSpPr>
            <a:spLocks noChangeArrowheads="1"/>
          </p:cNvSpPr>
          <p:nvPr/>
        </p:nvSpPr>
        <p:spPr bwMode="auto">
          <a:xfrm>
            <a:off x="247650" y="1447800"/>
            <a:ext cx="86487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Lucida Bright" panose="02040602050505020304" pitchFamily="18" charset="0"/>
                <a:cs typeface="Arial" panose="020B0604020202020204" pitchFamily="34" charset="0"/>
              </a:rPr>
              <a:t>The POA legally designates an individual to transact business and execute documents on behalf of another person, the </a:t>
            </a:r>
            <a:r>
              <a:rPr lang="en-US" altLang="en-US" sz="2400" b="1" u="sng">
                <a:latin typeface="Lucida Bright" panose="02040602050505020304" pitchFamily="18" charset="0"/>
                <a:cs typeface="Arial" panose="020B0604020202020204" pitchFamily="34" charset="0"/>
              </a:rPr>
              <a:t>principal</a:t>
            </a:r>
            <a:r>
              <a:rPr lang="en-US" altLang="en-US" sz="2400">
                <a:latin typeface="Lucida Bright" panose="02040602050505020304" pitchFamily="18" charset="0"/>
                <a:cs typeface="Arial" panose="020B0604020202020204" pitchFamily="34" charset="0"/>
              </a:rPr>
              <a:t>.</a:t>
            </a:r>
            <a:endParaRPr lang="en-US" altLang="en-US" sz="2400">
              <a:solidFill>
                <a:srgbClr val="000000"/>
              </a:solidFill>
              <a:latin typeface="Lucida Bright" panose="02040602050505020304" pitchFamily="18" charset="0"/>
              <a:cs typeface="Arial" panose="020B0604020202020204" pitchFamily="34" charset="0"/>
            </a:endParaRPr>
          </a:p>
          <a:p>
            <a:pPr eaLnBrk="1" hangingPunct="1"/>
            <a:r>
              <a:rPr lang="en-US" altLang="en-US" sz="2400">
                <a:solidFill>
                  <a:srgbClr val="000000"/>
                </a:solidFill>
                <a:latin typeface="Lucida Bright" panose="02040602050505020304" pitchFamily="18" charset="0"/>
                <a:cs typeface="Arial" panose="020B0604020202020204" pitchFamily="34" charset="0"/>
              </a:rPr>
              <a:t> </a:t>
            </a:r>
            <a:endParaRPr lang="en-US" altLang="en-US" sz="2400">
              <a:latin typeface="Lucida Bright" panose="02040602050505020304" pitchFamily="18" charset="0"/>
              <a:cs typeface="Arial" panose="020B0604020202020204" pitchFamily="34" charset="0"/>
            </a:endParaRPr>
          </a:p>
          <a:p>
            <a:pPr eaLnBrk="1" hangingPunct="1"/>
            <a:r>
              <a:rPr lang="en-US" altLang="en-US" sz="2400">
                <a:latin typeface="Lucida Bright" panose="02040602050505020304" pitchFamily="18" charset="0"/>
                <a:cs typeface="Arial" panose="020B0604020202020204" pitchFamily="34" charset="0"/>
              </a:rPr>
              <a:t>What  happens if the principal becomes </a:t>
            </a:r>
            <a:r>
              <a:rPr lang="en-US" altLang="en-US" sz="2400" b="1" i="1">
                <a:latin typeface="Lucida Bright" panose="02040602050505020304" pitchFamily="18" charset="0"/>
                <a:cs typeface="Arial" panose="020B0604020202020204" pitchFamily="34" charset="0"/>
              </a:rPr>
              <a:t>incompetent</a:t>
            </a:r>
            <a:r>
              <a:rPr lang="en-US" altLang="en-US" sz="2400">
                <a:latin typeface="Lucida Bright" panose="02040602050505020304" pitchFamily="18" charset="0"/>
                <a:cs typeface="Arial" panose="020B0604020202020204" pitchFamily="34" charset="0"/>
              </a:rPr>
              <a:t>?</a:t>
            </a:r>
          </a:p>
          <a:p>
            <a:pPr eaLnBrk="1" hangingPunct="1"/>
            <a:r>
              <a:rPr lang="en-US" altLang="en-US" sz="2400">
                <a:latin typeface="Lucida Bright" panose="02040602050505020304" pitchFamily="18" charset="0"/>
                <a:cs typeface="Arial" panose="020B0604020202020204" pitchFamily="34" charset="0"/>
              </a:rPr>
              <a:t>That depends.  Is the POA </a:t>
            </a:r>
            <a:r>
              <a:rPr lang="en-US" altLang="en-US" sz="2400" b="1" i="1" u="sng">
                <a:latin typeface="Lucida Bright" panose="02040602050505020304" pitchFamily="18" charset="0"/>
                <a:cs typeface="Arial" panose="020B0604020202020204" pitchFamily="34" charset="0"/>
              </a:rPr>
              <a:t>durable</a:t>
            </a:r>
            <a:r>
              <a:rPr lang="en-US" altLang="en-US" sz="2400">
                <a:latin typeface="Lucida Bright" panose="02040602050505020304" pitchFamily="18" charset="0"/>
                <a:cs typeface="Arial" panose="020B0604020202020204" pitchFamily="34" charset="0"/>
              </a:rPr>
              <a:t> or </a:t>
            </a:r>
            <a:r>
              <a:rPr lang="en-US" altLang="en-US" sz="2400" b="1" i="1" u="sng">
                <a:latin typeface="Lucida Bright" panose="02040602050505020304" pitchFamily="18" charset="0"/>
                <a:cs typeface="Arial" panose="020B0604020202020204" pitchFamily="34" charset="0"/>
              </a:rPr>
              <a:t>not durable</a:t>
            </a:r>
            <a:r>
              <a:rPr lang="en-US" altLang="en-US" sz="2400">
                <a:latin typeface="Lucida Bright" panose="02040602050505020304" pitchFamily="18" charset="0"/>
                <a:cs typeface="Arial" panose="020B0604020202020204" pitchFamily="34" charset="0"/>
              </a:rPr>
              <a:t>?</a:t>
            </a:r>
          </a:p>
          <a:p>
            <a:pPr eaLnBrk="1" hangingPunct="1"/>
            <a:endParaRPr lang="en-US" altLang="en-US" sz="2000">
              <a:latin typeface="Lucida Bright" panose="02040602050505020304" pitchFamily="18" charset="0"/>
              <a:cs typeface="Arial" panose="020B0604020202020204" pitchFamily="34" charset="0"/>
            </a:endParaRPr>
          </a:p>
          <a:p>
            <a:pPr eaLnBrk="1" hangingPunct="1"/>
            <a:endParaRPr lang="en-US" altLang="en-US" sz="2000">
              <a:latin typeface="Lucida Bright" panose="02040602050505020304" pitchFamily="18" charset="0"/>
              <a:cs typeface="Arial" panose="020B0604020202020204" pitchFamily="34" charset="0"/>
            </a:endParaRPr>
          </a:p>
        </p:txBody>
      </p:sp>
      <p:sp>
        <p:nvSpPr>
          <p:cNvPr id="2" name="TextBox 1"/>
          <p:cNvSpPr txBox="1"/>
          <p:nvPr/>
        </p:nvSpPr>
        <p:spPr>
          <a:xfrm>
            <a:off x="419100" y="4002088"/>
            <a:ext cx="3886200" cy="22161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eaLnBrk="1" fontAlgn="auto" hangingPunct="1">
              <a:spcBef>
                <a:spcPts val="0"/>
              </a:spcBef>
              <a:spcAft>
                <a:spcPts val="0"/>
              </a:spcAft>
              <a:defRPr/>
            </a:pPr>
            <a:r>
              <a:rPr lang="en-US" sz="2400" dirty="0">
                <a:solidFill>
                  <a:prstClr val="black"/>
                </a:solidFill>
                <a:latin typeface="Lucida Bright" panose="02040602050505020304" pitchFamily="18" charset="0"/>
                <a:cs typeface="Arial"/>
              </a:rPr>
              <a:t>A </a:t>
            </a:r>
            <a:r>
              <a:rPr lang="en-US" sz="2400" b="1" i="1" u="sng" dirty="0">
                <a:solidFill>
                  <a:prstClr val="black"/>
                </a:solidFill>
                <a:latin typeface="Lucida Bright" panose="02040602050505020304" pitchFamily="18" charset="0"/>
                <a:cs typeface="Arial"/>
              </a:rPr>
              <a:t>durable</a:t>
            </a:r>
            <a:r>
              <a:rPr lang="en-US" sz="2400" dirty="0">
                <a:solidFill>
                  <a:prstClr val="black"/>
                </a:solidFill>
                <a:latin typeface="Lucida Bright" panose="02040602050505020304" pitchFamily="18" charset="0"/>
                <a:cs typeface="Arial"/>
              </a:rPr>
              <a:t> </a:t>
            </a:r>
            <a:r>
              <a:rPr lang="en-US" sz="2400" dirty="0">
                <a:solidFill>
                  <a:prstClr val="black"/>
                </a:solidFill>
                <a:latin typeface="Lucida Bright" panose="02040602050505020304" pitchFamily="18" charset="0"/>
                <a:cs typeface="Arial"/>
              </a:rPr>
              <a:t>power </a:t>
            </a:r>
            <a:r>
              <a:rPr lang="en-US" sz="2400" dirty="0">
                <a:solidFill>
                  <a:prstClr val="black"/>
                </a:solidFill>
                <a:latin typeface="Lucida Bright" panose="02040602050505020304" pitchFamily="18" charset="0"/>
                <a:cs typeface="Arial"/>
              </a:rPr>
              <a:t>of </a:t>
            </a:r>
            <a:r>
              <a:rPr lang="en-US" sz="2400" dirty="0">
                <a:solidFill>
                  <a:prstClr val="black"/>
                </a:solidFill>
                <a:latin typeface="Lucida Bright" panose="02040602050505020304" pitchFamily="18" charset="0"/>
                <a:cs typeface="Arial"/>
              </a:rPr>
              <a:t>attorney survives </a:t>
            </a:r>
            <a:r>
              <a:rPr lang="en-US" sz="2400" dirty="0">
                <a:solidFill>
                  <a:prstClr val="black"/>
                </a:solidFill>
                <a:latin typeface="Lucida Bright" panose="02040602050505020304" pitchFamily="18" charset="0"/>
                <a:cs typeface="Arial"/>
              </a:rPr>
              <a:t>the incompetency of the p</a:t>
            </a:r>
            <a:r>
              <a:rPr lang="en-US" sz="2400" dirty="0">
                <a:solidFill>
                  <a:prstClr val="black"/>
                </a:solidFill>
                <a:latin typeface="Lucida Bright" panose="02040602050505020304" pitchFamily="18" charset="0"/>
                <a:cs typeface="Arial"/>
              </a:rPr>
              <a:t>rincipal, which </a:t>
            </a:r>
            <a:r>
              <a:rPr lang="en-US" sz="2400" dirty="0">
                <a:solidFill>
                  <a:prstClr val="black"/>
                </a:solidFill>
                <a:latin typeface="Lucida Bright" panose="02040602050505020304" pitchFamily="18" charset="0"/>
                <a:cs typeface="Arial"/>
              </a:rPr>
              <a:t>means the </a:t>
            </a:r>
            <a:r>
              <a:rPr lang="en-US" sz="2400" dirty="0">
                <a:solidFill>
                  <a:prstClr val="black"/>
                </a:solidFill>
                <a:latin typeface="Lucida Bright" panose="02040602050505020304" pitchFamily="18" charset="0"/>
                <a:cs typeface="Arial"/>
              </a:rPr>
              <a:t>POA is still effective. </a:t>
            </a:r>
            <a:endParaRPr lang="en-US" sz="2400" dirty="0">
              <a:solidFill>
                <a:prstClr val="black"/>
              </a:solidFill>
              <a:latin typeface="Lucida Bright" panose="02040602050505020304" pitchFamily="18" charset="0"/>
              <a:cs typeface="Arial"/>
            </a:endParaRPr>
          </a:p>
          <a:p>
            <a:pPr eaLnBrk="1" fontAlgn="auto" hangingPunct="1">
              <a:spcBef>
                <a:spcPts val="0"/>
              </a:spcBef>
              <a:spcAft>
                <a:spcPts val="0"/>
              </a:spcAft>
              <a:defRPr/>
            </a:pPr>
            <a:endParaRPr lang="en-US" dirty="0">
              <a:solidFill>
                <a:prstClr val="black"/>
              </a:solidFill>
              <a:latin typeface="Arial"/>
              <a:cs typeface="Arial"/>
            </a:endParaRPr>
          </a:p>
        </p:txBody>
      </p:sp>
      <p:sp>
        <p:nvSpPr>
          <p:cNvPr id="6" name="TextBox 5"/>
          <p:cNvSpPr txBox="1"/>
          <p:nvPr/>
        </p:nvSpPr>
        <p:spPr>
          <a:xfrm>
            <a:off x="4806950" y="4002088"/>
            <a:ext cx="3810000" cy="2216150"/>
          </a:xfrm>
          <a:prstGeom prst="rect">
            <a:avLst/>
          </a:prstGeom>
          <a:solidFill>
            <a:schemeClr val="accent3">
              <a:lumMod val="40000"/>
              <a:lumOff val="60000"/>
            </a:schemeClr>
          </a:solidFill>
        </p:spPr>
        <p:style>
          <a:lnRef idx="1">
            <a:schemeClr val="dk1"/>
          </a:lnRef>
          <a:fillRef idx="2">
            <a:schemeClr val="dk1"/>
          </a:fillRef>
          <a:effectRef idx="1">
            <a:schemeClr val="dk1"/>
          </a:effectRef>
          <a:fontRef idx="minor">
            <a:schemeClr val="dk1"/>
          </a:fontRef>
        </p:style>
        <p:txBody>
          <a:bodyPr>
            <a:spAutoFit/>
          </a:bodyPr>
          <a:lstStyle/>
          <a:p>
            <a:pPr eaLnBrk="1" hangingPunct="1">
              <a:defRPr/>
            </a:pPr>
            <a:r>
              <a:rPr lang="en-US" sz="2400" dirty="0">
                <a:solidFill>
                  <a:prstClr val="black"/>
                </a:solidFill>
                <a:latin typeface="Lucida Bright" panose="02040602050505020304" pitchFamily="18" charset="0"/>
                <a:cs typeface="Arial"/>
              </a:rPr>
              <a:t>If </a:t>
            </a:r>
            <a:r>
              <a:rPr lang="en-US" sz="2400" dirty="0">
                <a:solidFill>
                  <a:prstClr val="black"/>
                </a:solidFill>
                <a:latin typeface="Lucida Bright" panose="02040602050505020304" pitchFamily="18" charset="0"/>
                <a:cs typeface="Arial"/>
              </a:rPr>
              <a:t>the </a:t>
            </a:r>
            <a:r>
              <a:rPr lang="en-US" sz="2400" dirty="0">
                <a:solidFill>
                  <a:prstClr val="black"/>
                </a:solidFill>
                <a:latin typeface="Lucida Bright" panose="02040602050505020304" pitchFamily="18" charset="0"/>
                <a:cs typeface="Arial"/>
              </a:rPr>
              <a:t>power </a:t>
            </a:r>
            <a:r>
              <a:rPr lang="en-US" sz="2400" dirty="0">
                <a:solidFill>
                  <a:prstClr val="black"/>
                </a:solidFill>
                <a:latin typeface="Lucida Bright" panose="02040602050505020304" pitchFamily="18" charset="0"/>
                <a:cs typeface="Arial"/>
              </a:rPr>
              <a:t>of </a:t>
            </a:r>
            <a:r>
              <a:rPr lang="en-US" sz="2400" dirty="0">
                <a:solidFill>
                  <a:prstClr val="black"/>
                </a:solidFill>
                <a:latin typeface="Lucida Bright" panose="02040602050505020304" pitchFamily="18" charset="0"/>
                <a:cs typeface="Arial"/>
              </a:rPr>
              <a:t>attorney is </a:t>
            </a:r>
            <a:r>
              <a:rPr lang="en-US" sz="2400" b="1" i="1" u="sng" dirty="0">
                <a:solidFill>
                  <a:prstClr val="black"/>
                </a:solidFill>
                <a:latin typeface="Lucida Bright" panose="02040602050505020304" pitchFamily="18" charset="0"/>
                <a:cs typeface="Arial"/>
              </a:rPr>
              <a:t>not </a:t>
            </a:r>
            <a:r>
              <a:rPr lang="en-US" sz="2400" b="1" i="1" u="sng" dirty="0">
                <a:solidFill>
                  <a:prstClr val="black"/>
                </a:solidFill>
                <a:latin typeface="Lucida Bright" panose="02040602050505020304" pitchFamily="18" charset="0"/>
                <a:cs typeface="Arial"/>
              </a:rPr>
              <a:t>durable</a:t>
            </a:r>
            <a:r>
              <a:rPr lang="en-US" sz="2400" dirty="0">
                <a:solidFill>
                  <a:prstClr val="black"/>
                </a:solidFill>
                <a:latin typeface="Lucida Bright" panose="02040602050505020304" pitchFamily="18" charset="0"/>
                <a:cs typeface="Arial"/>
              </a:rPr>
              <a:t>, it terminates immediately upon the incompetency of the </a:t>
            </a:r>
            <a:r>
              <a:rPr lang="en-US" sz="2400" dirty="0">
                <a:solidFill>
                  <a:prstClr val="black"/>
                </a:solidFill>
                <a:latin typeface="Lucida Bright" panose="02040602050505020304" pitchFamily="18" charset="0"/>
                <a:cs typeface="Arial"/>
              </a:rPr>
              <a:t>principal.</a:t>
            </a:r>
          </a:p>
          <a:p>
            <a:pPr eaLnBrk="1" hangingPunct="1">
              <a:defRPr/>
            </a:pPr>
            <a:endParaRPr lang="en-US" dirty="0">
              <a:latin typeface="Arial"/>
              <a:cs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a:xfrm>
            <a:off x="762000" y="228600"/>
            <a:ext cx="8077200" cy="474663"/>
          </a:xfrm>
        </p:spPr>
        <p:txBody>
          <a:bodyPr/>
          <a:lstStyle/>
          <a:p>
            <a:r>
              <a:rPr lang="en-US" altLang="en-US" sz="2800" i="1" smtClean="0">
                <a:latin typeface="Lucida Bright" panose="02040602050505020304" pitchFamily="18" charset="0"/>
                <a:cs typeface="Arial" panose="020B0604020202020204" pitchFamily="34" charset="0"/>
              </a:rPr>
              <a:t>Who can sign a listing agreement with a POA?</a:t>
            </a:r>
          </a:p>
        </p:txBody>
      </p:sp>
      <p:sp>
        <p:nvSpPr>
          <p:cNvPr id="3" name="Content Placeholder 2"/>
          <p:cNvSpPr>
            <a:spLocks noGrp="1"/>
          </p:cNvSpPr>
          <p:nvPr>
            <p:ph idx="1"/>
          </p:nvPr>
        </p:nvSpPr>
        <p:spPr>
          <a:xfrm>
            <a:off x="381000" y="1447800"/>
            <a:ext cx="8763000" cy="4724400"/>
          </a:xfrm>
        </p:spPr>
        <p:txBody>
          <a:bodyPr/>
          <a:lstStyle/>
          <a:p>
            <a:pPr marL="0" indent="0">
              <a:lnSpc>
                <a:spcPct val="110000"/>
              </a:lnSpc>
              <a:spcBef>
                <a:spcPct val="0"/>
              </a:spcBef>
              <a:buFont typeface="Arial" panose="020B0604020202020204" pitchFamily="34" charset="0"/>
              <a:buNone/>
            </a:pPr>
            <a:r>
              <a:rPr lang="en-US" altLang="en-US" sz="2400" u="sng" smtClean="0">
                <a:latin typeface="Lucida Bright" panose="02040602050505020304" pitchFamily="18" charset="0"/>
                <a:cs typeface="Arial" panose="020B0604020202020204" pitchFamily="34" charset="0"/>
              </a:rPr>
              <a:t>QUESTION</a:t>
            </a:r>
            <a:r>
              <a:rPr lang="en-US" altLang="en-US" sz="2400" smtClean="0">
                <a:latin typeface="Lucida Bright" panose="02040602050505020304" pitchFamily="18" charset="0"/>
                <a:cs typeface="Arial" panose="020B0604020202020204" pitchFamily="34" charset="0"/>
              </a:rPr>
              <a:t>:</a:t>
            </a:r>
          </a:p>
          <a:p>
            <a:pPr marL="0" indent="0">
              <a:lnSpc>
                <a:spcPct val="110000"/>
              </a:lnSpc>
              <a:spcBef>
                <a:spcPct val="0"/>
              </a:spcBef>
              <a:buFont typeface="Arial" panose="020B0604020202020204" pitchFamily="34" charset="0"/>
              <a:buNone/>
            </a:pPr>
            <a:r>
              <a:rPr lang="en-US" altLang="en-US" sz="2400" smtClean="0">
                <a:latin typeface="Lucida Bright" panose="02040602050505020304" pitchFamily="18" charset="0"/>
                <a:cs typeface="Arial" panose="020B0604020202020204" pitchFamily="34" charset="0"/>
              </a:rPr>
              <a:t>A person with a POA from a deceased homeowner signed the listing agreement.  Is this okay?</a:t>
            </a:r>
          </a:p>
          <a:p>
            <a:pPr marL="0" indent="0">
              <a:lnSpc>
                <a:spcPct val="110000"/>
              </a:lnSpc>
              <a:spcBef>
                <a:spcPct val="0"/>
              </a:spcBef>
              <a:buFont typeface="Arial" panose="020B0604020202020204" pitchFamily="34" charset="0"/>
              <a:buNone/>
            </a:pPr>
            <a:r>
              <a:rPr lang="en-US" altLang="en-US" sz="2400" smtClean="0">
                <a:latin typeface="Lucida Bright" panose="02040602050505020304" pitchFamily="18" charset="0"/>
                <a:cs typeface="Arial" panose="020B0604020202020204" pitchFamily="34" charset="0"/>
              </a:rPr>
              <a:t> </a:t>
            </a:r>
          </a:p>
          <a:p>
            <a:pPr marL="0" indent="0">
              <a:lnSpc>
                <a:spcPct val="110000"/>
              </a:lnSpc>
              <a:spcBef>
                <a:spcPct val="0"/>
              </a:spcBef>
              <a:buFont typeface="Arial" panose="020B0604020202020204" pitchFamily="34" charset="0"/>
              <a:buNone/>
            </a:pPr>
            <a:r>
              <a:rPr lang="en-US" altLang="en-US" sz="2400" u="sng" smtClean="0">
                <a:latin typeface="Lucida Bright" panose="02040602050505020304" pitchFamily="18" charset="0"/>
                <a:cs typeface="Arial" panose="020B0604020202020204" pitchFamily="34" charset="0"/>
              </a:rPr>
              <a:t>ANSWER</a:t>
            </a:r>
            <a:r>
              <a:rPr lang="en-US" altLang="en-US" sz="2400" smtClean="0">
                <a:latin typeface="Lucida Bright" panose="02040602050505020304" pitchFamily="18" charset="0"/>
                <a:cs typeface="Arial" panose="020B0604020202020204" pitchFamily="34" charset="0"/>
              </a:rPr>
              <a:t>:</a:t>
            </a:r>
          </a:p>
          <a:p>
            <a:pPr marL="0" indent="0">
              <a:lnSpc>
                <a:spcPct val="110000"/>
              </a:lnSpc>
              <a:spcBef>
                <a:spcPct val="0"/>
              </a:spcBef>
              <a:buFont typeface="Arial" panose="020B0604020202020204" pitchFamily="34" charset="0"/>
              <a:buNone/>
            </a:pPr>
            <a:r>
              <a:rPr lang="en-US" altLang="en-US" sz="2400" smtClean="0">
                <a:latin typeface="Lucida Bright" panose="02040602050505020304" pitchFamily="18" charset="0"/>
                <a:cs typeface="Arial" panose="020B0604020202020204" pitchFamily="34" charset="0"/>
              </a:rPr>
              <a:t>NO.  The person does not have authority to sign the listing agreement.  The POA terminated when the homeowner died.  </a:t>
            </a:r>
          </a:p>
          <a:p>
            <a:pPr marL="0" indent="0">
              <a:lnSpc>
                <a:spcPct val="110000"/>
              </a:lnSpc>
              <a:spcBef>
                <a:spcPct val="0"/>
              </a:spcBef>
              <a:buFont typeface="Arial" panose="020B0604020202020204" pitchFamily="34" charset="0"/>
              <a:buNone/>
            </a:pPr>
            <a:endParaRPr lang="en-US" altLang="en-US" sz="240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en-US" sz="240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en-US" sz="2400" smtClean="0"/>
          </a:p>
        </p:txBody>
      </p:sp>
      <p:sp>
        <p:nvSpPr>
          <p:cNvPr id="1976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9763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B1C7050-361E-4912-9550-716402190AC1}" type="slidenum">
              <a:rPr lang="en-US" altLang="en-US" sz="2000">
                <a:latin typeface="Baskerville Old Face" panose="02020602080505020303" pitchFamily="18" charset="0"/>
              </a:rPr>
              <a:pPr fontAlgn="base">
                <a:spcBef>
                  <a:spcPct val="0"/>
                </a:spcBef>
                <a:spcAft>
                  <a:spcPct val="0"/>
                </a:spcAft>
              </a:pPr>
              <a:t>73</a:t>
            </a:fld>
            <a:endParaRPr lang="en-US" altLang="en-US" sz="2000">
              <a:latin typeface="Baskerville Old Face" panose="02020602080505020303" pitchFamily="18" charset="0"/>
            </a:endParaRPr>
          </a:p>
        </p:txBody>
      </p:sp>
      <p:pic>
        <p:nvPicPr>
          <p:cNvPr id="197638"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413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oter Placeholder 3"/>
          <p:cNvSpPr>
            <a:spLocks noGrp="1"/>
          </p:cNvSpPr>
          <p:nvPr>
            <p:ph type="ftr" sz="quarter" idx="11"/>
          </p:nvPr>
        </p:nvSpPr>
        <p:spPr bwMode="auto">
          <a:xfrm>
            <a:off x="2997200" y="5889625"/>
            <a:ext cx="3086100" cy="625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199683" name="Slide Number Placeholder 4"/>
          <p:cNvSpPr>
            <a:spLocks noGrp="1"/>
          </p:cNvSpPr>
          <p:nvPr>
            <p:ph type="sldNum" sz="quarter" idx="12"/>
          </p:nvPr>
        </p:nvSpPr>
        <p:spPr bwMode="auto">
          <a:xfrm>
            <a:off x="6400800" y="60198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9837A3A-7BB2-4945-A997-63F411471BD0}" type="slidenum">
              <a:rPr lang="en-US" altLang="en-US" sz="2000">
                <a:latin typeface="Baskerville Old Face" panose="02020602080505020303" pitchFamily="18" charset="0"/>
              </a:rPr>
              <a:pPr fontAlgn="base">
                <a:spcBef>
                  <a:spcPct val="0"/>
                </a:spcBef>
                <a:spcAft>
                  <a:spcPct val="0"/>
                </a:spcAft>
              </a:pPr>
              <a:t>74</a:t>
            </a:fld>
            <a:endParaRPr lang="en-US" altLang="en-US" sz="2000">
              <a:latin typeface="Baskerville Old Face" panose="02020602080505020303" pitchFamily="18" charset="0"/>
            </a:endParaRPr>
          </a:p>
        </p:txBody>
      </p:sp>
      <p:pic>
        <p:nvPicPr>
          <p:cNvPr id="199684"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5" name="Rectangle 1"/>
          <p:cNvSpPr>
            <a:spLocks noChangeArrowheads="1"/>
          </p:cNvSpPr>
          <p:nvPr/>
        </p:nvSpPr>
        <p:spPr bwMode="auto">
          <a:xfrm>
            <a:off x="1219200" y="246063"/>
            <a:ext cx="7877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i="1">
                <a:latin typeface="Lucida Bright" panose="02040602050505020304" pitchFamily="18" charset="0"/>
                <a:cs typeface="Arial" panose="020B0604020202020204" pitchFamily="34" charset="0"/>
              </a:rPr>
              <a:t>HERE’S THE QUESTION.  What’s the Answer?</a:t>
            </a:r>
            <a:endParaRPr lang="en-US" altLang="en-US" sz="2800">
              <a:latin typeface="Lucida Bright" panose="02040602050505020304" pitchFamily="18" charset="0"/>
              <a:cs typeface="Arial" panose="020B0604020202020204" pitchFamily="34" charset="0"/>
            </a:endParaRPr>
          </a:p>
        </p:txBody>
      </p:sp>
      <p:sp>
        <p:nvSpPr>
          <p:cNvPr id="199686" name="TextBox 2"/>
          <p:cNvSpPr txBox="1">
            <a:spLocks noChangeArrowheads="1"/>
          </p:cNvSpPr>
          <p:nvPr/>
        </p:nvSpPr>
        <p:spPr bwMode="auto">
          <a:xfrm>
            <a:off x="457200" y="1447800"/>
            <a:ext cx="8305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Lucida Bright" panose="02040602050505020304" pitchFamily="18" charset="0"/>
              </a:rPr>
              <a:t>QUESTION</a:t>
            </a:r>
            <a:r>
              <a:rPr lang="en-US" altLang="en-US" sz="2400">
                <a:latin typeface="Lucida Bright" panose="02040602050505020304" pitchFamily="18" charset="0"/>
              </a:rPr>
              <a:t>:</a:t>
            </a:r>
          </a:p>
          <a:p>
            <a:pPr eaLnBrk="1" hangingPunct="1"/>
            <a:r>
              <a:rPr lang="en-US" altLang="en-US" sz="2400">
                <a:latin typeface="Lucida Bright" panose="02040602050505020304" pitchFamily="18" charset="0"/>
              </a:rPr>
              <a:t>Seller has a POA for his wife.  She moved to Florida before the closing on their home in Connecticut.  Seller notified the attorney that his wife is now incompetent.  Does the seller have authority to sign his wife’s name on the closing documents?</a:t>
            </a:r>
          </a:p>
        </p:txBody>
      </p:sp>
      <p:sp>
        <p:nvSpPr>
          <p:cNvPr id="7" name="TextBox 6"/>
          <p:cNvSpPr txBox="1">
            <a:spLocks noChangeArrowheads="1"/>
          </p:cNvSpPr>
          <p:nvPr/>
        </p:nvSpPr>
        <p:spPr bwMode="auto">
          <a:xfrm>
            <a:off x="457200" y="3962400"/>
            <a:ext cx="838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u="sng">
                <a:latin typeface="Lucida Bright" panose="02040602050505020304" pitchFamily="18" charset="0"/>
              </a:rPr>
              <a:t>ANSWER</a:t>
            </a:r>
            <a:r>
              <a:rPr lang="en-US" altLang="en-US" sz="2400">
                <a:latin typeface="Lucida Bright" panose="02040602050505020304" pitchFamily="18" charset="0"/>
              </a:rPr>
              <a:t>:  </a:t>
            </a:r>
          </a:p>
          <a:p>
            <a:pPr eaLnBrk="1" hangingPunct="1"/>
            <a:r>
              <a:rPr lang="en-US" altLang="en-US" sz="2400">
                <a:latin typeface="Lucida Bright" panose="02040602050505020304" pitchFamily="18" charset="0"/>
              </a:rPr>
              <a:t>MAYBE.  If the POA is </a:t>
            </a:r>
            <a:r>
              <a:rPr lang="en-US" altLang="en-US" sz="2400" i="1" u="sng">
                <a:latin typeface="Lucida Bright" panose="02040602050505020304" pitchFamily="18" charset="0"/>
              </a:rPr>
              <a:t>durable</a:t>
            </a:r>
            <a:r>
              <a:rPr lang="en-US" altLang="en-US" sz="2400">
                <a:latin typeface="Lucida Bright" panose="02040602050505020304" pitchFamily="18" charset="0"/>
              </a:rPr>
              <a:t>, the husband still has authority to sign for his wife.  If the POA is </a:t>
            </a:r>
            <a:r>
              <a:rPr lang="en-US" altLang="en-US" sz="2400" i="1" u="sng">
                <a:latin typeface="Lucida Bright" panose="02040602050505020304" pitchFamily="18" charset="0"/>
              </a:rPr>
              <a:t>not durable</a:t>
            </a:r>
            <a:r>
              <a:rPr lang="en-US" altLang="en-US" sz="2400">
                <a:latin typeface="Lucida Bright" panose="02040602050505020304" pitchFamily="18" charset="0"/>
              </a:rPr>
              <a:t>, the husband’s authority terminated when his wife became incompetent.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a:xfrm>
            <a:off x="1838325" y="39688"/>
            <a:ext cx="5467350" cy="914400"/>
          </a:xfrm>
        </p:spPr>
        <p:txBody>
          <a:bodyPr/>
          <a:lstStyle/>
          <a:p>
            <a:r>
              <a:rPr lang="en-US" altLang="en-US" sz="2800" i="1" smtClean="0">
                <a:latin typeface="Lucida Bright" panose="02040602050505020304" pitchFamily="18" charset="0"/>
                <a:cs typeface="Arial" panose="020B0604020202020204" pitchFamily="34" charset="0"/>
              </a:rPr>
              <a:t>HERE’S THE LAST QUESTION.</a:t>
            </a:r>
            <a:br>
              <a:rPr lang="en-US" altLang="en-US" sz="2800" i="1" smtClean="0">
                <a:latin typeface="Lucida Bright" panose="02040602050505020304" pitchFamily="18" charset="0"/>
                <a:cs typeface="Arial" panose="020B0604020202020204" pitchFamily="34" charset="0"/>
              </a:rPr>
            </a:br>
            <a:r>
              <a:rPr lang="en-US" altLang="en-US" sz="2800" i="1" smtClean="0">
                <a:latin typeface="Lucida Bright" panose="02040602050505020304" pitchFamily="18" charset="0"/>
                <a:cs typeface="Arial" panose="020B0604020202020204" pitchFamily="34" charset="0"/>
              </a:rPr>
              <a:t>What’s the Final Answer?</a:t>
            </a:r>
          </a:p>
        </p:txBody>
      </p:sp>
      <p:sp>
        <p:nvSpPr>
          <p:cNvPr id="3" name="Content Placeholder 2"/>
          <p:cNvSpPr>
            <a:spLocks noGrp="1"/>
          </p:cNvSpPr>
          <p:nvPr>
            <p:ph idx="1"/>
          </p:nvPr>
        </p:nvSpPr>
        <p:spPr>
          <a:xfrm>
            <a:off x="381000" y="1371600"/>
            <a:ext cx="8382000" cy="4495800"/>
          </a:xfrm>
        </p:spPr>
        <p:txBody>
          <a:bodyPr/>
          <a:lstStyle/>
          <a:p>
            <a:pPr marL="0" indent="0">
              <a:lnSpc>
                <a:spcPct val="100000"/>
              </a:lnSpc>
              <a:spcBef>
                <a:spcPct val="0"/>
              </a:spcBef>
              <a:buFont typeface="Arial" panose="020B0604020202020204" pitchFamily="34" charset="0"/>
              <a:buNone/>
            </a:pPr>
            <a:r>
              <a:rPr lang="en-US" altLang="en-US" sz="2600" u="sng" smtClean="0">
                <a:latin typeface="Lucida Bright" panose="02040602050505020304" pitchFamily="18" charset="0"/>
                <a:cs typeface="Arial" panose="020B0604020202020204" pitchFamily="34" charset="0"/>
              </a:rPr>
              <a:t>QUESTION</a:t>
            </a:r>
            <a:r>
              <a:rPr lang="en-US" altLang="en-US" sz="2600" smtClean="0">
                <a:latin typeface="Lucida Bright" panose="02040602050505020304" pitchFamily="18" charset="0"/>
                <a:cs typeface="Arial" panose="020B0604020202020204" pitchFamily="34" charset="0"/>
              </a:rPr>
              <a:t>:</a:t>
            </a:r>
          </a:p>
          <a:p>
            <a:pPr marL="0" indent="0">
              <a:lnSpc>
                <a:spcPct val="100000"/>
              </a:lnSpc>
              <a:spcBef>
                <a:spcPct val="0"/>
              </a:spcBef>
              <a:buFont typeface="Arial" panose="020B0604020202020204" pitchFamily="34" charset="0"/>
              <a:buNone/>
            </a:pPr>
            <a:r>
              <a:rPr lang="en-US" altLang="en-US" sz="2600" smtClean="0">
                <a:latin typeface="Lucida Bright" panose="02040602050505020304" pitchFamily="18" charset="0"/>
                <a:cs typeface="Arial" panose="020B0604020202020204" pitchFamily="34" charset="0"/>
              </a:rPr>
              <a:t>A homeowner gave his daughter POA to sell his home.  The next day he passed away.  Does his daughter still have authority to sell the home?</a:t>
            </a:r>
          </a:p>
          <a:p>
            <a:pPr marL="0" indent="0">
              <a:lnSpc>
                <a:spcPct val="100000"/>
              </a:lnSpc>
              <a:spcBef>
                <a:spcPct val="0"/>
              </a:spcBef>
              <a:buFont typeface="Arial" panose="020B0604020202020204" pitchFamily="34" charset="0"/>
              <a:buNone/>
            </a:pPr>
            <a:endParaRPr lang="en-US" altLang="en-US" sz="2600" smtClean="0">
              <a:latin typeface="Lucida Bright" panose="02040602050505020304" pitchFamily="18" charset="0"/>
              <a:cs typeface="Arial" panose="020B0604020202020204" pitchFamily="34" charset="0"/>
            </a:endParaRPr>
          </a:p>
          <a:p>
            <a:pPr marL="0" indent="0">
              <a:lnSpc>
                <a:spcPct val="100000"/>
              </a:lnSpc>
              <a:spcBef>
                <a:spcPct val="0"/>
              </a:spcBef>
              <a:buFont typeface="Arial" panose="020B0604020202020204" pitchFamily="34" charset="0"/>
              <a:buNone/>
            </a:pPr>
            <a:r>
              <a:rPr lang="en-US" altLang="en-US" sz="2600" u="sng" smtClean="0">
                <a:latin typeface="Lucida Bright" panose="02040602050505020304" pitchFamily="18" charset="0"/>
                <a:cs typeface="Arial" panose="020B0604020202020204" pitchFamily="34" charset="0"/>
              </a:rPr>
              <a:t>ANSWER</a:t>
            </a:r>
            <a:r>
              <a:rPr lang="en-US" altLang="en-US" sz="2600" smtClean="0">
                <a:latin typeface="Lucida Bright" panose="02040602050505020304" pitchFamily="18" charset="0"/>
                <a:cs typeface="Arial" panose="020B0604020202020204" pitchFamily="34" charset="0"/>
              </a:rPr>
              <a:t>:</a:t>
            </a:r>
          </a:p>
          <a:p>
            <a:pPr marL="0" indent="0">
              <a:lnSpc>
                <a:spcPct val="100000"/>
              </a:lnSpc>
              <a:spcBef>
                <a:spcPct val="0"/>
              </a:spcBef>
              <a:buFont typeface="Arial" panose="020B0604020202020204" pitchFamily="34" charset="0"/>
              <a:buNone/>
            </a:pPr>
            <a:r>
              <a:rPr lang="en-US" altLang="en-US" sz="2600" smtClean="0">
                <a:latin typeface="Lucida Bright" panose="02040602050505020304" pitchFamily="18" charset="0"/>
                <a:cs typeface="Arial" panose="020B0604020202020204" pitchFamily="34" charset="0"/>
              </a:rPr>
              <a:t>NO.  The daughter does </a:t>
            </a:r>
            <a:r>
              <a:rPr lang="en-US" altLang="en-US" sz="2600" b="1" u="sng" smtClean="0">
                <a:latin typeface="Lucida Bright" panose="02040602050505020304" pitchFamily="18" charset="0"/>
                <a:cs typeface="Arial" panose="020B0604020202020204" pitchFamily="34" charset="0"/>
              </a:rPr>
              <a:t>not</a:t>
            </a:r>
            <a:r>
              <a:rPr lang="en-US" altLang="en-US" sz="2600" smtClean="0">
                <a:latin typeface="Lucida Bright" panose="02040602050505020304" pitchFamily="18" charset="0"/>
                <a:cs typeface="Arial" panose="020B0604020202020204" pitchFamily="34" charset="0"/>
              </a:rPr>
              <a:t> have authority to sell his home.  A POA terminates immediately upon death. </a:t>
            </a:r>
          </a:p>
          <a:p>
            <a:pPr marL="0" indent="0">
              <a:lnSpc>
                <a:spcPct val="100000"/>
              </a:lnSpc>
              <a:spcBef>
                <a:spcPct val="0"/>
              </a:spcBef>
              <a:buFont typeface="Arial" panose="020B0604020202020204" pitchFamily="34" charset="0"/>
              <a:buNone/>
            </a:pPr>
            <a:endParaRPr lang="en-US" altLang="en-US" sz="2600" smtClean="0">
              <a:latin typeface="Lucida Bright" panose="02040602050505020304" pitchFamily="18" charset="0"/>
              <a:cs typeface="Arial" panose="020B0604020202020204" pitchFamily="34" charset="0"/>
            </a:endParaRPr>
          </a:p>
          <a:p>
            <a:pPr marL="0" indent="0">
              <a:buFont typeface="Arial" panose="020B0604020202020204" pitchFamily="34" charset="0"/>
              <a:buNone/>
            </a:pPr>
            <a:r>
              <a:rPr lang="en-US" altLang="en-US" sz="2000" i="1" smtClean="0">
                <a:latin typeface="Baskerville Old Face" panose="02020602080505020303" pitchFamily="18" charset="0"/>
                <a:cs typeface="Arial" panose="020B0604020202020204" pitchFamily="34" charset="0"/>
              </a:rPr>
              <a:t>CGS §45a-562</a:t>
            </a:r>
          </a:p>
        </p:txBody>
      </p:sp>
      <p:sp>
        <p:nvSpPr>
          <p:cNvPr id="201732" name="Footer Placeholder 3"/>
          <p:cNvSpPr>
            <a:spLocks noGrp="1"/>
          </p:cNvSpPr>
          <p:nvPr>
            <p:ph type="ftr" sz="quarter" idx="11"/>
          </p:nvPr>
        </p:nvSpPr>
        <p:spPr bwMode="auto">
          <a:xfrm>
            <a:off x="3028950" y="6337300"/>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201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8A7B01C-9E9F-43ED-A173-6A1C3D8809D5}" type="slidenum">
              <a:rPr lang="en-US" altLang="en-US" sz="2000">
                <a:latin typeface="Baskerville Old Face" panose="02020602080505020303" pitchFamily="18" charset="0"/>
              </a:rPr>
              <a:pPr fontAlgn="base">
                <a:spcBef>
                  <a:spcPct val="0"/>
                </a:spcBef>
                <a:spcAft>
                  <a:spcPct val="0"/>
                </a:spcAft>
              </a:pPr>
              <a:t>75</a:t>
            </a:fld>
            <a:endParaRPr lang="en-US" altLang="en-US" sz="2000">
              <a:latin typeface="Baskerville Old Face" panose="02020602080505020303" pitchFamily="18" charset="0"/>
            </a:endParaRPr>
          </a:p>
        </p:txBody>
      </p:sp>
      <p:pic>
        <p:nvPicPr>
          <p:cNvPr id="201734"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1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724400"/>
            <a:ext cx="1887538"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20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2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31" presetClass="entr" presetSubtype="0" fill="hold" nodeType="afterEffect">
                                  <p:stCondLst>
                                    <p:cond delay="125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90"/>
                                          </p:val>
                                        </p:tav>
                                        <p:tav tm="100000">
                                          <p:val>
                                            <p:fltVal val="0"/>
                                          </p:val>
                                        </p:tav>
                                      </p:tavLst>
                                    </p:anim>
                                    <p:animEffect transition="in" filter="fade">
                                      <p:cBhvr>
                                        <p:cTn id="22" dur="2000"/>
                                        <p:tgtEl>
                                          <p:spTgt spid="7"/>
                                        </p:tgtEl>
                                      </p:cBhvr>
                                    </p:animEffect>
                                  </p:childTnLst>
                                </p:cTn>
                              </p:par>
                              <p:par>
                                <p:cTn id="23" presetID="1" presetClass="entr" presetSubtype="0" fill="hold" nodeType="withEffect">
                                  <p:stCondLst>
                                    <p:cond delay="125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ubtitle 2"/>
          <p:cNvSpPr>
            <a:spLocks noGrp="1"/>
          </p:cNvSpPr>
          <p:nvPr>
            <p:ph type="subTitle" idx="1"/>
          </p:nvPr>
        </p:nvSpPr>
        <p:spPr bwMode="auto">
          <a:xfrm>
            <a:off x="1828800" y="4343400"/>
            <a:ext cx="5486400" cy="1981200"/>
          </a:xfrm>
        </p:spPr>
        <p:txBody>
          <a:bodyPr wrap="square" numCol="1" anchor="t" anchorCtr="0" compatLnSpc="1">
            <a:prstTxWarp prst="textNoShape">
              <a:avLst/>
            </a:prstTxWarp>
          </a:bodyPr>
          <a:lstStyle/>
          <a:p>
            <a:r>
              <a:rPr lang="en-US" altLang="en-US" sz="2400" smtClean="0">
                <a:latin typeface="Lucida Bright" panose="02040602050505020304" pitchFamily="18" charset="0"/>
              </a:rPr>
              <a:t>If you have any questions or comments about this course, please email </a:t>
            </a:r>
            <a:r>
              <a:rPr lang="en-US" altLang="en-US" sz="2400" smtClean="0">
                <a:latin typeface="Lucida Bright" panose="02040602050505020304" pitchFamily="18" charset="0"/>
                <a:hlinkClick r:id="rId4"/>
              </a:rPr>
              <a:t>lucy.michaud@business.uconn.edu</a:t>
            </a:r>
            <a:r>
              <a:rPr lang="en-US" altLang="en-US" sz="2400" smtClean="0">
                <a:latin typeface="Lucida Bright" panose="02040602050505020304" pitchFamily="18" charset="0"/>
              </a:rPr>
              <a:t> or call 860-486-3773</a:t>
            </a:r>
          </a:p>
        </p:txBody>
      </p:sp>
      <p:sp>
        <p:nvSpPr>
          <p:cNvPr id="20377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20378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4595B88-EE12-43B0-8B93-145BE3AF5FA1}" type="slidenum">
              <a:rPr lang="en-US" altLang="en-US" sz="2000">
                <a:latin typeface="Baskerville Old Face" panose="02020602080505020303" pitchFamily="18" charset="0"/>
              </a:rPr>
              <a:pPr fontAlgn="base">
                <a:spcBef>
                  <a:spcPct val="0"/>
                </a:spcBef>
                <a:spcAft>
                  <a:spcPct val="0"/>
                </a:spcAft>
              </a:pPr>
              <a:t>76</a:t>
            </a:fld>
            <a:endParaRPr lang="en-US" altLang="en-US" sz="2000">
              <a:latin typeface="Baskerville Old Face" panose="02020602080505020303" pitchFamily="18" charset="0"/>
            </a:endParaRPr>
          </a:p>
        </p:txBody>
      </p:sp>
      <p:pic>
        <p:nvPicPr>
          <p:cNvPr id="203781" name="Picture Placeholder 7"/>
          <p:cNvPicPr>
            <a:picLocks noChangeAspect="1"/>
          </p:cNvPicPr>
          <p:nvPr/>
        </p:nvPicPr>
        <p:blipFill>
          <a:blip r:embed="rId5">
            <a:extLst>
              <a:ext uri="{28A0092B-C50C-407E-A947-70E740481C1C}">
                <a14:useLocalDpi xmlns:a14="http://schemas.microsoft.com/office/drawing/2010/main" val="0"/>
              </a:ext>
            </a:extLst>
          </a:blip>
          <a:srcRect t="25040" b="25040"/>
          <a:stretch>
            <a:fillRect/>
          </a:stretch>
        </p:blipFill>
        <p:spPr bwMode="auto">
          <a:xfrm>
            <a:off x="2438400" y="1219200"/>
            <a:ext cx="42275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0350" y="2119313"/>
            <a:ext cx="21431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Subtitle 2"/>
          <p:cNvSpPr>
            <a:spLocks noGrp="1"/>
          </p:cNvSpPr>
          <p:nvPr>
            <p:ph type="subTitle" idx="1"/>
          </p:nvPr>
        </p:nvSpPr>
        <p:spPr bwMode="auto">
          <a:xfrm>
            <a:off x="1752600" y="163513"/>
            <a:ext cx="5181600" cy="609600"/>
          </a:xfrm>
        </p:spPr>
        <p:txBody>
          <a:bodyPr wrap="square" numCol="1" anchor="t" anchorCtr="0" compatLnSpc="1">
            <a:prstTxWarp prst="textNoShape">
              <a:avLst/>
            </a:prstTxWarp>
          </a:bodyPr>
          <a:lstStyle/>
          <a:p>
            <a:r>
              <a:rPr lang="en-US" altLang="en-US" sz="3200" i="1" smtClean="0">
                <a:latin typeface="Baskerville Old Face" panose="02020602080505020303" pitchFamily="18" charset="0"/>
                <a:cs typeface="Arial" panose="020B0604020202020204" pitchFamily="34" charset="0"/>
              </a:rPr>
              <a:t>CAMs Education and Testing</a:t>
            </a:r>
          </a:p>
        </p:txBody>
      </p:sp>
      <p:sp>
        <p:nvSpPr>
          <p:cNvPr id="6451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645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70DBF0E-1CB0-439B-A995-77D05A0696BB}" type="slidenum">
              <a:rPr lang="en-US" altLang="en-US" sz="2000">
                <a:latin typeface="Baskerville Old Face" panose="02020602080505020303" pitchFamily="18" charset="0"/>
              </a:rPr>
              <a:pPr fontAlgn="base">
                <a:spcBef>
                  <a:spcPct val="0"/>
                </a:spcBef>
                <a:spcAft>
                  <a:spcPct val="0"/>
                </a:spcAft>
              </a:pPr>
              <a:t>8</a:t>
            </a:fld>
            <a:endParaRPr lang="en-US" altLang="en-US" sz="2000">
              <a:latin typeface="Baskerville Old Face" panose="02020602080505020303" pitchFamily="18" charset="0"/>
            </a:endParaRPr>
          </a:p>
        </p:txBody>
      </p:sp>
      <p:sp>
        <p:nvSpPr>
          <p:cNvPr id="7" name="Rectangle 6"/>
          <p:cNvSpPr/>
          <p:nvPr/>
        </p:nvSpPr>
        <p:spPr>
          <a:xfrm>
            <a:off x="304800" y="1397000"/>
            <a:ext cx="8534400" cy="5324475"/>
          </a:xfrm>
          <a:prstGeom prst="rect">
            <a:avLst/>
          </a:prstGeom>
        </p:spPr>
        <p:txBody>
          <a:bodyPr>
            <a:spAutoFit/>
          </a:bodyPr>
          <a:lstStyle/>
          <a:p>
            <a:pPr eaLnBrk="1" hangingPunct="1">
              <a:defRPr/>
            </a:pPr>
            <a:r>
              <a:rPr lang="en-US" sz="2400" u="sng" dirty="0">
                <a:solidFill>
                  <a:schemeClr val="accent1">
                    <a:lumMod val="50000"/>
                  </a:schemeClr>
                </a:solidFill>
                <a:latin typeface="Baskerville Old Face" panose="02020602080505020303" pitchFamily="18" charset="0"/>
              </a:rPr>
              <a:t>CAMs are required to</a:t>
            </a:r>
            <a:r>
              <a:rPr lang="en-US" sz="2400" dirty="0">
                <a:solidFill>
                  <a:schemeClr val="accent1">
                    <a:lumMod val="50000"/>
                  </a:schemeClr>
                </a:solidFill>
                <a:latin typeface="Baskerville Old Face" panose="02020602080505020303" pitchFamily="18" charset="0"/>
              </a:rPr>
              <a:t>:</a:t>
            </a:r>
          </a:p>
          <a:p>
            <a:pPr marL="457200" indent="-457200" eaLnBrk="1" hangingPunct="1">
              <a:buFontTx/>
              <a:buAutoNum type="arabicPeriod"/>
              <a:defRPr/>
            </a:pPr>
            <a:r>
              <a:rPr lang="en-US" sz="2400" dirty="0">
                <a:solidFill>
                  <a:schemeClr val="accent1">
                    <a:lumMod val="50000"/>
                  </a:schemeClr>
                </a:solidFill>
                <a:latin typeface="Baskerville Old Face" panose="02020602080505020303" pitchFamily="18" charset="0"/>
              </a:rPr>
              <a:t>complete a nationally recognized course, such as the Community Association Institute’s M-100 course.</a:t>
            </a:r>
          </a:p>
          <a:p>
            <a:pPr eaLnBrk="1" hangingPunct="1">
              <a:defRPr/>
            </a:pPr>
            <a:r>
              <a:rPr lang="en-US" sz="2400" b="1" dirty="0">
                <a:solidFill>
                  <a:schemeClr val="accent1">
                    <a:lumMod val="50000"/>
                  </a:schemeClr>
                </a:solidFill>
                <a:latin typeface="Baskerville Old Face" panose="02020602080505020303" pitchFamily="18" charset="0"/>
              </a:rPr>
              <a:t>	</a:t>
            </a:r>
            <a:r>
              <a:rPr lang="en-US" sz="2400" b="1" dirty="0">
                <a:solidFill>
                  <a:schemeClr val="accent1">
                    <a:lumMod val="50000"/>
                  </a:schemeClr>
                </a:solidFill>
                <a:latin typeface="Baskerville Old Face" panose="02020602080505020303" pitchFamily="18" charset="0"/>
              </a:rPr>
              <a:t>		AND</a:t>
            </a:r>
          </a:p>
          <a:p>
            <a:pPr marL="457200" indent="-457200" eaLnBrk="1" hangingPunct="1">
              <a:buFontTx/>
              <a:buAutoNum type="arabicPeriod" startAt="2"/>
              <a:defRPr/>
            </a:pPr>
            <a:r>
              <a:rPr lang="en-US" sz="2400" dirty="0">
                <a:solidFill>
                  <a:schemeClr val="accent1">
                    <a:lumMod val="50000"/>
                  </a:schemeClr>
                </a:solidFill>
                <a:latin typeface="Baskerville Old Face" panose="02020602080505020303" pitchFamily="18" charset="0"/>
              </a:rPr>
              <a:t>pass a CAMs National Board Certification exam,</a:t>
            </a:r>
          </a:p>
          <a:p>
            <a:pPr eaLnBrk="1" hangingPunct="1">
              <a:defRPr/>
            </a:pPr>
            <a:r>
              <a:rPr lang="en-US" sz="2400" dirty="0">
                <a:solidFill>
                  <a:schemeClr val="accent1">
                    <a:lumMod val="50000"/>
                  </a:schemeClr>
                </a:solidFill>
                <a:latin typeface="Baskerville Old Face" panose="02020602080505020303" pitchFamily="18" charset="0"/>
              </a:rPr>
              <a:t>     unless the individual is exempt.</a:t>
            </a:r>
          </a:p>
          <a:p>
            <a:pPr eaLnBrk="1" hangingPunct="1">
              <a:defRPr/>
            </a:pPr>
            <a:endParaRPr lang="en-US" sz="2400" dirty="0">
              <a:solidFill>
                <a:schemeClr val="accent1">
                  <a:lumMod val="50000"/>
                </a:schemeClr>
              </a:solidFill>
              <a:latin typeface="Baskerville Old Face" panose="02020602080505020303" pitchFamily="18" charset="0"/>
            </a:endParaRPr>
          </a:p>
          <a:p>
            <a:pPr eaLnBrk="1" hangingPunct="1">
              <a:defRPr/>
            </a:pPr>
            <a:r>
              <a:rPr lang="en-US" sz="2400" i="1" u="sng" dirty="0">
                <a:solidFill>
                  <a:schemeClr val="accent1">
                    <a:lumMod val="50000"/>
                  </a:schemeClr>
                </a:solidFill>
                <a:latin typeface="Baskerville Old Face" panose="02020602080505020303" pitchFamily="18" charset="0"/>
              </a:rPr>
              <a:t>NOTE</a:t>
            </a:r>
            <a:r>
              <a:rPr lang="en-US" sz="2400" i="1" dirty="0">
                <a:solidFill>
                  <a:schemeClr val="accent1">
                    <a:lumMod val="50000"/>
                  </a:schemeClr>
                </a:solidFill>
                <a:latin typeface="Baskerville Old Face" panose="02020602080505020303" pitchFamily="18" charset="0"/>
              </a:rPr>
              <a:t>: Currently, there are no continuing education requirements for CAMS.  </a:t>
            </a:r>
          </a:p>
          <a:p>
            <a:pPr eaLnBrk="1" hangingPunct="1">
              <a:defRPr/>
            </a:pPr>
            <a:r>
              <a:rPr lang="en-US" sz="2400" dirty="0">
                <a:solidFill>
                  <a:schemeClr val="accent1">
                    <a:lumMod val="50000"/>
                  </a:schemeClr>
                </a:solidFill>
                <a:latin typeface="Baskerville Old Face" panose="02020602080505020303" pitchFamily="18" charset="0"/>
              </a:rPr>
              <a:t>	</a:t>
            </a:r>
            <a:endParaRPr lang="en-US" sz="2400" dirty="0">
              <a:solidFill>
                <a:schemeClr val="accent1">
                  <a:lumMod val="50000"/>
                </a:schemeClr>
              </a:solidFill>
              <a:latin typeface="Baskerville Old Face" panose="02020602080505020303" pitchFamily="18" charset="0"/>
            </a:endParaRPr>
          </a:p>
          <a:p>
            <a:pPr eaLnBrk="1" hangingPunct="1">
              <a:defRPr/>
            </a:pPr>
            <a:r>
              <a:rPr lang="en-US" sz="2400" dirty="0">
                <a:solidFill>
                  <a:schemeClr val="accent1">
                    <a:lumMod val="50000"/>
                  </a:schemeClr>
                </a:solidFill>
                <a:latin typeface="Baskerville Old Face" panose="02020602080505020303" pitchFamily="18" charset="0"/>
              </a:rPr>
              <a:t>For more information, visit:</a:t>
            </a:r>
          </a:p>
          <a:p>
            <a:pPr eaLnBrk="1" hangingPunct="1">
              <a:defRPr/>
            </a:pPr>
            <a:endParaRPr lang="en-US" sz="2400" dirty="0">
              <a:solidFill>
                <a:schemeClr val="accent1">
                  <a:lumMod val="50000"/>
                </a:schemeClr>
              </a:solidFill>
              <a:latin typeface="Baskerville Old Face" panose="02020602080505020303" pitchFamily="18" charset="0"/>
            </a:endParaRPr>
          </a:p>
          <a:p>
            <a:pPr eaLnBrk="1" hangingPunct="1">
              <a:defRPr/>
            </a:pPr>
            <a:endParaRPr lang="en-US" sz="2400" i="1" dirty="0">
              <a:solidFill>
                <a:schemeClr val="accent1">
                  <a:lumMod val="50000"/>
                </a:schemeClr>
              </a:solidFill>
              <a:latin typeface="Baskerville Old Face" panose="02020602080505020303" pitchFamily="18" charset="0"/>
            </a:endParaRPr>
          </a:p>
          <a:p>
            <a:pPr eaLnBrk="1" hangingPunct="1">
              <a:defRPr/>
            </a:pPr>
            <a:endParaRPr lang="en-US" sz="1400" i="1" dirty="0"/>
          </a:p>
          <a:p>
            <a:pPr eaLnBrk="1" hangingPunct="1">
              <a:defRPr/>
            </a:pPr>
            <a:endParaRPr lang="en-US" sz="1400" i="1" dirty="0"/>
          </a:p>
        </p:txBody>
      </p:sp>
      <p:pic>
        <p:nvPicPr>
          <p:cNvPr id="6451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716588"/>
            <a:ext cx="99282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6513" y="173038"/>
            <a:ext cx="8956675" cy="727075"/>
          </a:xfrm>
        </p:spPr>
        <p:txBody>
          <a:bodyPr/>
          <a:lstStyle/>
          <a:p>
            <a:r>
              <a:rPr lang="en-US" altLang="en-US" sz="3200" i="1" smtClean="0">
                <a:latin typeface="Baskerville Old Face" panose="02020602080505020303" pitchFamily="18" charset="0"/>
                <a:cs typeface="Arial" panose="020B0604020202020204" pitchFamily="34" charset="0"/>
              </a:rPr>
              <a:t>What happens if I do not comply with the CAM Act?</a:t>
            </a:r>
          </a:p>
        </p:txBody>
      </p:sp>
      <p:sp>
        <p:nvSpPr>
          <p:cNvPr id="7176" name="Rectangle 3"/>
          <p:cNvSpPr>
            <a:spLocks noGrp="1" noChangeArrowheads="1"/>
          </p:cNvSpPr>
          <p:nvPr>
            <p:ph idx="1"/>
          </p:nvPr>
        </p:nvSpPr>
        <p:spPr>
          <a:xfrm>
            <a:off x="295275" y="1725613"/>
            <a:ext cx="8439150" cy="3068637"/>
          </a:xfrm>
        </p:spPr>
        <p:txBody>
          <a:bodyPr>
            <a:noAutofit/>
          </a:bodyPr>
          <a:lstStyle/>
          <a:p>
            <a:pPr marL="0" indent="0" defTabSz="914400">
              <a:lnSpc>
                <a:spcPct val="100000"/>
              </a:lnSpc>
              <a:spcBef>
                <a:spcPct val="30000"/>
              </a:spcBef>
              <a:buFont typeface="Arial" panose="020B0604020202020204" pitchFamily="34" charset="0"/>
              <a:buNone/>
              <a:defRPr/>
            </a:pPr>
            <a:r>
              <a:rPr lang="en-US" sz="2800" dirty="0" smtClean="0">
                <a:latin typeface="Baskerville Old Face" panose="02020602080505020303" pitchFamily="18" charset="0"/>
                <a:cs typeface="Arial" panose="020B0604020202020204" pitchFamily="34" charset="0"/>
              </a:rPr>
              <a:t>If CAMS fail </a:t>
            </a:r>
            <a:r>
              <a:rPr lang="en-US" sz="2800" dirty="0">
                <a:latin typeface="Baskerville Old Face" panose="02020602080505020303" pitchFamily="18" charset="0"/>
                <a:cs typeface="Arial" panose="020B0604020202020204" pitchFamily="34" charset="0"/>
              </a:rPr>
              <a:t>to </a:t>
            </a:r>
            <a:r>
              <a:rPr lang="en-US" sz="2800" dirty="0" smtClean="0">
                <a:latin typeface="Baskerville Old Face" panose="02020602080505020303" pitchFamily="18" charset="0"/>
                <a:cs typeface="Arial" panose="020B0604020202020204" pitchFamily="34" charset="0"/>
              </a:rPr>
              <a:t>comply, the Real Estate Commission may:</a:t>
            </a:r>
          </a:p>
          <a:p>
            <a:pPr defTabSz="914400">
              <a:lnSpc>
                <a:spcPct val="100000"/>
              </a:lnSpc>
              <a:spcBef>
                <a:spcPct val="30000"/>
              </a:spcBef>
              <a:buFont typeface="Wingdings" charset="2"/>
              <a:buChar char="Ø"/>
              <a:defRPr/>
            </a:pPr>
            <a:r>
              <a:rPr lang="en-US" sz="2800" dirty="0">
                <a:latin typeface="Baskerville Old Face" panose="02020602080505020303" pitchFamily="18" charset="0"/>
                <a:cs typeface="Arial" panose="020B0604020202020204" pitchFamily="34" charset="0"/>
              </a:rPr>
              <a:t>r</a:t>
            </a:r>
            <a:r>
              <a:rPr lang="en-US" sz="2800" dirty="0" smtClean="0">
                <a:latin typeface="Baskerville Old Face" panose="02020602080505020303" pitchFamily="18" charset="0"/>
                <a:cs typeface="Arial" panose="020B0604020202020204" pitchFamily="34" charset="0"/>
              </a:rPr>
              <a:t>evoke or suspend the certificate of registration.</a:t>
            </a:r>
          </a:p>
          <a:p>
            <a:pPr defTabSz="914400">
              <a:lnSpc>
                <a:spcPct val="100000"/>
              </a:lnSpc>
              <a:spcBef>
                <a:spcPct val="30000"/>
              </a:spcBef>
              <a:buFont typeface="Wingdings" charset="2"/>
              <a:buChar char="Ø"/>
              <a:defRPr/>
            </a:pPr>
            <a:r>
              <a:rPr lang="en-US" sz="2800" dirty="0" smtClean="0">
                <a:latin typeface="Baskerville Old Face" panose="02020602080505020303" pitchFamily="18" charset="0"/>
                <a:cs typeface="Arial" panose="020B0604020202020204" pitchFamily="34" charset="0"/>
              </a:rPr>
              <a:t>refuse </a:t>
            </a:r>
            <a:r>
              <a:rPr lang="en-US" sz="2800" dirty="0">
                <a:latin typeface="Baskerville Old Face" panose="02020602080505020303" pitchFamily="18" charset="0"/>
                <a:cs typeface="Arial" panose="020B0604020202020204" pitchFamily="34" charset="0"/>
              </a:rPr>
              <a:t>to issue or renew </a:t>
            </a:r>
            <a:r>
              <a:rPr lang="en-US" sz="2800" dirty="0" smtClean="0">
                <a:latin typeface="Baskerville Old Face" panose="02020602080505020303" pitchFamily="18" charset="0"/>
                <a:cs typeface="Arial" panose="020B0604020202020204" pitchFamily="34" charset="0"/>
              </a:rPr>
              <a:t>the certificate </a:t>
            </a:r>
            <a:r>
              <a:rPr lang="en-US" sz="2800" dirty="0">
                <a:latin typeface="Baskerville Old Face" panose="02020602080505020303" pitchFamily="18" charset="0"/>
                <a:cs typeface="Arial" panose="020B0604020202020204" pitchFamily="34" charset="0"/>
              </a:rPr>
              <a:t>of </a:t>
            </a:r>
            <a:r>
              <a:rPr lang="en-US" sz="2800" dirty="0" smtClean="0">
                <a:latin typeface="Baskerville Old Face" panose="02020602080505020303" pitchFamily="18" charset="0"/>
                <a:cs typeface="Arial" panose="020B0604020202020204" pitchFamily="34" charset="0"/>
              </a:rPr>
              <a:t>registration.</a:t>
            </a:r>
          </a:p>
          <a:p>
            <a:pPr defTabSz="914400">
              <a:lnSpc>
                <a:spcPct val="100000"/>
              </a:lnSpc>
              <a:spcBef>
                <a:spcPct val="30000"/>
              </a:spcBef>
              <a:buFont typeface="Wingdings" charset="2"/>
              <a:buChar char="Ø"/>
              <a:defRPr/>
            </a:pPr>
            <a:r>
              <a:rPr lang="en-US" sz="2800" dirty="0" smtClean="0">
                <a:latin typeface="Baskerville Old Face" panose="02020602080505020303" pitchFamily="18" charset="0"/>
                <a:cs typeface="Arial" panose="020B0604020202020204" pitchFamily="34" charset="0"/>
              </a:rPr>
              <a:t>place </a:t>
            </a:r>
            <a:r>
              <a:rPr lang="en-US" sz="2800" dirty="0">
                <a:latin typeface="Baskerville Old Face" panose="02020602080505020303" pitchFamily="18" charset="0"/>
                <a:cs typeface="Arial" panose="020B0604020202020204" pitchFamily="34" charset="0"/>
              </a:rPr>
              <a:t>a registrant on </a:t>
            </a:r>
            <a:r>
              <a:rPr lang="en-US" sz="2800" dirty="0" smtClean="0">
                <a:latin typeface="Baskerville Old Face" panose="02020602080505020303" pitchFamily="18" charset="0"/>
                <a:cs typeface="Arial" panose="020B0604020202020204" pitchFamily="34" charset="0"/>
              </a:rPr>
              <a:t>probation.</a:t>
            </a:r>
          </a:p>
          <a:p>
            <a:pPr defTabSz="914400">
              <a:lnSpc>
                <a:spcPct val="100000"/>
              </a:lnSpc>
              <a:spcBef>
                <a:spcPct val="30000"/>
              </a:spcBef>
              <a:buFont typeface="Wingdings" charset="2"/>
              <a:buChar char="Ø"/>
              <a:defRPr/>
            </a:pPr>
            <a:r>
              <a:rPr lang="en-US" sz="2800" dirty="0" smtClean="0">
                <a:latin typeface="Baskerville Old Face" panose="02020602080505020303" pitchFamily="18" charset="0"/>
                <a:cs typeface="Arial" panose="020B0604020202020204" pitchFamily="34" charset="0"/>
              </a:rPr>
              <a:t>issue </a:t>
            </a:r>
            <a:r>
              <a:rPr lang="en-US" sz="2800" dirty="0">
                <a:latin typeface="Baskerville Old Face" panose="02020602080505020303" pitchFamily="18" charset="0"/>
                <a:cs typeface="Arial" panose="020B0604020202020204" pitchFamily="34" charset="0"/>
              </a:rPr>
              <a:t>a letter of </a:t>
            </a:r>
            <a:r>
              <a:rPr lang="en-US" sz="2800" dirty="0" smtClean="0">
                <a:latin typeface="Baskerville Old Face" panose="02020602080505020303" pitchFamily="18" charset="0"/>
                <a:cs typeface="Arial" panose="020B0604020202020204" pitchFamily="34" charset="0"/>
              </a:rPr>
              <a:t>reprimand.</a:t>
            </a:r>
          </a:p>
          <a:p>
            <a:pPr defTabSz="914400">
              <a:lnSpc>
                <a:spcPct val="100000"/>
              </a:lnSpc>
              <a:spcBef>
                <a:spcPct val="30000"/>
              </a:spcBef>
              <a:buFont typeface="Wingdings" charset="2"/>
              <a:buChar char="Ø"/>
              <a:defRPr/>
            </a:pPr>
            <a:endParaRPr lang="en-US" sz="2400" dirty="0">
              <a:latin typeface="Arial" panose="020B0604020202020204" pitchFamily="34" charset="0"/>
              <a:cs typeface="Arial" panose="020B0604020202020204" pitchFamily="34" charset="0"/>
            </a:endParaRPr>
          </a:p>
          <a:p>
            <a:pPr marL="0" indent="0" defTabSz="914400">
              <a:lnSpc>
                <a:spcPct val="100000"/>
              </a:lnSpc>
              <a:spcBef>
                <a:spcPct val="30000"/>
              </a:spcBef>
              <a:buFont typeface="Arial" panose="020B0604020202020204" pitchFamily="34" charset="0"/>
              <a:buNone/>
              <a:defRPr/>
            </a:pPr>
            <a:endParaRPr lang="en-US" sz="2000" i="1" dirty="0" smtClean="0">
              <a:solidFill>
                <a:schemeClr val="accent1">
                  <a:lumMod val="50000"/>
                </a:schemeClr>
              </a:solidFill>
              <a:latin typeface="Baskerville Old Face" panose="02020602080505020303" pitchFamily="18" charset="0"/>
            </a:endParaRPr>
          </a:p>
          <a:p>
            <a:pPr marL="0" indent="0" defTabSz="914400">
              <a:lnSpc>
                <a:spcPct val="100000"/>
              </a:lnSpc>
              <a:spcBef>
                <a:spcPct val="30000"/>
              </a:spcBef>
              <a:buFont typeface="Arial" panose="020B0604020202020204" pitchFamily="34" charset="0"/>
              <a:buNone/>
              <a:defRPr/>
            </a:pPr>
            <a:r>
              <a:rPr lang="en-US" sz="2000" i="1" dirty="0" smtClean="0">
                <a:latin typeface="Baskerville Old Face" panose="02020602080505020303" pitchFamily="18" charset="0"/>
              </a:rPr>
              <a:t>CGS </a:t>
            </a:r>
            <a:r>
              <a:rPr lang="en-US" sz="2000" i="1" dirty="0">
                <a:latin typeface="Baskerville Old Face" panose="02020602080505020303" pitchFamily="18" charset="0"/>
              </a:rPr>
              <a:t>§20-456</a:t>
            </a:r>
          </a:p>
          <a:p>
            <a:pPr marL="0" indent="0" fontAlgn="auto">
              <a:spcAft>
                <a:spcPts val="0"/>
              </a:spcAft>
              <a:buFont typeface="Arial" panose="020B0604020202020204" pitchFamily="34" charset="0"/>
              <a:buNone/>
              <a:defRPr/>
            </a:pPr>
            <a:endParaRPr lang="en-US" sz="1800" dirty="0">
              <a:solidFill>
                <a:srgbClr val="006699"/>
              </a:solidFill>
              <a:latin typeface="Arial" panose="020B0604020202020204" pitchFamily="34" charset="0"/>
            </a:endParaRPr>
          </a:p>
          <a:p>
            <a:pPr marL="0" indent="0" fontAlgn="auto">
              <a:spcAft>
                <a:spcPts val="0"/>
              </a:spcAft>
              <a:buFont typeface="Arial" panose="020B0604020202020204" pitchFamily="34" charset="0"/>
              <a:buNone/>
              <a:defRPr/>
            </a:pPr>
            <a:endParaRPr lang="en-US" sz="2400" dirty="0">
              <a:latin typeface="Arial" panose="020B0604020202020204" pitchFamily="34" charset="0"/>
            </a:endParaRPr>
          </a:p>
          <a:p>
            <a:pPr marL="0" indent="0" fontAlgn="auto">
              <a:spcAft>
                <a:spcPts val="0"/>
              </a:spcAft>
              <a:buFont typeface="Arial" panose="020B0604020202020204" pitchFamily="34" charset="0"/>
              <a:buNone/>
              <a:defRPr/>
            </a:pPr>
            <a:endParaRPr lang="en-US" sz="2400" dirty="0"/>
          </a:p>
        </p:txBody>
      </p:sp>
      <p:sp>
        <p:nvSpPr>
          <p:cNvPr id="66564" name="Rectangle 5"/>
          <p:cNvSpPr>
            <a:spLocks noGrp="1" noChangeArrowheads="1"/>
          </p:cNvSpPr>
          <p:nvPr>
            <p:ph type="ftr" sz="quarter" idx="11"/>
          </p:nvPr>
        </p:nvSpPr>
        <p:spPr bwMode="auto">
          <a:xfrm>
            <a:off x="3195638" y="6062663"/>
            <a:ext cx="30861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000">
                <a:latin typeface="Baskerville Old Face" panose="02020602080505020303" pitchFamily="18" charset="0"/>
              </a:rPr>
              <a:t>CT 2014-2016 CE</a:t>
            </a:r>
          </a:p>
        </p:txBody>
      </p:sp>
      <p:sp>
        <p:nvSpPr>
          <p:cNvPr id="66565" name="Rectangle 6"/>
          <p:cNvSpPr>
            <a:spLocks noGrp="1" noChangeArrowheads="1"/>
          </p:cNvSpPr>
          <p:nvPr>
            <p:ph type="sldNum" sz="quarter" idx="12"/>
          </p:nvPr>
        </p:nvSpPr>
        <p:spPr bwMode="auto">
          <a:xfrm>
            <a:off x="6553200" y="60626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6AB95DC-2749-4FB8-9B80-E80F413A3F10}" type="slidenum">
              <a:rPr lang="en-US" altLang="en-US" sz="2000">
                <a:latin typeface="Baskerville Old Face" panose="02020602080505020303" pitchFamily="18" charset="0"/>
              </a:rPr>
              <a:pPr fontAlgn="base">
                <a:spcBef>
                  <a:spcPct val="0"/>
                </a:spcBef>
                <a:spcAft>
                  <a:spcPct val="0"/>
                </a:spcAft>
              </a:pPr>
              <a:t>9</a:t>
            </a:fld>
            <a:endParaRPr lang="en-US" altLang="en-US" sz="2000">
              <a:latin typeface="Baskerville Old Face" panose="02020602080505020303"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41763"/>
            <a:ext cx="240823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50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2251&quot;&gt;&lt;/object&gt;&lt;object type=&quot;2&quot; unique_id=&quot;12252&quot;&gt;&lt;object type=&quot;3&quot; unique_id=&quot;12253&quot;&gt;&lt;property id=&quot;20148&quot; value=&quot;5&quot;/&gt;&lt;property id=&quot;20300&quot; value=&quot;Slide 1 - &amp;quot;Connecticut&amp;#x0D;&amp;#x0A;Real Estate Agent&amp;#x0D;&amp;#x0A;Fiduciary Duties Review&amp;#x0D;&amp;#x0A;and Law Update&amp;quot;&quot;/&gt;&lt;property id=&quot;20307&quot; value=&quot;256&quot;/&gt;&lt;/object&gt;&lt;object type=&quot;3&quot; unique_id=&quot;12254&quot;&gt;&lt;property id=&quot;20148&quot; value=&quot;5&quot;/&gt;&lt;property id=&quot;20300&quot; value=&quot;Slide 3 - &amp;quot;Course Goals&amp;quot;&quot;/&gt;&lt;property id=&quot;20307&quot; value=&quot;257&quot;/&gt;&lt;/object&gt;&lt;object type=&quot;3&quot; unique_id=&quot;12283&quot;&gt;&lt;property id=&quot;20148&quot; value=&quot;5&quot;/&gt;&lt;property id=&quot;20300&quot; value=&quot;Slide 4 - &amp;quot;Licensee Relationships&amp;quot;&quot;/&gt;&lt;property id=&quot;20307&quot; value=&quot;258&quot;/&gt;&lt;/object&gt;&lt;object type=&quot;3&quot; unique_id=&quot;12299&quot;&gt;&lt;property id=&quot;20148&quot; value=&quot;5&quot;/&gt;&lt;property id=&quot;20300&quot; value=&quot;Slide 7 - &amp;quot;FIDUCIARY DUTIES&amp;quot;&quot;/&gt;&lt;property id=&quot;20307&quot; value=&quot;259&quot;/&gt;&lt;/object&gt;&lt;object type=&quot;3&quot; unique_id=&quot;12330&quot;&gt;&lt;property id=&quot;20148&quot; value=&quot;5&quot;/&gt;&lt;property id=&quot;20300&quot; value=&quot;Slide 26 - &amp;quot;Loyalty&amp;quot;&quot;/&gt;&lt;property id=&quot;20307&quot; value=&quot;260&quot;/&gt;&lt;/object&gt;&lt;object type=&quot;3&quot; unique_id=&quot;12331&quot;&gt;&lt;property id=&quot;20148&quot; value=&quot;5&quot;/&gt;&lt;property id=&quot;20300&quot; value=&quot;Slide 53 - &amp;quot;LAW UPDATE&amp;quot;&quot;/&gt;&lt;property id=&quot;20307&quot; value=&quot;261&quot;/&gt;&lt;/object&gt;&lt;object type=&quot;3&quot; unique_id=&quot;12423&quot;&gt;&lt;property id=&quot;20148&quot; value=&quot;5&quot;/&gt;&lt;property id=&quot;20300&quot; value=&quot;Slide 5 - &amp;quot;Who’s Your Client?&amp;quot;&quot;/&gt;&lt;property id=&quot;20307&quot; value=&quot;264&quot;/&gt;&lt;/object&gt;&lt;object type=&quot;3&quot; unique_id=&quot;12424&quot;&gt;&lt;property id=&quot;20148&quot; value=&quot;5&quot;/&gt;&lt;property id=&quot;20300&quot; value=&quot;Slide 6 - &amp;quot;Duties to Clients&amp;quot;&quot;/&gt;&lt;property id=&quot;20307&quot; value=&quot;263&quot;/&gt;&lt;/object&gt;&lt;object type=&quot;3&quot; unique_id=&quot;12427&quot;&gt;&lt;property id=&quot;20148&quot; value=&quot;5&quot;/&gt;&lt;property id=&quot;20300&quot; value=&quot;Slide 35 - &amp;quot;Disclosure&amp;quot;&quot;/&gt;&lt;property id=&quot;20307&quot; value=&quot;266&quot;/&gt;&lt;/object&gt;&lt;object type=&quot;3&quot; unique_id=&quot;12431&quot;&gt;&lt;property id=&quot;20148&quot; value=&quot;5&quot;/&gt;&lt;property id=&quot;20300&quot; value=&quot;Slide 43 - &amp;quot;CURRENT TOPICS&amp;quot;&quot;/&gt;&lt;property id=&quot;20307&quot; value=&quot;268&quot;/&gt;&lt;/object&gt;&lt;object type=&quot;3&quot; unique_id=&quot;12594&quot;&gt;&lt;property id=&quot;20148&quot; value=&quot;5&quot;/&gt;&lt;property id=&quot;20300&quot; value=&quot;Slide 28 - &amp;quot;Loyalty? You be the judge!&amp;quot;&quot;/&gt;&lt;property id=&quot;20307&quot; value=&quot;273&quot;/&gt;&lt;/object&gt;&lt;object type=&quot;3&quot; unique_id=&quot;12597&quot;&gt;&lt;property id=&quot;20148&quot; value=&quot;5&quot;/&gt;&lt;property id=&quot;20300&quot; value=&quot;Slide 36 - &amp;quot;Disclosure? You be the judge!&amp;quot;&quot;/&gt;&lt;property id=&quot;20307&quot; value=&quot;276&quot;/&gt;&lt;/object&gt;&lt;object type=&quot;3&quot; unique_id=&quot;12720&quot;&gt;&lt;property id=&quot;20148&quot; value=&quot;5&quot;/&gt;&lt;property id=&quot;20300&quot; value=&quot;Slide 54 - &amp;quot;Law Update, continued&amp;quot;&quot;/&gt;&lt;property id=&quot;20307&quot; value=&quot;279&quot;/&gt;&lt;/object&gt;&lt;object type=&quot;3&quot; unique_id=&quot;12796&quot;&gt;&lt;property id=&quot;20148&quot; value=&quot;5&quot;/&gt;&lt;property id=&quot;20300&quot; value=&quot;Slide 55 - &amp;quot;WRAP-UP&amp;quot;&quot;/&gt;&lt;property id=&quot;20307&quot; value=&quot;280&quot;/&gt;&lt;/object&gt;&lt;object type=&quot;3&quot; unique_id=&quot;12953&quot;&gt;&lt;property id=&quot;20148&quot; value=&quot;5&quot;/&gt;&lt;property id=&quot;20300&quot; value=&quot;Slide 47 - &amp;quot;Current Topics, continued&amp;quot;&quot;/&gt;&lt;property id=&quot;20307&quot; value=&quot;281&quot;/&gt;&lt;/object&gt;&lt;object type=&quot;3&quot; unique_id=&quot;13256&quot;&gt;&lt;property id=&quot;20148&quot; value=&quot;5&quot;/&gt;&lt;property id=&quot;20300&quot; value=&quot;Slide 37 - &amp;quot;Disclosure? You be the judge!&amp;quot;&quot;/&gt;&lt;property id=&quot;20307&quot; value=&quot;283&quot;/&gt;&lt;/object&gt;&lt;object type=&quot;3&quot; unique_id=&quot;15189&quot;&gt;&lt;property id=&quot;20148&quot; value=&quot;5&quot;/&gt;&lt;property id=&quot;20300&quot; value=&quot;Slide 29 - &amp;quot;Loyalty? You be the judge!&amp;quot;&quot;/&gt;&lt;property id=&quot;20307&quot; value=&quot;285&quot;/&gt;&lt;/object&gt;&lt;object type=&quot;3&quot; unique_id=&quot;15225&quot;&gt;&lt;property id=&quot;20148&quot; value=&quot;5&quot;/&gt;&lt;property id=&quot;20300&quot; value=&quot;Slide 2 - &amp;quot;The course was developed by the &amp;#x0D;&amp;#x0A;Center for Real Estate and Urban Economic Studies University of Connecticut&amp;#x0D;&amp;#x0A;at the&quot;/&gt;&lt;property id=&quot;20307&quot; value=&quot;288&quot;/&gt;&lt;/object&gt;&lt;object type=&quot;3&quot; unique_id=&quot;15354&quot;&gt;&lt;property id=&quot;20148&quot; value=&quot;5&quot;/&gt;&lt;property id=&quot;20300&quot; value=&quot;Slide 50 - &amp;quot;Current Topics, continued&amp;quot;&quot;/&gt;&lt;property id=&quot;20307&quot; value=&quot;289&quot;/&gt;&lt;/object&gt;&lt;object type=&quot;3&quot; unique_id=&quot;15817&quot;&gt;&lt;property id=&quot;20148&quot; value=&quot;5&quot;/&gt;&lt;property id=&quot;20300&quot; value=&quot;Slide 8 - &amp;quot;Confidentiality&amp;quot;&quot;/&gt;&lt;property id=&quot;20307&quot; value=&quot;290&quot;/&gt;&lt;/object&gt;&lt;object type=&quot;3&quot; unique_id=&quot;15818&quot;&gt;&lt;property id=&quot;20148&quot; value=&quot;5&quot;/&gt;&lt;property id=&quot;20300&quot; value=&quot;Slide 9 - &amp;quot;Confidentiality? You be the judge!&amp;quot;&quot;/&gt;&lt;property id=&quot;20307&quot; value=&quot;291&quot;/&gt;&lt;/object&gt;&lt;object type=&quot;3&quot; unique_id=&quot;15819&quot;&gt;&lt;property id=&quot;20148&quot; value=&quot;5&quot;/&gt;&lt;property id=&quot;20300&quot; value=&quot;Slide 10 - &amp;quot;Confidentiality? You be the judge!&amp;quot;&quot;/&gt;&lt;property id=&quot;20307&quot; value=&quot;292&quot;/&gt;&lt;/object&gt;&lt;object type=&quot;3&quot; unique_id=&quot;15821&quot;&gt;&lt;property id=&quot;20148&quot; value=&quot;5&quot;/&gt;&lt;property id=&quot;20300&quot; value=&quot;Slide 14 - &amp;quot;Obedience&amp;quot;&quot;/&gt;&lt;property id=&quot;20307&quot; value=&quot;293&quot;/&gt;&lt;/object&gt;&lt;object type=&quot;3&quot; unique_id=&quot;15822&quot;&gt;&lt;property id=&quot;20148&quot; value=&quot;5&quot;/&gt;&lt;property id=&quot;20300&quot; value=&quot;Slide 15 - &amp;quot;Obedience? You be the judge!&amp;quot;&quot;/&gt;&lt;property id=&quot;20307&quot; value=&quot;294&quot;/&gt;&lt;/object&gt;&lt;object type=&quot;3&quot; unique_id=&quot;15823&quot;&gt;&lt;property id=&quot;20148&quot; value=&quot;5&quot;/&gt;&lt;property id=&quot;20300&quot; value=&quot;Slide 16 - &amp;quot;Obedience? You be the judge!&amp;quot;&quot;/&gt;&lt;property id=&quot;20307&quot; value=&quot;295&quot;/&gt;&lt;/object&gt;&lt;object type=&quot;3&quot; unique_id=&quot;15824&quot;&gt;&lt;property id=&quot;20148&quot; value=&quot;5&quot;/&gt;&lt;property id=&quot;20300&quot; value=&quot;Slide 20 - &amp;quot;Accounting&amp;quot;&quot;/&gt;&lt;property id=&quot;20307&quot; value=&quot;296&quot;/&gt;&lt;/object&gt;&lt;object type=&quot;3&quot; unique_id=&quot;15825&quot;&gt;&lt;property id=&quot;20148&quot; value=&quot;5&quot;/&gt;&lt;property id=&quot;20300&quot; value=&quot;Slide 21 - &amp;quot;Accounting? You be the judge!&amp;quot;&quot;/&gt;&lt;property id=&quot;20307&quot; value=&quot;297&quot;/&gt;&lt;/object&gt;&lt;object type=&quot;3&quot; unique_id=&quot;15826&quot;&gt;&lt;property id=&quot;20148&quot; value=&quot;5&quot;/&gt;&lt;property id=&quot;20300&quot; value=&quot;Slide 22 - &amp;quot;Accounting? You be the judge!&amp;quot;&quot;/&gt;&lt;property id=&quot;20307&quot; value=&quot;298&quot;/&gt;&lt;/object&gt;&lt;object type=&quot;3&quot; unique_id=&quot;16061&quot;&gt;&lt;property id=&quot;20148&quot; value=&quot;5&quot;/&gt;&lt;property id=&quot;20300&quot; value=&quot;Slide 11 - &amp;quot;Confidentiality? You be the judge!&amp;quot;&quot;/&gt;&lt;property id=&quot;20307&quot; value=&quot;299&quot;/&gt;&lt;/object&gt;&lt;object type=&quot;3&quot; unique_id=&quot;16062&quot;&gt;&lt;property id=&quot;20148&quot; value=&quot;5&quot;/&gt;&lt;property id=&quot;20300&quot; value=&quot;Slide 12 - &amp;quot;Confidentiality? You be the judge!&amp;quot;&quot;/&gt;&lt;property id=&quot;20307&quot; value=&quot;300&quot;/&gt;&lt;/object&gt;&lt;object type=&quot;3&quot; unique_id=&quot;16063&quot;&gt;&lt;property id=&quot;20148&quot; value=&quot;5&quot;/&gt;&lt;property id=&quot;20300&quot; value=&quot;Slide 13 - &amp;quot;Confidentiality? You be the judge!&amp;quot;&quot;/&gt;&lt;property id=&quot;20307&quot; value=&quot;301&quot;/&gt;&lt;/object&gt;&lt;object type=&quot;3&quot; unique_id=&quot;16316&quot;&gt;&lt;property id=&quot;20148&quot; value=&quot;5&quot;/&gt;&lt;property id=&quot;20300&quot; value=&quot;Slide 17 - &amp;quot;Obedience? You be the judge!&amp;quot;&quot;/&gt;&lt;property id=&quot;20307&quot; value=&quot;302&quot;/&gt;&lt;/object&gt;&lt;object type=&quot;3&quot; unique_id=&quot;16317&quot;&gt;&lt;property id=&quot;20148&quot; value=&quot;5&quot;/&gt;&lt;property id=&quot;20300&quot; value=&quot;Slide 23 - &amp;quot;Accounting? You be the judge!&amp;quot;&quot;/&gt;&lt;property id=&quot;20307&quot; value=&quot;303&quot;/&gt;&lt;/object&gt;&lt;object type=&quot;3&quot; unique_id=&quot;16319&quot;&gt;&lt;property id=&quot;20148&quot; value=&quot;5&quot;/&gt;&lt;property id=&quot;20300&quot; value=&quot;Slide 39 - &amp;quot;Disclosure? You be the judge!&amp;quot;&quot;/&gt;&lt;property id=&quot;20307&quot; value=&quot;306&quot;/&gt;&lt;/object&gt;&lt;object type=&quot;3&quot; unique_id=&quot;17305&quot;&gt;&lt;property id=&quot;20148&quot; value=&quot;5&quot;/&gt;&lt;property id=&quot;20300&quot; value=&quot;Slide 18 - &amp;quot;Obedience? You be the judge!&amp;quot;&quot;/&gt;&lt;property id=&quot;20307&quot; value=&quot;307&quot;/&gt;&lt;/object&gt;&lt;object type=&quot;3&quot; unique_id=&quot;17306&quot;&gt;&lt;property id=&quot;20148&quot; value=&quot;5&quot;/&gt;&lt;property id=&quot;20300&quot; value=&quot;Slide 19 - &amp;quot;Obedience? You be the judge!&amp;quot;&quot;/&gt;&lt;property id=&quot;20307&quot; value=&quot;308&quot;/&gt;&lt;/object&gt;&lt;object type=&quot;3&quot; unique_id=&quot;17694&quot;&gt;&lt;property id=&quot;20148&quot; value=&quot;5&quot;/&gt;&lt;property id=&quot;20300&quot; value=&quot;Slide 24 - &amp;quot;Accounting? You be the judge!&amp;quot;&quot;/&gt;&lt;property id=&quot;20307&quot; value=&quot;309&quot;/&gt;&lt;/object&gt;&lt;object type=&quot;3&quot; unique_id=&quot;17695&quot;&gt;&lt;property id=&quot;20148&quot; value=&quot;5&quot;/&gt;&lt;property id=&quot;20300&quot; value=&quot;Slide 25 - &amp;quot;Accounting? You be the judge!&amp;quot;&quot;/&gt;&lt;property id=&quot;20307&quot; value=&quot;310&quot;/&gt;&lt;/object&gt;&lt;object type=&quot;3&quot; unique_id=&quot;17696&quot;&gt;&lt;property id=&quot;20148&quot; value=&quot;5&quot;/&gt;&lt;property id=&quot;20300&quot; value=&quot;Slide 31 - &amp;quot;Loyalty? You be the judge!&amp;quot;&quot;/&gt;&lt;property id=&quot;20307&quot; value=&quot;311&quot;/&gt;&lt;/object&gt;&lt;object type=&quot;3&quot; unique_id=&quot;18238&quot;&gt;&lt;property id=&quot;20148&quot; value=&quot;5&quot;/&gt;&lt;property id=&quot;20300&quot; value=&quot;Slide 32 - &amp;quot;Loyalty? You be the judge!&amp;quot;&quot;/&gt;&lt;property id=&quot;20307&quot; value=&quot;312&quot;/&gt;&lt;/object&gt;&lt;object type=&quot;3&quot; unique_id=&quot;18239&quot;&gt;&lt;property id=&quot;20148&quot; value=&quot;5&quot;/&gt;&lt;property id=&quot;20300&quot; value=&quot;Slide 33 - &amp;quot;Loyalty? You be the judge!&amp;quot;&quot;/&gt;&lt;property id=&quot;20307&quot; value=&quot;313&quot;/&gt;&lt;/object&gt;&lt;object type=&quot;3&quot; unique_id=&quot;19104&quot;&gt;&lt;property id=&quot;20148&quot; value=&quot;5&quot;/&gt;&lt;property id=&quot;20300&quot; value=&quot;Slide 40 - &amp;quot;Disclosure? You be the judge!&amp;quot;&quot;/&gt;&lt;property id=&quot;20307&quot; value=&quot;316&quot;/&gt;&lt;/object&gt;&lt;object type=&quot;3&quot; unique_id=&quot;19105&quot;&gt;&lt;property id=&quot;20148&quot; value=&quot;5&quot;/&gt;&lt;property id=&quot;20300&quot; value=&quot;Slide 41 - &amp;quot;Disclosure? You be the judge!&amp;quot;&quot;/&gt;&lt;property id=&quot;20307&quot; value=&quot;317&quot;/&gt;&lt;/object&gt;&lt;object type=&quot;3&quot; unique_id=&quot;20381&quot;&gt;&lt;property id=&quot;20148&quot; value=&quot;5&quot;/&gt;&lt;property id=&quot;20300&quot; value=&quot;Slide 27 - &amp;quot;Loyalty, continued&amp;quot;&quot;/&gt;&lt;property id=&quot;20307&quot; value=&quot;318&quot;/&gt;&lt;/object&gt;&lt;object type=&quot;3&quot; unique_id=&quot;20694&quot;&gt;&lt;property id=&quot;20148&quot; value=&quot;5&quot;/&gt;&lt;property id=&quot;20300&quot; value=&quot;Slide 30 - &amp;quot;Loyalty? You be the judge!&amp;quot;&quot;/&gt;&lt;property id=&quot;20307&quot; value=&quot;319&quot;/&gt;&lt;/object&gt;&lt;object type=&quot;3&quot; unique_id=&quot;20695&quot;&gt;&lt;property id=&quot;20148&quot; value=&quot;5&quot;/&gt;&lt;property id=&quot;20300&quot; value=&quot;Slide 34 - &amp;quot;Loyalty? You be the judge!&amp;quot;&quot;/&gt;&lt;property id=&quot;20307&quot; value=&quot;320&quot;/&gt;&lt;/object&gt;&lt;object type=&quot;3&quot; unique_id=&quot;20696&quot;&gt;&lt;property id=&quot;20148&quot; value=&quot;5&quot;/&gt;&lt;property id=&quot;20300&quot; value=&quot;Slide 38 - &amp;quot;Disclosure? You be the judge!&amp;quot;&quot;/&gt;&lt;property id=&quot;20307&quot; value=&quot;321&quot;/&gt;&lt;/object&gt;&lt;object type=&quot;3&quot; unique_id=&quot;20697&quot;&gt;&lt;property id=&quot;20148&quot; value=&quot;5&quot;/&gt;&lt;property id=&quot;20300&quot; value=&quot;Slide 42 - &amp;quot;Disclosure? You be the judge!&amp;quot;&quot;/&gt;&lt;property id=&quot;20307&quot; value=&quot;322&quot;/&gt;&lt;/object&gt;&lt;object type=&quot;3&quot; unique_id=&quot;22154&quot;&gt;&lt;property id=&quot;20148&quot; value=&quot;5&quot;/&gt;&lt;property id=&quot;20300&quot; value=&quot;Slide 45 - &amp;quot;CURRENT TOPICS&amp;quot;&quot;/&gt;&lt;property id=&quot;20307&quot; value=&quot;323&quot;/&gt;&lt;/object&gt;&lt;object type=&quot;3&quot; unique_id=&quot;22716&quot;&gt;&lt;property id=&quot;20148&quot; value=&quot;5&quot;/&gt;&lt;property id=&quot;20300&quot; value=&quot;Slide 51 - &amp;quot;Current Topics, continued&amp;quot;&quot;/&gt;&lt;property id=&quot;20307&quot; value=&quot;324&quot;/&gt;&lt;/object&gt;&lt;object type=&quot;3&quot; unique_id=&quot;23289&quot;&gt;&lt;property id=&quot;20148&quot; value=&quot;5&quot;/&gt;&lt;property id=&quot;20300&quot; value=&quot;Slide 48 - &amp;quot;Current Topics, continued&amp;quot;&quot;/&gt;&lt;property id=&quot;20307&quot; value=&quot;325&quot;/&gt;&lt;/object&gt;&lt;object type=&quot;3&quot; unique_id=&quot;24456&quot;&gt;&lt;property id=&quot;20148&quot; value=&quot;5&quot;/&gt;&lt;property id=&quot;20300&quot; value=&quot;Slide 44 - &amp;quot;Are you illegally&amp;#x0D;&amp;#x0A;conducting market analyses?&amp;quot;&quot;/&gt;&lt;property id=&quot;20307&quot; value=&quot;329&quot;/&gt;&lt;/object&gt;&lt;object type=&quot;3&quot; unique_id=&quot;24457&quot;&gt;&lt;property id=&quot;20148&quot; value=&quot;5&quot;/&gt;&lt;property id=&quot;20300&quot; value=&quot;Slide 46 - &amp;quot;Are your internet ads in compliance?&amp;quot;&quot;/&gt;&lt;property id=&quot;20307&quot; value=&quot;326&quot;/&gt;&lt;/object&gt;&lt;object type=&quot;3&quot; unique_id=&quot;24458&quot;&gt;&lt;property id=&quot;20148&quot; value=&quot;5&quot;/&gt;&lt;property id=&quot;20300&quot; value=&quot;Slide 49 - &amp;quot;Is your company&amp;#x0D;&amp;#x0A;(or other legal entity) licensed?&amp;quot;&quot;/&gt;&lt;property id=&quot;20307&quot; value=&quot;327&quot;/&gt;&lt;/object&gt;&lt;object type=&quot;3&quot; unique_id=&quot;24459&quot;&gt;&lt;property id=&quot;20148&quot; value=&quot;5&quot;/&gt;&lt;property id=&quot;20300&quot; value=&quot;Slide 52 - &amp;quot;Do you renew every year&amp;#x0D;&amp;#x0A;in a timely manner?&amp;quot;&quot;/&gt;&lt;property id=&quot;20307&quot; value=&quot;328&quot;/&gt;&lt;/object&gt;&lt;/object&gt;&lt;/object&gt;&lt;/database&gt;"/>
  <p:tag name="SECTOMILLISECCONVERTED" val="1"/>
</p:tagLst>
</file>

<file path=ppt/theme/theme1.xml><?xml version="1.0" encoding="utf-8"?>
<a:theme xmlns:a="http://schemas.openxmlformats.org/drawingml/2006/main" name="3_Office Theme">
  <a:themeElements>
    <a:clrScheme name="Custom 12">
      <a:dk1>
        <a:sysClr val="windowText" lastClr="000000"/>
      </a:dk1>
      <a:lt1>
        <a:sysClr val="window" lastClr="FFFFFF"/>
      </a:lt1>
      <a:dk2>
        <a:srgbClr val="CC660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10.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2.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3.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4.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5.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6.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7.xml><?xml version="1.0" encoding="utf-8"?>
<a:theme xmlns:a="http://schemas.openxmlformats.org/drawingml/2006/main" name="1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8.xml><?xml version="1.0" encoding="utf-8"?>
<a:theme xmlns:a="http://schemas.openxmlformats.org/drawingml/2006/main" name="14_Office Theme">
  <a:themeElements>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Face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5.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6.xml><?xml version="1.0" encoding="utf-8"?>
<a:theme xmlns:a="http://schemas.openxmlformats.org/drawingml/2006/main" name="Office Theme">
  <a:themeElements>
    <a:clrScheme name="Custom 10">
      <a:dk1>
        <a:sysClr val="windowText" lastClr="000000"/>
      </a:dk1>
      <a:lt1>
        <a:sysClr val="window" lastClr="FFFFFF"/>
      </a:lt1>
      <a:dk2>
        <a:srgbClr val="FFFFFF"/>
      </a:dk2>
      <a:lt2>
        <a:srgbClr val="E7E6E6"/>
      </a:lt2>
      <a:accent1>
        <a:srgbClr val="FF3300"/>
      </a:accent1>
      <a:accent2>
        <a:srgbClr val="FFC000"/>
      </a:accent2>
      <a:accent3>
        <a:srgbClr val="FFFFFF"/>
      </a:accent3>
      <a:accent4>
        <a:srgbClr val="FFFFFF"/>
      </a:accent4>
      <a:accent5>
        <a:srgbClr val="FFFFFF"/>
      </a:accent5>
      <a:accent6>
        <a:srgbClr val="FFFFFF"/>
      </a:accent6>
      <a:hlink>
        <a:srgbClr val="000000"/>
      </a:hlink>
      <a:folHlink>
        <a:srgbClr val="0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Override1.xml><?xml version="1.0" encoding="utf-8"?>
<a:themeOverride xmlns:a="http://schemas.openxmlformats.org/drawingml/2006/main">
  <a:clrScheme name="Custom 1">
    <a:dk1>
      <a:srgbClr val="000000"/>
    </a:dk1>
    <a:lt1>
      <a:sysClr val="window" lastClr="FFFFFF"/>
    </a:lt1>
    <a:dk2>
      <a:srgbClr val="373545"/>
    </a:dk2>
    <a:lt2>
      <a:srgbClr val="CEDBE6"/>
    </a:lt2>
    <a:accent1>
      <a:srgbClr val="5A696B"/>
    </a:accent1>
    <a:accent2>
      <a:srgbClr val="316757"/>
    </a:accent2>
    <a:accent3>
      <a:srgbClr val="ACD7CA"/>
    </a:accent3>
    <a:accent4>
      <a:srgbClr val="7A8C8E"/>
    </a:accent4>
    <a:accent5>
      <a:srgbClr val="C7E4DB"/>
    </a:accent5>
    <a:accent6>
      <a:srgbClr val="E3F1ED"/>
    </a:accent6>
    <a:hlink>
      <a:srgbClr val="373545"/>
    </a:hlink>
    <a:folHlink>
      <a:srgbClr val="9F6715"/>
    </a:folHlink>
  </a:clrScheme>
</a:themeOverride>
</file>

<file path=ppt/theme/themeOverride10.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1.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2.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3.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4.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5.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ppt/theme/themeOverride16.xml><?xml version="1.0" encoding="utf-8"?>
<a:themeOverride xmlns:a="http://schemas.openxmlformats.org/drawingml/2006/main">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17.xml><?xml version="1.0" encoding="utf-8"?>
<a:themeOverride xmlns:a="http://schemas.openxmlformats.org/drawingml/2006/main">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18.xml><?xml version="1.0" encoding="utf-8"?>
<a:themeOverride xmlns:a="http://schemas.openxmlformats.org/drawingml/2006/main">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19.xml><?xml version="1.0" encoding="utf-8"?>
<a:themeOverride xmlns:a="http://schemas.openxmlformats.org/drawingml/2006/main">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2.xml><?xml version="1.0" encoding="utf-8"?>
<a:themeOverride xmlns:a="http://schemas.openxmlformats.org/drawingml/2006/main">
  <a:clrScheme name="Custom 1">
    <a:dk1>
      <a:srgbClr val="000000"/>
    </a:dk1>
    <a:lt1>
      <a:sysClr val="window" lastClr="FFFFFF"/>
    </a:lt1>
    <a:dk2>
      <a:srgbClr val="373545"/>
    </a:dk2>
    <a:lt2>
      <a:srgbClr val="CEDBE6"/>
    </a:lt2>
    <a:accent1>
      <a:srgbClr val="5A696B"/>
    </a:accent1>
    <a:accent2>
      <a:srgbClr val="316757"/>
    </a:accent2>
    <a:accent3>
      <a:srgbClr val="ACD7CA"/>
    </a:accent3>
    <a:accent4>
      <a:srgbClr val="7A8C8E"/>
    </a:accent4>
    <a:accent5>
      <a:srgbClr val="C7E4DB"/>
    </a:accent5>
    <a:accent6>
      <a:srgbClr val="E3F1ED"/>
    </a:accent6>
    <a:hlink>
      <a:srgbClr val="373545"/>
    </a:hlink>
    <a:folHlink>
      <a:srgbClr val="9F6715"/>
    </a:folHlink>
  </a:clrScheme>
</a:themeOverride>
</file>

<file path=ppt/theme/themeOverride20.xml><?xml version="1.0" encoding="utf-8"?>
<a:themeOverride xmlns:a="http://schemas.openxmlformats.org/drawingml/2006/main">
  <a:clrScheme name="Custom 15">
    <a:dk1>
      <a:sysClr val="windowText" lastClr="000000"/>
    </a:dk1>
    <a:lt1>
      <a:sysClr val="window" lastClr="FFFFFF"/>
    </a:lt1>
    <a:dk2>
      <a:srgbClr val="CC0000"/>
    </a:dk2>
    <a:lt2>
      <a:srgbClr val="E7E6E6"/>
    </a:lt2>
    <a:accent1>
      <a:srgbClr val="CC0000"/>
    </a:accent1>
    <a:accent2>
      <a:srgbClr val="FFFFFF"/>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2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2.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3.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4.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ppt/theme/themeOverride25.xml><?xml version="1.0" encoding="utf-8"?>
<a:themeOverride xmlns:a="http://schemas.openxmlformats.org/drawingml/2006/main">
  <a:clrScheme name="Custom 1">
    <a:dk1>
      <a:srgbClr val="000000"/>
    </a:dk1>
    <a:lt1>
      <a:sysClr val="window" lastClr="FFFFFF"/>
    </a:lt1>
    <a:dk2>
      <a:srgbClr val="373545"/>
    </a:dk2>
    <a:lt2>
      <a:srgbClr val="CEDBE6"/>
    </a:lt2>
    <a:accent1>
      <a:srgbClr val="5A696B"/>
    </a:accent1>
    <a:accent2>
      <a:srgbClr val="316757"/>
    </a:accent2>
    <a:accent3>
      <a:srgbClr val="ACD7CA"/>
    </a:accent3>
    <a:accent4>
      <a:srgbClr val="7A8C8E"/>
    </a:accent4>
    <a:accent5>
      <a:srgbClr val="C7E4DB"/>
    </a:accent5>
    <a:accent6>
      <a:srgbClr val="E3F1ED"/>
    </a:accent6>
    <a:hlink>
      <a:srgbClr val="373545"/>
    </a:hlink>
    <a:folHlink>
      <a:srgbClr val="9F6715"/>
    </a:folHlink>
  </a:clrScheme>
</a:themeOverride>
</file>

<file path=ppt/theme/themeOverride3.xml><?xml version="1.0" encoding="utf-8"?>
<a:themeOverride xmlns:a="http://schemas.openxmlformats.org/drawingml/2006/main">
  <a:clrScheme name="Custom 1">
    <a:dk1>
      <a:srgbClr val="000000"/>
    </a:dk1>
    <a:lt1>
      <a:sysClr val="window" lastClr="FFFFFF"/>
    </a:lt1>
    <a:dk2>
      <a:srgbClr val="373545"/>
    </a:dk2>
    <a:lt2>
      <a:srgbClr val="CEDBE6"/>
    </a:lt2>
    <a:accent1>
      <a:srgbClr val="5A696B"/>
    </a:accent1>
    <a:accent2>
      <a:srgbClr val="316757"/>
    </a:accent2>
    <a:accent3>
      <a:srgbClr val="ACD7CA"/>
    </a:accent3>
    <a:accent4>
      <a:srgbClr val="7A8C8E"/>
    </a:accent4>
    <a:accent5>
      <a:srgbClr val="C7E4DB"/>
    </a:accent5>
    <a:accent6>
      <a:srgbClr val="E3F1ED"/>
    </a:accent6>
    <a:hlink>
      <a:srgbClr val="373545"/>
    </a:hlink>
    <a:folHlink>
      <a:srgbClr val="9F6715"/>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Custom 11">
    <a:dk1>
      <a:sysClr val="windowText" lastClr="000000"/>
    </a:dk1>
    <a:lt1>
      <a:sysClr val="window" lastClr="FFFFFF"/>
    </a:lt1>
    <a:dk2>
      <a:srgbClr val="FFFFFF"/>
    </a:dk2>
    <a:lt2>
      <a:srgbClr val="E7E6E6"/>
    </a:lt2>
    <a:accent1>
      <a:srgbClr val="663300"/>
    </a:accent1>
    <a:accent2>
      <a:srgbClr val="FFC000"/>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7.xml><?xml version="1.0" encoding="utf-8"?>
<a:themeOverride xmlns:a="http://schemas.openxmlformats.org/drawingml/2006/main">
  <a:clrScheme name="Custom 11">
    <a:dk1>
      <a:sysClr val="windowText" lastClr="000000"/>
    </a:dk1>
    <a:lt1>
      <a:sysClr val="window" lastClr="FFFFFF"/>
    </a:lt1>
    <a:dk2>
      <a:srgbClr val="FFFFFF"/>
    </a:dk2>
    <a:lt2>
      <a:srgbClr val="E7E6E6"/>
    </a:lt2>
    <a:accent1>
      <a:srgbClr val="663300"/>
    </a:accent1>
    <a:accent2>
      <a:srgbClr val="FFC000"/>
    </a:accent2>
    <a:accent3>
      <a:srgbClr val="FFFFFF"/>
    </a:accent3>
    <a:accent4>
      <a:srgbClr val="FFFFFF"/>
    </a:accent4>
    <a:accent5>
      <a:srgbClr val="FFFFFF"/>
    </a:accent5>
    <a:accent6>
      <a:srgbClr val="FFFFFF"/>
    </a:accent6>
    <a:hlink>
      <a:srgbClr val="000000"/>
    </a:hlink>
    <a:folHlink>
      <a:srgbClr val="000000"/>
    </a:folHlink>
  </a:clrScheme>
</a:themeOverride>
</file>

<file path=ppt/theme/themeOverride8.xml><?xml version="1.0" encoding="utf-8"?>
<a:themeOverride xmlns:a="http://schemas.openxmlformats.org/drawingml/2006/main">
  <a:clrScheme name="Custom 12">
    <a:dk1>
      <a:sysClr val="windowText" lastClr="000000"/>
    </a:dk1>
    <a:lt1>
      <a:sysClr val="window" lastClr="FFFFFF"/>
    </a:lt1>
    <a:dk2>
      <a:srgbClr val="CC660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9.xml><?xml version="1.0" encoding="utf-8"?>
<a:themeOverride xmlns:a="http://schemas.openxmlformats.org/drawingml/2006/main">
  <a:clrScheme name="Custom 4">
    <a:dk1>
      <a:sysClr val="windowText" lastClr="000000"/>
    </a:dk1>
    <a:lt1>
      <a:sysClr val="window" lastClr="FFFFFF"/>
    </a:lt1>
    <a:dk2>
      <a:srgbClr val="2C3C43"/>
    </a:dk2>
    <a:lt2>
      <a:srgbClr val="EBEBEB"/>
    </a:lt2>
    <a:accent1>
      <a:srgbClr val="7030A0"/>
    </a:accent1>
    <a:accent2>
      <a:srgbClr val="002060"/>
    </a:accent2>
    <a:accent3>
      <a:srgbClr val="E6B91E"/>
    </a:accent3>
    <a:accent4>
      <a:srgbClr val="00B0F0"/>
    </a:accent4>
    <a:accent5>
      <a:srgbClr val="0070C0"/>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Dividend</Template>
  <TotalTime>16484</TotalTime>
  <Words>10889</Words>
  <Application>Microsoft Office PowerPoint</Application>
  <PresentationFormat>On-screen Show (4:3)</PresentationFormat>
  <Paragraphs>1059</Paragraphs>
  <Slides>76</Slides>
  <Notes>76</Notes>
  <HiddenSlides>0</HiddenSlides>
  <MMClips>0</MMClips>
  <ScaleCrop>false</ScaleCrop>
  <HeadingPairs>
    <vt:vector size="6" baseType="variant">
      <vt:variant>
        <vt:lpstr>Fonts Used</vt:lpstr>
      </vt:variant>
      <vt:variant>
        <vt:i4>22</vt:i4>
      </vt:variant>
      <vt:variant>
        <vt:lpstr>Theme</vt:lpstr>
      </vt:variant>
      <vt:variant>
        <vt:i4>18</vt:i4>
      </vt:variant>
      <vt:variant>
        <vt:lpstr>Slide Titles</vt:lpstr>
      </vt:variant>
      <vt:variant>
        <vt:i4>76</vt:i4>
      </vt:variant>
    </vt:vector>
  </HeadingPairs>
  <TitlesOfParts>
    <vt:vector size="116" baseType="lpstr">
      <vt:lpstr>Arial</vt:lpstr>
      <vt:lpstr>Calibri</vt:lpstr>
      <vt:lpstr>Calibri Light</vt:lpstr>
      <vt:lpstr>Trebuchet MS</vt:lpstr>
      <vt:lpstr>Wingdings 3</vt:lpstr>
      <vt:lpstr>Gill Sans MT</vt:lpstr>
      <vt:lpstr>Wingdings 2</vt:lpstr>
      <vt:lpstr>Berlin Sans FB</vt:lpstr>
      <vt:lpstr>Baskerville Old Face</vt:lpstr>
      <vt:lpstr>Lucida Bright</vt:lpstr>
      <vt:lpstr>Aharoni</vt:lpstr>
      <vt:lpstr>Wingdings</vt:lpstr>
      <vt:lpstr>Arial Narrow</vt:lpstr>
      <vt:lpstr>Calisto MT</vt:lpstr>
      <vt:lpstr>Batang</vt:lpstr>
      <vt:lpstr>David</vt:lpstr>
      <vt:lpstr>Times New Roman</vt:lpstr>
      <vt:lpstr>Felix Titling</vt:lpstr>
      <vt:lpstr>Symbol</vt:lpstr>
      <vt:lpstr>Verdana</vt:lpstr>
      <vt:lpstr>Courier New</vt:lpstr>
      <vt:lpstr>Verdana,Arial,Geneva</vt:lpstr>
      <vt:lpstr>3_Office Theme</vt:lpstr>
      <vt:lpstr>1_Office Theme</vt:lpstr>
      <vt:lpstr>5_Facet</vt:lpstr>
      <vt:lpstr>Facet</vt:lpstr>
      <vt:lpstr>Dividend</vt:lpstr>
      <vt:lpstr>Office Theme</vt:lpstr>
      <vt:lpstr>2_Office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Connecticut Real Estate Legal Review and Update  </vt:lpstr>
      <vt:lpstr>PowerPoint Presentation</vt:lpstr>
      <vt:lpstr>PowerPoint Presentation</vt:lpstr>
      <vt:lpstr>Section 1:  Community Association Managers (CAMs)</vt:lpstr>
      <vt:lpstr>CAMS Must Register with DCP</vt:lpstr>
      <vt:lpstr>New CAMS Applications</vt:lpstr>
      <vt:lpstr>Legal Entities Must Register</vt:lpstr>
      <vt:lpstr>PowerPoint Presentation</vt:lpstr>
      <vt:lpstr>What happens if I do not comply with the CAM Act?</vt:lpstr>
      <vt:lpstr>Grounds for Suspension or Revocation of CAMs</vt:lpstr>
      <vt:lpstr> HERE IS THE QUESTION. What is the Answer?</vt:lpstr>
      <vt:lpstr> HERE IS THE QUESTION. What is the Answer?</vt:lpstr>
      <vt:lpstr>PowerPoint Presentation</vt:lpstr>
      <vt:lpstr>PowerPoint Presentation</vt:lpstr>
      <vt:lpstr>Section 2: Property Condition Disclosure </vt:lpstr>
      <vt:lpstr>When are sellers required to provide the report?</vt:lpstr>
      <vt:lpstr>What are sellers required to disclose?</vt:lpstr>
      <vt:lpstr>What’s the law on residential property condition disclosures? </vt:lpstr>
      <vt:lpstr>What recourse do buyers have against sellers? </vt:lpstr>
      <vt:lpstr>Does the seller have to amend the report? </vt:lpstr>
      <vt:lpstr>Disclosure Report is not required if the property transfer is:</vt:lpstr>
      <vt:lpstr>HERE’S THE QUESTION.  What’s the Answer?</vt:lpstr>
      <vt:lpstr>HERE’S THE QUESTION.  What’s the Answer?</vt:lpstr>
      <vt:lpstr>GROUP DISCUSSION:  What are your thoughts?</vt:lpstr>
      <vt:lpstr>PowerPoint Presentation</vt:lpstr>
      <vt:lpstr>Section 2: Smoke and Carbon Monoxide Detectors</vt:lpstr>
      <vt:lpstr>Smoke Detector Affidavit</vt:lpstr>
      <vt:lpstr> HERE’S THE QUESTION.  What’s the Answer?</vt:lpstr>
      <vt:lpstr>PowerPoint Presentation</vt:lpstr>
      <vt:lpstr>PowerPoint Presentation</vt:lpstr>
      <vt:lpstr>PowerPoint Presentation</vt:lpstr>
      <vt:lpstr>What is a Broker Price Opinion?</vt:lpstr>
      <vt:lpstr>May licensees charge for determining Fair Market Value?</vt:lpstr>
      <vt:lpstr>PowerPoint Presentation</vt:lpstr>
      <vt:lpstr>Section 4:  Dual Agent</vt:lpstr>
      <vt:lpstr>PowerPoint Presentation</vt:lpstr>
      <vt:lpstr>PowerPoint Presentation</vt:lpstr>
      <vt:lpstr>PowerPoint Presentation</vt:lpstr>
      <vt:lpstr>Section 4:  Designated Agents</vt:lpstr>
      <vt:lpstr>PowerPoint Presentation</vt:lpstr>
      <vt:lpstr> HERE’S THE QUESTION.  What’s the Answer? </vt:lpstr>
      <vt:lpstr>PowerPoint Presentation</vt:lpstr>
      <vt:lpstr>PowerPoint Presentation</vt:lpstr>
      <vt:lpstr>Section 5:  Referral Fees </vt:lpstr>
      <vt:lpstr>PowerPoint Presentation</vt:lpstr>
      <vt:lpstr>Section 6:  Continuing Education (CE)</vt:lpstr>
      <vt:lpstr>Continuing Education Deadlines </vt:lpstr>
      <vt:lpstr>Continuing Education Certificates</vt:lpstr>
      <vt:lpstr>May CE courses be held in a broker’s office?</vt:lpstr>
      <vt:lpstr> HERE’S THE QUESTION. What’s the 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Laws under the Real Estate Settlement Procedures Act (RESPA) and Truth-in-Lending Act (TILA)</vt:lpstr>
      <vt:lpstr>Who is required to disclose closing costs?</vt:lpstr>
      <vt:lpstr>PowerPoint Presentation</vt:lpstr>
      <vt:lpstr>PowerPoint Presentation</vt:lpstr>
      <vt:lpstr>PowerPoint Presentation</vt:lpstr>
      <vt:lpstr>PowerPoint Presentation</vt:lpstr>
      <vt:lpstr>PowerPoint Presentation</vt:lpstr>
      <vt:lpstr>PowerPoint Presentation</vt:lpstr>
      <vt:lpstr> Who can sign listing agreements?</vt:lpstr>
      <vt:lpstr> Who can sign buyer representation agreements?</vt:lpstr>
      <vt:lpstr>PowerPoint Presentation</vt:lpstr>
      <vt:lpstr>PowerPoint Presentation</vt:lpstr>
      <vt:lpstr>PowerPoint Presentation</vt:lpstr>
      <vt:lpstr>PowerPoint Presentation</vt:lpstr>
      <vt:lpstr>Who can sign a listing agreement with a POA?</vt:lpstr>
      <vt:lpstr>PowerPoint Presentation</vt:lpstr>
      <vt:lpstr>HERE’S THE LAST QUESTION. What’s the Final Answer?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Real Estate Legal Review and Update</dc:title>
  <dc:creator>Lucy Michaud</dc:creator>
  <cp:keywords>CTCE20142016.pptx</cp:keywords>
  <cp:lastModifiedBy>Srikanth Varma Tirumalaraju</cp:lastModifiedBy>
  <cp:revision>2397</cp:revision>
  <cp:lastPrinted>2014-10-27T16:42:59Z</cp:lastPrinted>
  <dcterms:created xsi:type="dcterms:W3CDTF">2010-06-02T15:09:42Z</dcterms:created>
  <dcterms:modified xsi:type="dcterms:W3CDTF">2014-12-07T00:13:25Z</dcterms:modified>
  <cp:contentStatus/>
</cp:coreProperties>
</file>